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418" r:id="rId2"/>
    <p:sldId id="258" r:id="rId3"/>
    <p:sldId id="621" r:id="rId4"/>
    <p:sldId id="956" r:id="rId5"/>
    <p:sldId id="404" r:id="rId6"/>
    <p:sldId id="941" r:id="rId7"/>
    <p:sldId id="940" r:id="rId8"/>
    <p:sldId id="939" r:id="rId9"/>
    <p:sldId id="938" r:id="rId10"/>
    <p:sldId id="947" r:id="rId11"/>
    <p:sldId id="447" r:id="rId12"/>
    <p:sldId id="949" r:id="rId13"/>
    <p:sldId id="957" r:id="rId14"/>
    <p:sldId id="958" r:id="rId15"/>
    <p:sldId id="951" r:id="rId16"/>
    <p:sldId id="959" r:id="rId17"/>
    <p:sldId id="624" r:id="rId18"/>
    <p:sldId id="954" r:id="rId19"/>
    <p:sldId id="960" r:id="rId20"/>
    <p:sldId id="950" r:id="rId21"/>
    <p:sldId id="955" r:id="rId22"/>
    <p:sldId id="943" r:id="rId23"/>
    <p:sldId id="944" r:id="rId24"/>
    <p:sldId id="945" r:id="rId25"/>
    <p:sldId id="946" r:id="rId26"/>
    <p:sldId id="395" r:id="rId27"/>
    <p:sldId id="399" r:id="rId28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EC3C0FA-B30F-4CC0-B8C1-74EAB3A00E12}">
          <p14:sldIdLst>
            <p14:sldId id="418"/>
            <p14:sldId id="258"/>
            <p14:sldId id="621"/>
            <p14:sldId id="956"/>
            <p14:sldId id="404"/>
            <p14:sldId id="941"/>
            <p14:sldId id="940"/>
            <p14:sldId id="939"/>
            <p14:sldId id="938"/>
            <p14:sldId id="947"/>
            <p14:sldId id="447"/>
            <p14:sldId id="949"/>
            <p14:sldId id="957"/>
            <p14:sldId id="958"/>
            <p14:sldId id="951"/>
            <p14:sldId id="959"/>
            <p14:sldId id="624"/>
            <p14:sldId id="954"/>
            <p14:sldId id="960"/>
            <p14:sldId id="950"/>
            <p14:sldId id="955"/>
            <p14:sldId id="943"/>
            <p14:sldId id="944"/>
            <p14:sldId id="945"/>
            <p14:sldId id="946"/>
            <p14:sldId id="395"/>
            <p14:sldId id="39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6DA6D9"/>
    <a:srgbClr val="69BFE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3634" autoAdjust="0"/>
  </p:normalViewPr>
  <p:slideViewPr>
    <p:cSldViewPr snapToGrid="0">
      <p:cViewPr varScale="1">
        <p:scale>
          <a:sx n="77" d="100"/>
          <a:sy n="77" d="100"/>
        </p:scale>
        <p:origin x="912" y="82"/>
      </p:cViewPr>
      <p:guideLst>
        <p:guide orient="horz" pos="2183"/>
        <p:guide pos="3840"/>
      </p:guideLst>
    </p:cSldViewPr>
  </p:slideViewPr>
  <p:outlineViewPr>
    <p:cViewPr>
      <p:scale>
        <a:sx n="33" d="100"/>
        <a:sy n="33" d="100"/>
      </p:scale>
      <p:origin x="0" y="-680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154"/>
    </p:cViewPr>
  </p:sorterViewPr>
  <p:notesViewPr>
    <p:cSldViewPr snapToGrid="0" showGuides="1">
      <p:cViewPr varScale="1">
        <p:scale>
          <a:sx n="93" d="100"/>
          <a:sy n="93" d="100"/>
        </p:scale>
        <p:origin x="333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63034BF4-D1A2-4DC0-9076-B1D0B88C6516}" type="datetimeFigureOut">
              <a:rPr lang="en-GB" smtClean="0"/>
              <a:t>18/08/2022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F5149E3E-B5D7-44B8-9061-6FEAA061C8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9444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A5887933-24CC-41FC-B5C5-0B97C92A62DF}" type="datetimeFigureOut">
              <a:rPr lang="en-GB" smtClean="0"/>
              <a:t>18/08/2022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01636DBB-B0B8-4B9C-A11A-F32987B5BE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42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encenelec.eu/research/tools/projects/Pages/default.aspx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cencenelec.eu/research/news/publications/Publications/2014%20Horizon2020_Orange_V3.pdf" TargetMode="External"/><Relationship Id="rId4" Type="http://schemas.openxmlformats.org/officeDocument/2006/relationships/hyperlink" Target="https://www.etsi.org/research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9AB0DB-AE2A-4565-A392-5BD9D4570823}" type="slidenum">
              <a:rPr lang="fr-BE" smtClean="0"/>
              <a:pPr>
                <a:defRPr/>
              </a:pPr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81443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B9124-EBA5-4FFE-86DB-A022E7B11C67}" type="slidenum">
              <a:rPr lang="en-IN" smtClean="0"/>
              <a:t>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705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223838" y="809625"/>
            <a:ext cx="7185026" cy="40417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sz="1800" b="1" dirty="0"/>
              <a:t>HG</a:t>
            </a: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50294" y="9435331"/>
            <a:ext cx="2945862" cy="496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16872" indent="-27572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02881" indent="-22057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44033" indent="-22057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985185" indent="-22057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26338" indent="-22057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867490" indent="-22057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08642" indent="-22057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749794" indent="-22057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37B7BF9-C8EB-48D2-9004-4D144A358B1D}" type="slidenum">
              <a:rPr lang="fr-BE" altLang="en-US">
                <a:solidFill>
                  <a:prstClr val="black"/>
                </a:solidFill>
                <a:latin typeface="Calibri" pitchFamily="34" charset="0"/>
              </a:rPr>
              <a:pPr eaLnBrk="1" hangingPunct="1"/>
              <a:t>3</a:t>
            </a:fld>
            <a:endParaRPr lang="fr-BE" altLang="en-U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299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Message:</a:t>
            </a:r>
            <a:r>
              <a:rPr lang="fr-BE" baseline="0" dirty="0"/>
              <a:t> </a:t>
            </a:r>
            <a:r>
              <a:rPr lang="fr-BE" baseline="0" dirty="0" err="1"/>
              <a:t>industry</a:t>
            </a:r>
            <a:r>
              <a:rPr lang="fr-BE" baseline="0" dirty="0"/>
              <a:t> </a:t>
            </a:r>
            <a:r>
              <a:rPr lang="fr-BE" baseline="0" dirty="0" err="1"/>
              <a:t>will</a:t>
            </a:r>
            <a:r>
              <a:rPr lang="fr-BE" baseline="0" dirty="0"/>
              <a:t> </a:t>
            </a:r>
            <a:r>
              <a:rPr lang="fr-BE" baseline="0" dirty="0" err="1"/>
              <a:t>be</a:t>
            </a:r>
            <a:r>
              <a:rPr lang="fr-BE" baseline="0" dirty="0"/>
              <a:t> in the </a:t>
            </a:r>
            <a:r>
              <a:rPr lang="fr-BE" baseline="0" dirty="0" err="1"/>
              <a:t>driving</a:t>
            </a:r>
            <a:r>
              <a:rPr lang="fr-BE" baseline="0" dirty="0"/>
              <a:t> </a:t>
            </a:r>
            <a:r>
              <a:rPr lang="fr-BE" baseline="0" dirty="0" err="1"/>
              <a:t>seat</a:t>
            </a:r>
            <a:r>
              <a:rPr lang="fr-BE" baseline="0" dirty="0"/>
              <a:t> to </a:t>
            </a:r>
            <a:r>
              <a:rPr lang="fr-BE" baseline="0" dirty="0" err="1"/>
              <a:t>shape</a:t>
            </a:r>
            <a:r>
              <a:rPr lang="fr-BE" baseline="0" dirty="0"/>
              <a:t> the international </a:t>
            </a:r>
            <a:r>
              <a:rPr lang="fr-BE" baseline="0" dirty="0" err="1"/>
              <a:t>cooperation</a:t>
            </a:r>
            <a:r>
              <a:rPr lang="fr-BE" baseline="0" dirty="0"/>
              <a:t> agenda.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45640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64051A-7F90-4387-94E8-303CE95921D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0766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404040"/>
                </a:solidFill>
                <a:effectLst/>
              </a:rPr>
              <a:t>Stream A</a:t>
            </a:r>
            <a:r>
              <a:rPr lang="en-US" dirty="0">
                <a:solidFill>
                  <a:srgbClr val="404040"/>
                </a:solidFill>
                <a:effectLst/>
              </a:rPr>
              <a:t> (RIA): Smart communication components, systems, and networks for 5G Evolution systems.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404040"/>
                </a:solidFill>
                <a:effectLst/>
              </a:rPr>
              <a:t>Stream B</a:t>
            </a:r>
            <a:r>
              <a:rPr lang="en-US" dirty="0">
                <a:solidFill>
                  <a:srgbClr val="404040"/>
                </a:solidFill>
                <a:effectLst/>
              </a:rPr>
              <a:t> (RIA): Research for radical technology advancement (in preparation for 6G and radical advancements of IoT, devices and software).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404040"/>
                </a:solidFill>
                <a:effectLst/>
              </a:rPr>
              <a:t>Stream C</a:t>
            </a:r>
            <a:r>
              <a:rPr lang="en-US" dirty="0">
                <a:solidFill>
                  <a:srgbClr val="404040"/>
                </a:solidFill>
                <a:effectLst/>
              </a:rPr>
              <a:t> (RIA): SNS Enablers and Proof of Concept (</a:t>
            </a:r>
            <a:r>
              <a:rPr lang="en-US" dirty="0" err="1">
                <a:solidFill>
                  <a:srgbClr val="404040"/>
                </a:solidFill>
                <a:effectLst/>
              </a:rPr>
              <a:t>PoCs</a:t>
            </a:r>
            <a:r>
              <a:rPr lang="en-US" dirty="0">
                <a:solidFill>
                  <a:srgbClr val="404040"/>
                </a:solidFill>
                <a:effectLst/>
              </a:rPr>
              <a:t>), including development of experimental infrastructure(s) that could be further used during later phases of SNS.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404040"/>
                </a:solidFill>
                <a:effectLst/>
              </a:rPr>
              <a:t>Stream D</a:t>
            </a:r>
            <a:r>
              <a:rPr lang="en-US" dirty="0">
                <a:solidFill>
                  <a:srgbClr val="404040"/>
                </a:solidFill>
                <a:effectLst/>
              </a:rPr>
              <a:t> (IA): Large Scale SNS Trials and Pilots with Verticals, including the required infrastructure to explore and demonstrate technologies and advanced applications as well as advanced services in the vertical domains.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636DBB-B0B8-4B9C-A11A-F32987B5BEA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9428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1200" dirty="0" err="1">
                <a:solidFill>
                  <a:srgbClr val="002060"/>
                </a:solidFill>
              </a:rPr>
              <a:t>CeN</a:t>
            </a:r>
            <a:r>
              <a:rPr lang="en-US" sz="1200" dirty="0">
                <a:solidFill>
                  <a:srgbClr val="002060"/>
                </a:solidFill>
              </a:rPr>
              <a:t>/CENELEC</a:t>
            </a:r>
          </a:p>
          <a:p>
            <a:pPr algn="just"/>
            <a:r>
              <a:rPr lang="en-IN" sz="1200" dirty="0">
                <a:hlinkClick r:id="rId3"/>
              </a:rPr>
              <a:t>https://www.cencenelec.eu/research/tools/projects/Pages/default.aspx</a:t>
            </a:r>
            <a:endParaRPr lang="en-US" sz="1200" dirty="0">
              <a:solidFill>
                <a:srgbClr val="002060"/>
              </a:solidFill>
            </a:endParaRPr>
          </a:p>
          <a:p>
            <a:pPr algn="just"/>
            <a:r>
              <a:rPr lang="en-IN" sz="1200" dirty="0">
                <a:hlinkClick r:id="rId4"/>
              </a:rPr>
              <a:t>https://www.etsi.org/research</a:t>
            </a:r>
            <a:endParaRPr lang="en-US" sz="1200" dirty="0">
              <a:solidFill>
                <a:srgbClr val="002060"/>
              </a:solidFill>
            </a:endParaRPr>
          </a:p>
          <a:p>
            <a:pPr algn="just"/>
            <a:r>
              <a:rPr lang="en-IN" sz="1200" dirty="0">
                <a:hlinkClick r:id="rId5"/>
              </a:rPr>
              <a:t>https://www.cencenelec.eu/research/news/publications/Publications/2014%20Horizon2020_Orange_V3.pdf</a:t>
            </a:r>
            <a:endParaRPr lang="en-US" sz="1200" dirty="0">
              <a:solidFill>
                <a:srgbClr val="002060"/>
              </a:solidFill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636DBB-B0B8-4B9C-A11A-F32987B5BEA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369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782763"/>
            <a:ext cx="9144000" cy="1712538"/>
          </a:xfrm>
        </p:spPr>
        <p:txBody>
          <a:bodyPr anchor="ctr" anchorCtr="0">
            <a:noAutofit/>
          </a:bodyPr>
          <a:lstStyle>
            <a:lvl1pPr algn="ctr">
              <a:defRPr sz="4400" b="0">
                <a:latin typeface="Century Gothic" panose="020B0502020202020204" pitchFamily="34" charset="0"/>
              </a:defRPr>
            </a:lvl1pPr>
          </a:lstStyle>
          <a:p>
            <a:r>
              <a:rPr lang="en-US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W</a:t>
            </a:r>
            <a:r>
              <a:rPr lang="en-US" sz="44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orkshop on "Visible light for broadband communications and current standardization activities"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313361" y="3508641"/>
            <a:ext cx="11514668" cy="150018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/>
          </a:p>
          <a:p>
            <a:pPr lvl="0"/>
            <a:r>
              <a:rPr lang="en-US" dirty="0"/>
              <a:t>Dinesh Chand Sharma </a:t>
            </a:r>
          </a:p>
          <a:p>
            <a:pPr lvl="0"/>
            <a:r>
              <a:rPr lang="en-US" dirty="0"/>
              <a:t>Director – Standards &amp; Public Policy </a:t>
            </a:r>
          </a:p>
          <a:p>
            <a:pPr lvl="0"/>
            <a:r>
              <a:rPr lang="en-US" dirty="0"/>
              <a:t>European Project SESEI</a:t>
            </a:r>
          </a:p>
        </p:txBody>
      </p:sp>
      <p:pic>
        <p:nvPicPr>
          <p:cNvPr id="15" name="Picture 8" descr="eftalogo.jpg">
            <a:extLst>
              <a:ext uri="{FF2B5EF4-FFF2-40B4-BE49-F238E27FC236}">
                <a16:creationId xmlns:a16="http://schemas.microsoft.com/office/drawing/2014/main" id="{DB7E8971-08B9-4BCF-BE7D-4768C1A0DD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rcRect b="7619"/>
          <a:stretch>
            <a:fillRect/>
          </a:stretch>
        </p:blipFill>
        <p:spPr bwMode="auto">
          <a:xfrm>
            <a:off x="8493220" y="211138"/>
            <a:ext cx="779463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5" descr="ETSI.gif">
            <a:extLst>
              <a:ext uri="{FF2B5EF4-FFF2-40B4-BE49-F238E27FC236}">
                <a16:creationId xmlns:a16="http://schemas.microsoft.com/office/drawing/2014/main" id="{0BBC0BEE-8470-4BEC-9331-3D69CBA56E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1233" y="298450"/>
            <a:ext cx="15589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3" descr="CEN logo transparent.gif">
            <a:extLst>
              <a:ext uri="{FF2B5EF4-FFF2-40B4-BE49-F238E27FC236}">
                <a16:creationId xmlns:a16="http://schemas.microsoft.com/office/drawing/2014/main" id="{50010B3E-3E49-41DC-BE2A-57DC0C88AE6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95" y="212725"/>
            <a:ext cx="79692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4" descr="LogoDefPMS.jpg">
            <a:extLst>
              <a:ext uri="{FF2B5EF4-FFF2-40B4-BE49-F238E27FC236}">
                <a16:creationId xmlns:a16="http://schemas.microsoft.com/office/drawing/2014/main" id="{49274DC7-5128-47C8-A326-A56778282F2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60895" y="225425"/>
            <a:ext cx="1243013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5" descr="http://rapidis.blogactiv.eu/files/2012/09/European_Commission.png">
            <a:extLst>
              <a:ext uri="{FF2B5EF4-FFF2-40B4-BE49-F238E27FC236}">
                <a16:creationId xmlns:a16="http://schemas.microsoft.com/office/drawing/2014/main" id="{1FAC76AE-227B-48FE-A3EB-BAD234F70E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12083" y="19050"/>
            <a:ext cx="1233487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87831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9135533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0109200" y="0"/>
            <a:ext cx="2082800" cy="61769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Click to add image</a:t>
            </a:r>
          </a:p>
        </p:txBody>
      </p:sp>
    </p:spTree>
    <p:extLst>
      <p:ext uri="{BB962C8B-B14F-4D97-AF65-F5344CB8AC3E}">
        <p14:creationId xmlns:p14="http://schemas.microsoft.com/office/powerpoint/2010/main" val="3552533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9426544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6936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706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DBB37-9D80-4B52-A421-E87E42A4D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6510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522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6582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87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6869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9363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C7D7F09-3C44-4237-8FE6-7796683FF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4529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6279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id="{C5C7125B-1E7F-4A95-9F64-E003E588FFD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132320" y="6382501"/>
            <a:ext cx="4717810" cy="24622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IN" sz="1000" b="1" dirty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29-08-22</a:t>
            </a:r>
          </a:p>
        </p:txBody>
      </p:sp>
      <p:sp>
        <p:nvSpPr>
          <p:cNvPr id="8" name="Text Box 12">
            <a:extLst>
              <a:ext uri="{FF2B5EF4-FFF2-40B4-BE49-F238E27FC236}">
                <a16:creationId xmlns:a16="http://schemas.microsoft.com/office/drawing/2014/main" id="{A454DD9B-D540-4F92-A9A7-189EE83C9E2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745787" y="6524625"/>
            <a:ext cx="608013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sz="1000" dirty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Slide </a:t>
            </a:r>
            <a:fld id="{B5F5295B-C427-4013-A6FE-38BD15D32FC6}" type="slidenum">
              <a:rPr lang="en-US" sz="100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pPr>
                <a:defRPr/>
              </a:pPr>
              <a:t>‹#›</a:t>
            </a:fld>
            <a:endParaRPr lang="en-US" sz="1000" dirty="0">
              <a:solidFill>
                <a:schemeClr val="tx2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10" name="Picture 6" descr="ETSI.gif">
            <a:extLst>
              <a:ext uri="{FF2B5EF4-FFF2-40B4-BE49-F238E27FC236}">
                <a16:creationId xmlns:a16="http://schemas.microsoft.com/office/drawing/2014/main" id="{0EDF912A-6220-4738-9AB9-5383D20A3709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125074" y="6392863"/>
            <a:ext cx="94138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3" descr="CEN logo transparent.gif">
            <a:extLst>
              <a:ext uri="{FF2B5EF4-FFF2-40B4-BE49-F238E27FC236}">
                <a16:creationId xmlns:a16="http://schemas.microsoft.com/office/drawing/2014/main" id="{9F3CA419-CD22-48B8-90D9-945A8B9B3EEB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66187" y="6392863"/>
            <a:ext cx="3746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4" descr="LogoDefPMS.jpg">
            <a:extLst>
              <a:ext uri="{FF2B5EF4-FFF2-40B4-BE49-F238E27FC236}">
                <a16:creationId xmlns:a16="http://schemas.microsoft.com/office/drawing/2014/main" id="{F9437BF7-FAEB-4365-AB8D-6662B964CFF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359899" y="6362700"/>
            <a:ext cx="646113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8" descr="eftalogo.jpg">
            <a:extLst>
              <a:ext uri="{FF2B5EF4-FFF2-40B4-BE49-F238E27FC236}">
                <a16:creationId xmlns:a16="http://schemas.microsoft.com/office/drawing/2014/main" id="{5CDD838B-254E-4D9F-9FF1-7075A3FF6B87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/>
          <a:srcRect b="7619"/>
          <a:stretch>
            <a:fillRect/>
          </a:stretch>
        </p:blipFill>
        <p:spPr bwMode="auto">
          <a:xfrm>
            <a:off x="4158662" y="6400800"/>
            <a:ext cx="465137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5" descr="http://rapidis.blogactiv.eu/files/2012/09/European_Commission.png">
            <a:extLst>
              <a:ext uri="{FF2B5EF4-FFF2-40B4-BE49-F238E27FC236}">
                <a16:creationId xmlns:a16="http://schemas.microsoft.com/office/drawing/2014/main" id="{5889C607-D016-4070-B395-0B3668A83E1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155362" y="6243638"/>
            <a:ext cx="8350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B121544-3AE4-4509-B6CA-D188627E8615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5152599" y="6311900"/>
            <a:ext cx="1849385" cy="43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428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  <p:sldLayoutId id="2147483660" r:id="rId5"/>
    <p:sldLayoutId id="2147483661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>
              <a:lumMod val="50000"/>
            </a:schemeClr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>
            <a:lumMod val="50000"/>
          </a:schemeClr>
        </a:buClr>
        <a:buFont typeface="Arial" panose="020B0604020202020204" pitchFamily="34" charset="0"/>
        <a:buChar char="•"/>
        <a:defRPr sz="2800" kern="1200">
          <a:solidFill>
            <a:schemeClr val="accent1">
              <a:lumMod val="50000"/>
            </a:schemeClr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50000"/>
          </a:schemeClr>
        </a:buClr>
        <a:buFont typeface="Arial" panose="020B0604020202020204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50000"/>
          </a:schemeClr>
        </a:buClr>
        <a:buFont typeface="Arial" panose="020B0604020202020204" pitchFamily="34" charset="0"/>
        <a:buChar char="•"/>
        <a:defRPr sz="2000" kern="1200">
          <a:solidFill>
            <a:schemeClr val="accent1">
              <a:lumMod val="50000"/>
            </a:schemeClr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50000"/>
          </a:schemeClr>
        </a:buClr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50000"/>
          </a:schemeClr>
        </a:buClr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esei.eu/" TargetMode="External"/><Relationship Id="rId3" Type="http://schemas.openxmlformats.org/officeDocument/2006/relationships/image" Target="../media/image7.jpeg"/><Relationship Id="rId7" Type="http://schemas.openxmlformats.org/officeDocument/2006/relationships/image" Target="../media/image5.pn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jpeg"/><Relationship Id="rId11" Type="http://schemas.openxmlformats.org/officeDocument/2006/relationships/image" Target="../media/image11.jpeg"/><Relationship Id="rId5" Type="http://schemas.openxmlformats.org/officeDocument/2006/relationships/image" Target="../media/image9.png"/><Relationship Id="rId10" Type="http://schemas.openxmlformats.org/officeDocument/2006/relationships/hyperlink" Target="http://www.eustandards.in/" TargetMode="External"/><Relationship Id="rId4" Type="http://schemas.openxmlformats.org/officeDocument/2006/relationships/image" Target="../media/image8.png"/><Relationship Id="rId9" Type="http://schemas.openxmlformats.org/officeDocument/2006/relationships/hyperlink" Target="http://www.sesei.in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png"/><Relationship Id="rId3" Type="http://schemas.openxmlformats.org/officeDocument/2006/relationships/hyperlink" Target="https://ec.europa.eu/info/files/european-partnership-smart-networks-and-services_en" TargetMode="External"/><Relationship Id="rId7" Type="http://schemas.openxmlformats.org/officeDocument/2006/relationships/image" Target="cid:image001.jpg@01D594D5.5E1FB9A0" TargetMode="External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eg"/><Relationship Id="rId11" Type="http://schemas.openxmlformats.org/officeDocument/2006/relationships/image" Target="../media/image19.png"/><Relationship Id="rId5" Type="http://schemas.openxmlformats.org/officeDocument/2006/relationships/image" Target="../media/image14.jpeg"/><Relationship Id="rId10" Type="http://schemas.openxmlformats.org/officeDocument/2006/relationships/image" Target="../media/image18.png"/><Relationship Id="rId4" Type="http://schemas.openxmlformats.org/officeDocument/2006/relationships/image" Target="../media/image13.jpeg"/><Relationship Id="rId9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https://5g-ppp.eu/wp-content/uploads/2021/06/WhitePaper-6G-Europe.pdf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files/annex-roadmap-and-key-actions_en" TargetMode="External"/><Relationship Id="rId2" Type="http://schemas.openxmlformats.org/officeDocument/2006/relationships/hyperlink" Target="https://ec.europa.eu/info/strategy/priorities-2019-2024/european-green-deal_en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ec.europa.eu/info/law/better-regulation/have-your-say/initiatives/13150-Sustainable-consumption-of-goods-promoting-repair-and-reuse_en" TargetMode="External"/><Relationship Id="rId3" Type="http://schemas.openxmlformats.org/officeDocument/2006/relationships/hyperlink" Target="https://ec.europa.eu/environment/circular-economy/pdf/new_circular_economy_action_plan.pdf" TargetMode="External"/><Relationship Id="rId7" Type="http://schemas.openxmlformats.org/officeDocument/2006/relationships/hyperlink" Target="https://ec.europa.eu/info/live-work-travel-eu/consumers/sustainable-consumption_en" TargetMode="External"/><Relationship Id="rId2" Type="http://schemas.openxmlformats.org/officeDocument/2006/relationships/hyperlink" Target="https://environment.ec.europa.eu/strategy/circular-economy-action-plan_en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ec.europa.eu/info/energy-climate-change-environment/standards-tools-and-labels/products-labelling-rules-and-requirements/sustainable-products/ecodesign-sustainable-products_en" TargetMode="External"/><Relationship Id="rId5" Type="http://schemas.openxmlformats.org/officeDocument/2006/relationships/image" Target="../media/image23.jpeg"/><Relationship Id="rId4" Type="http://schemas.openxmlformats.org/officeDocument/2006/relationships/hyperlink" Target="https://ec.europa.eu/info/node/123797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energy-climate-change-environment/standards-tools-and-labels/products-labelling-rules-and-requirements/energy-label-and-ecodesign_en" TargetMode="External"/><Relationship Id="rId2" Type="http://schemas.openxmlformats.org/officeDocument/2006/relationships/hyperlink" Target="https://ec.europa.eu/info/energy-climate-change-environment/standards-tools-and-labels/products-labelling-rules-and-requirements/sustainable-products/ecodesign-sustainable-products_en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5g-ppp.eu/daemon/" TargetMode="External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hyperlink" Target="https://5g-ppp.eu/rise-6g/" TargetMode="External"/><Relationship Id="rId21" Type="http://schemas.openxmlformats.org/officeDocument/2006/relationships/image" Target="../media/image34.jpeg"/><Relationship Id="rId7" Type="http://schemas.openxmlformats.org/officeDocument/2006/relationships/hyperlink" Target="https://5g-ppp.eu/aiatedge/" TargetMode="External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hyperlink" Target="https://5g-ppp.eu/hexa-x/" TargetMode="External"/><Relationship Id="rId16" Type="http://schemas.openxmlformats.org/officeDocument/2006/relationships/image" Target="../media/image29.jpe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5g-ppp.eu/dedicat-6g/" TargetMode="External"/><Relationship Id="rId11" Type="http://schemas.openxmlformats.org/officeDocument/2006/relationships/hyperlink" Target="https://5g-ppp.eu/b5g-open/" TargetMode="External"/><Relationship Id="rId5" Type="http://schemas.openxmlformats.org/officeDocument/2006/relationships/hyperlink" Target="https://5g-ppp.eu/6g-brains/" TargetMode="External"/><Relationship Id="rId15" Type="http://schemas.openxmlformats.org/officeDocument/2006/relationships/image" Target="../media/image28.png"/><Relationship Id="rId10" Type="http://schemas.openxmlformats.org/officeDocument/2006/relationships/hyperlink" Target="https://5g-ppp.eu/teraflow/" TargetMode="External"/><Relationship Id="rId19" Type="http://schemas.openxmlformats.org/officeDocument/2006/relationships/image" Target="../media/image32.png"/><Relationship Id="rId4" Type="http://schemas.openxmlformats.org/officeDocument/2006/relationships/hyperlink" Target="https://5g-ppp.eu/Reindeer/" TargetMode="External"/><Relationship Id="rId9" Type="http://schemas.openxmlformats.org/officeDocument/2006/relationships/hyperlink" Target="https://5g-ppp.eu/marsal/" TargetMode="External"/><Relationship Id="rId1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advisory.eib.org/about/circular-city-centre.htm" TargetMode="External"/><Relationship Id="rId2" Type="http://schemas.openxmlformats.org/officeDocument/2006/relationships/hyperlink" Target="https://circular-cities-and-regions.eu/about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oecd.org/regional/cities/circular-economy-cities.htm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standict.eu/sites/default/files/2022-02/ICT%2BStandardisation%2Bsupporting%2BCircular%2BEconomy%20%282%29.pdf" TargetMode="Externa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standards.cencenelec.eu/dyn/www/f?p=205:32:0::::FSP_ORG_ID,FSP_LANG_ID:2240017,25&amp;cs=10B7B067CC7107748A52C1C034BB4CFD3" TargetMode="External"/><Relationship Id="rId2" Type="http://schemas.openxmlformats.org/officeDocument/2006/relationships/hyperlink" Target="https://standards.cencenelec.eu/dyn/www/f?p=205:7:0::::FSP_ORG_ID:2240017&amp;cs=18A65BEA4289B745403E9407952618CE3" TargetMode="Externa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dinesh.chand.sharma@sesei.eu" TargetMode="Externa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9.xml"/><Relationship Id="rId5" Type="http://schemas.openxmlformats.org/officeDocument/2006/relationships/hyperlink" Target="http://www.sesei.in/" TargetMode="External"/><Relationship Id="rId4" Type="http://schemas.openxmlformats.org/officeDocument/2006/relationships/hyperlink" Target="http://www.sesei.e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465943" y="1944914"/>
            <a:ext cx="9049657" cy="2463800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“6G: Green Technology Evolution” </a:t>
            </a:r>
            <a:endParaRPr lang="en-GB" sz="3200" b="1" dirty="0">
              <a:solidFill>
                <a:srgbClr val="002060"/>
              </a:solidFill>
            </a:endParaRP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83F8D3C-4FCC-45C2-A491-65EFF4E00AA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196788" y="3899488"/>
            <a:ext cx="9798424" cy="38375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EU policy measures around 6G, Circular Economy, Green Deal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 algn="just">
              <a:buNone/>
            </a:pPr>
            <a:endParaRPr lang="en-US" sz="2000" b="1" dirty="0"/>
          </a:p>
          <a:p>
            <a:pPr marL="0" indent="0" algn="ctr">
              <a:buNone/>
            </a:pPr>
            <a:r>
              <a:rPr lang="en-US" sz="2000" b="1" dirty="0"/>
              <a:t>Presented by Mr. Dinesh Chand Sharma </a:t>
            </a: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48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6"/>
            <a:ext cx="10896600" cy="764428"/>
          </a:xfrm>
        </p:spPr>
        <p:txBody>
          <a:bodyPr/>
          <a:lstStyle/>
          <a:p>
            <a:r>
              <a:rPr lang="en-US" altLang="en-US" sz="4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Agenda</a:t>
            </a:r>
            <a:endParaRPr lang="en-IN" sz="4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262744"/>
            <a:ext cx="11295528" cy="491422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002060"/>
                </a:solidFill>
                <a:latin typeface="Century Gothic" panose="020B0502020202020204" pitchFamily="34" charset="0"/>
              </a:rPr>
              <a:t>About Project SESEI</a:t>
            </a:r>
          </a:p>
          <a:p>
            <a:r>
              <a:rPr lang="en-US" dirty="0">
                <a:solidFill>
                  <a:srgbClr val="002060"/>
                </a:solidFill>
                <a:latin typeface="Century Gothic" panose="020B0502020202020204" pitchFamily="34" charset="0"/>
              </a:rPr>
              <a:t>Twin transition – green and digital</a:t>
            </a:r>
          </a:p>
          <a:p>
            <a:r>
              <a:rPr lang="en-US" dirty="0">
                <a:solidFill>
                  <a:srgbClr val="002060"/>
                </a:solidFill>
                <a:latin typeface="Century Gothic" panose="020B0502020202020204" pitchFamily="34" charset="0"/>
              </a:rPr>
              <a:t>Towards 6G - European Initiative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5G IA White Paper on ‘European Vision for the 6G Network Ecosystem’</a:t>
            </a:r>
          </a:p>
          <a:p>
            <a:pPr lvl="1"/>
            <a:r>
              <a:rPr lang="en-US" dirty="0">
                <a:solidFill>
                  <a:srgbClr val="002060"/>
                </a:solidFill>
                <a:latin typeface="Century Gothic" panose="020B0502020202020204" pitchFamily="34" charset="0"/>
              </a:rPr>
              <a:t>6G Smart Networks and Services Industry Association (6G-IA)</a:t>
            </a:r>
          </a:p>
          <a:p>
            <a:r>
              <a:rPr lang="en-US" altLang="en-US" dirty="0">
                <a:solidFill>
                  <a:srgbClr val="002060"/>
                </a:solidFill>
                <a:latin typeface="Century Gothic" panose="020B0502020202020204" pitchFamily="34" charset="0"/>
              </a:rPr>
              <a:t>European Green Deal</a:t>
            </a:r>
          </a:p>
          <a:p>
            <a:pPr lvl="1"/>
            <a:r>
              <a:rPr lang="en-US" altLang="en-US" dirty="0">
                <a:solidFill>
                  <a:srgbClr val="002060"/>
                </a:solidFill>
                <a:latin typeface="Century Gothic" panose="020B0502020202020204" pitchFamily="34" charset="0"/>
              </a:rPr>
              <a:t>Circular economy action plan</a:t>
            </a:r>
          </a:p>
          <a:p>
            <a:r>
              <a:rPr lang="en-US" altLang="en-US" dirty="0">
                <a:solidFill>
                  <a:srgbClr val="002060"/>
                </a:solidFill>
                <a:latin typeface="Century Gothic" panose="020B0502020202020204" pitchFamily="34" charset="0"/>
              </a:rPr>
              <a:t>Eco-design for Sustainable Products </a:t>
            </a:r>
          </a:p>
          <a:p>
            <a:r>
              <a:rPr lang="en-US" altLang="en-US" dirty="0">
                <a:solidFill>
                  <a:srgbClr val="002060"/>
                </a:solidFill>
                <a:latin typeface="Century Gothic" panose="020B0502020202020204" pitchFamily="34" charset="0"/>
              </a:rPr>
              <a:t>Research &amp; Standards</a:t>
            </a:r>
          </a:p>
          <a:p>
            <a:pPr lvl="1"/>
            <a:r>
              <a:rPr lang="en-US" altLang="en-US" dirty="0">
                <a:solidFill>
                  <a:srgbClr val="002060"/>
                </a:solidFill>
                <a:latin typeface="Century Gothic" panose="020B0502020202020204" pitchFamily="34" charset="0"/>
              </a:rPr>
              <a:t>Importance of standards in R&amp;D projects</a:t>
            </a:r>
          </a:p>
          <a:p>
            <a:pPr lvl="1"/>
            <a:r>
              <a:rPr lang="en-US" altLang="en-US" dirty="0">
                <a:solidFill>
                  <a:srgbClr val="002060"/>
                </a:solidFill>
                <a:latin typeface="Century Gothic" panose="020B0502020202020204" pitchFamily="34" charset="0"/>
              </a:rPr>
              <a:t>Role of ICT Standards in the Circular Economy</a:t>
            </a:r>
          </a:p>
          <a:p>
            <a:r>
              <a:rPr lang="en-US" altLang="en-US" dirty="0">
                <a:solidFill>
                  <a:srgbClr val="002060"/>
                </a:solidFill>
              </a:rPr>
              <a:t>Conclusion</a:t>
            </a:r>
            <a:endParaRPr lang="en-US" altLang="en-US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00F0B8-3C7D-4630-994E-76418ED2BCAE}" type="slidenum">
              <a:rPr lang="en-IN" smtClean="0"/>
              <a:pPr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51289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552090" y="0"/>
            <a:ext cx="10115910" cy="971256"/>
          </a:xfrm>
          <a:solidFill>
            <a:schemeClr val="bg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rtlCol="0" anchor="b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en-GB" altLang="en-US" sz="4000" b="1" dirty="0">
                <a:solidFill>
                  <a:srgbClr val="002060"/>
                </a:solidFill>
              </a:rPr>
              <a:t>Project is a permanent presence in India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52090" y="1223230"/>
            <a:ext cx="8541993" cy="138909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2"/>
            <a:r>
              <a:rPr lang="en-GB" altLang="en-US" sz="2000" b="1" i="1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SESEI </a:t>
            </a:r>
            <a:r>
              <a:rPr lang="en-GB" altLang="en-US" sz="2000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(</a:t>
            </a:r>
            <a:r>
              <a:rPr lang="en-GB" altLang="en-US" sz="2000" b="1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</a:t>
            </a:r>
            <a:r>
              <a:rPr lang="en-GB" altLang="en-US" sz="2000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econded </a:t>
            </a:r>
            <a:r>
              <a:rPr lang="en-GB" altLang="en-US" sz="2000" b="1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</a:t>
            </a:r>
            <a:r>
              <a:rPr lang="en-GB" altLang="en-US" sz="2000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uropean </a:t>
            </a:r>
            <a:r>
              <a:rPr lang="en-GB" altLang="en-US" sz="2000" b="1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</a:t>
            </a:r>
            <a:r>
              <a:rPr lang="en-GB" altLang="en-US" sz="2000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tandardization </a:t>
            </a:r>
            <a:r>
              <a:rPr lang="en-GB" altLang="en-US" sz="2000" b="1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</a:t>
            </a:r>
            <a:r>
              <a:rPr lang="en-GB" altLang="en-US" sz="2000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xpert in </a:t>
            </a:r>
            <a:r>
              <a:rPr lang="en-GB" altLang="en-US" sz="2000" b="1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I</a:t>
            </a:r>
            <a:r>
              <a:rPr lang="en-GB" altLang="en-US" sz="2000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ndia)</a:t>
            </a:r>
            <a:r>
              <a:rPr lang="en-GB" altLang="en-US" sz="2000" b="1" i="1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is a local face for the European standardization community </a:t>
            </a:r>
            <a:r>
              <a:rPr lang="en-GB" altLang="en-US" sz="2000" b="1" i="1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in India: Dinesh Chand Sharma</a:t>
            </a:r>
            <a:endParaRPr lang="en-GB" altLang="en-US" sz="2000" b="1" i="1" dirty="0">
              <a:solidFill>
                <a:srgbClr val="1F497D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0" lvl="2"/>
            <a:endParaRPr lang="en-GB" altLang="en-US" sz="2000" b="1" i="1" dirty="0">
              <a:solidFill>
                <a:srgbClr val="1F497D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0" lvl="2"/>
            <a:endParaRPr lang="en-GB" altLang="en-US" sz="2000" b="1" i="1" dirty="0">
              <a:solidFill>
                <a:srgbClr val="1F497D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52091" y="3002327"/>
            <a:ext cx="11059063" cy="10081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eaLnBrk="0" hangingPunct="0">
              <a:spcBef>
                <a:spcPct val="20000"/>
              </a:spcBef>
              <a:buClr>
                <a:srgbClr val="006699"/>
              </a:buClr>
            </a:pPr>
            <a:r>
              <a:rPr lang="en-GB" altLang="en-US" b="1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Why SESEI: </a:t>
            </a:r>
            <a:r>
              <a:rPr lang="en-GB" kern="0" dirty="0">
                <a:solidFill>
                  <a:srgbClr val="00279F">
                    <a:lumMod val="50000"/>
                  </a:srgbClr>
                </a:solidFill>
                <a:latin typeface="Calibri" pitchFamily="34" charset="0"/>
                <a:cs typeface="Calibri" pitchFamily="34" charset="0"/>
              </a:rPr>
              <a:t>India is a major trade partners for Europe, Increasing role of standards to gain market access and Evolving &amp; complex nature of regulatory and standardization landscapes, Sharing best practices, work together </a:t>
            </a:r>
            <a:endParaRPr lang="en-GB" altLang="en-US" sz="1000" dirty="0">
              <a:solidFill>
                <a:srgbClr val="1F497D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552090" y="2107249"/>
            <a:ext cx="5752722" cy="1008111"/>
            <a:chOff x="395536" y="1412777"/>
            <a:chExt cx="8424936" cy="144016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0" name="Rounded Rectangle 9"/>
            <p:cNvSpPr/>
            <p:nvPr/>
          </p:nvSpPr>
          <p:spPr>
            <a:xfrm>
              <a:off x="395536" y="1412777"/>
              <a:ext cx="8424936" cy="1440160"/>
            </a:xfrm>
            <a:prstGeom prst="roundRect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1600" dirty="0">
                <a:solidFill>
                  <a:prstClr val="black"/>
                </a:solidFill>
              </a:endParaRPr>
            </a:p>
          </p:txBody>
        </p:sp>
        <p:grpSp>
          <p:nvGrpSpPr>
            <p:cNvPr id="11" name="Group 6"/>
            <p:cNvGrpSpPr>
              <a:grpSpLocks noChangeAspect="1"/>
            </p:cNvGrpSpPr>
            <p:nvPr/>
          </p:nvGrpSpPr>
          <p:grpSpPr bwMode="auto">
            <a:xfrm>
              <a:off x="715427" y="1565533"/>
              <a:ext cx="7572136" cy="1083258"/>
              <a:chOff x="3100" y="15403"/>
              <a:chExt cx="7095" cy="1016"/>
            </a:xfrm>
          </p:grpSpPr>
          <p:pic>
            <p:nvPicPr>
              <p:cNvPr id="12" name="Picture 11" descr="eftalogo.jp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7619"/>
              <a:stretch>
                <a:fillRect/>
              </a:stretch>
            </p:blipFill>
            <p:spPr bwMode="auto">
              <a:xfrm>
                <a:off x="9328" y="15617"/>
                <a:ext cx="867" cy="6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12" descr="ETSI.gif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5" y="15714"/>
                <a:ext cx="1735" cy="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5" descr="CEN logo transparent.gif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00" y="15619"/>
                <a:ext cx="887" cy="7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Picture 6" descr="LogoDefPMS.jp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74" y="15633"/>
                <a:ext cx="1383" cy="6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Picture 7" descr="http://rapidis.blogactiv.eu/files/2012/09/European_Commission.pn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55" y="15403"/>
                <a:ext cx="1373" cy="10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7" name="Rounded Rectangle 16"/>
          <p:cNvSpPr/>
          <p:nvPr/>
        </p:nvSpPr>
        <p:spPr>
          <a:xfrm>
            <a:off x="552089" y="4096220"/>
            <a:ext cx="11059063" cy="10081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eaLnBrk="0" hangingPunct="0">
              <a:spcBef>
                <a:spcPct val="20000"/>
              </a:spcBef>
              <a:buClr>
                <a:srgbClr val="006699"/>
              </a:buClr>
            </a:pPr>
            <a:endParaRPr lang="en-GB" altLang="en-US" sz="1600" b="1" dirty="0">
              <a:solidFill>
                <a:srgbClr val="1F497D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lvl="0" eaLnBrk="0" hangingPunct="0">
              <a:spcBef>
                <a:spcPct val="20000"/>
              </a:spcBef>
              <a:buClr>
                <a:srgbClr val="006699"/>
              </a:buClr>
            </a:pPr>
            <a:r>
              <a:rPr lang="en-GB" altLang="en-US" sz="1600" b="1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Sector: 1. </a:t>
            </a:r>
            <a:r>
              <a:rPr lang="en-IN" sz="1600" b="1" kern="0" dirty="0">
                <a:solidFill>
                  <a:srgbClr val="00279F">
                    <a:lumMod val="50000"/>
                  </a:srgbClr>
                </a:solidFill>
                <a:latin typeface="Calibri" pitchFamily="34" charset="0"/>
                <a:cs typeface="Calibri" pitchFamily="34" charset="0"/>
              </a:rPr>
              <a:t>ICT</a:t>
            </a:r>
            <a:r>
              <a:rPr lang="en-IN" sz="1600" kern="0" dirty="0">
                <a:solidFill>
                  <a:srgbClr val="00279F">
                    <a:lumMod val="50000"/>
                  </a:srgbClr>
                </a:solidFill>
                <a:latin typeface="Calibri" pitchFamily="34" charset="0"/>
                <a:cs typeface="Calibri" pitchFamily="34" charset="0"/>
              </a:rPr>
              <a:t>: M2M/IoT, Security, 5G, NFV/SDN, e-</a:t>
            </a:r>
            <a:r>
              <a:rPr lang="en-IN" sz="1600" kern="0" dirty="0" err="1">
                <a:solidFill>
                  <a:srgbClr val="00279F">
                    <a:lumMod val="50000"/>
                  </a:srgbClr>
                </a:solidFill>
                <a:latin typeface="Calibri" pitchFamily="34" charset="0"/>
                <a:cs typeface="Calibri" pitchFamily="34" charset="0"/>
              </a:rPr>
              <a:t>Accesibility</a:t>
            </a:r>
            <a:r>
              <a:rPr lang="en-IN" sz="1600" kern="0" dirty="0">
                <a:solidFill>
                  <a:srgbClr val="00279F">
                    <a:lumMod val="50000"/>
                  </a:srgbClr>
                </a:solidFill>
                <a:latin typeface="Calibri" pitchFamily="34" charset="0"/>
                <a:cs typeface="Calibri" pitchFamily="34" charset="0"/>
              </a:rPr>
              <a:t>, eHealth, </a:t>
            </a:r>
            <a:r>
              <a:rPr lang="en-IN" sz="1600" kern="0" dirty="0" err="1">
                <a:solidFill>
                  <a:srgbClr val="00279F">
                    <a:lumMod val="50000"/>
                  </a:srgbClr>
                </a:solidFill>
                <a:latin typeface="Calibri" pitchFamily="34" charset="0"/>
                <a:cs typeface="Calibri" pitchFamily="34" charset="0"/>
              </a:rPr>
              <a:t>eCALL</a:t>
            </a:r>
            <a:r>
              <a:rPr lang="en-IN" sz="1600" kern="0" dirty="0">
                <a:solidFill>
                  <a:srgbClr val="00279F">
                    <a:lumMod val="50000"/>
                  </a:srgbClr>
                </a:solidFill>
                <a:latin typeface="Calibri" pitchFamily="34" charset="0"/>
                <a:cs typeface="Calibri" pitchFamily="34" charset="0"/>
              </a:rPr>
              <a:t>… </a:t>
            </a:r>
            <a:r>
              <a:rPr lang="en-IN" sz="1600" b="1" kern="0" dirty="0">
                <a:solidFill>
                  <a:srgbClr val="00279F">
                    <a:lumMod val="50000"/>
                  </a:srgbClr>
                </a:solidFill>
                <a:latin typeface="Calibri" pitchFamily="34" charset="0"/>
                <a:cs typeface="Calibri" pitchFamily="34" charset="0"/>
              </a:rPr>
              <a:t>2. Electrical equipment including Consumer Electronics</a:t>
            </a:r>
            <a:r>
              <a:rPr lang="en-IN" sz="1600" kern="0" dirty="0">
                <a:solidFill>
                  <a:srgbClr val="00279F">
                    <a:lumMod val="50000"/>
                  </a:srgbClr>
                </a:solidFill>
                <a:latin typeface="Calibri" pitchFamily="34" charset="0"/>
                <a:cs typeface="Calibri" pitchFamily="34" charset="0"/>
              </a:rPr>
              <a:t>: Smart Grid, Smart Meter, LVDC, Micro- Grid, Lift Escalator… 3</a:t>
            </a:r>
            <a:r>
              <a:rPr lang="en-IN" sz="1600" b="1" kern="0" dirty="0">
                <a:solidFill>
                  <a:srgbClr val="00279F">
                    <a:lumMod val="50000"/>
                  </a:srgbClr>
                </a:solidFill>
                <a:latin typeface="Calibri" pitchFamily="34" charset="0"/>
                <a:cs typeface="Calibri" pitchFamily="34" charset="0"/>
              </a:rPr>
              <a:t>. Automotive</a:t>
            </a:r>
            <a:r>
              <a:rPr lang="en-IN" sz="1600" kern="0" dirty="0">
                <a:solidFill>
                  <a:srgbClr val="00279F">
                    <a:lumMod val="50000"/>
                  </a:srgbClr>
                </a:solidFill>
                <a:latin typeface="Calibri" pitchFamily="34" charset="0"/>
                <a:cs typeface="Calibri" pitchFamily="34" charset="0"/>
              </a:rPr>
              <a:t>: Connected Cars, ITS, e-Mobility… 4</a:t>
            </a:r>
            <a:r>
              <a:rPr lang="en-IN" sz="1600" b="1" kern="0" dirty="0">
                <a:solidFill>
                  <a:srgbClr val="00279F">
                    <a:lumMod val="50000"/>
                  </a:srgbClr>
                </a:solidFill>
                <a:latin typeface="Calibri" pitchFamily="34" charset="0"/>
                <a:cs typeface="Calibri" pitchFamily="34" charset="0"/>
              </a:rPr>
              <a:t>. Smart Cities</a:t>
            </a:r>
            <a:r>
              <a:rPr lang="en-IN" sz="1600" kern="0" dirty="0">
                <a:solidFill>
                  <a:srgbClr val="00279F">
                    <a:lumMod val="50000"/>
                  </a:srgbClr>
                </a:solidFill>
                <a:latin typeface="Calibri" pitchFamily="34" charset="0"/>
                <a:cs typeface="Calibri" pitchFamily="34" charset="0"/>
              </a:rPr>
              <a:t>: Mobility, Waste, Energy, ICT and other topics of mutual interests such as Machinery Safety, Cableways, Circular Economy, Railways etc.  </a:t>
            </a:r>
          </a:p>
          <a:p>
            <a:pPr lvl="0" eaLnBrk="0" hangingPunct="0">
              <a:spcBef>
                <a:spcPct val="20000"/>
              </a:spcBef>
              <a:buClr>
                <a:srgbClr val="006699"/>
              </a:buClr>
            </a:pPr>
            <a:endParaRPr lang="en-GB" altLang="en-US" sz="900" dirty="0">
              <a:solidFill>
                <a:srgbClr val="1F497D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52090" y="5173322"/>
            <a:ext cx="11059063" cy="98148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2" algn="ctr">
              <a:lnSpc>
                <a:spcPct val="80000"/>
              </a:lnSpc>
              <a:spcBef>
                <a:spcPts val="1200"/>
              </a:spcBef>
            </a:pPr>
            <a:r>
              <a:rPr lang="en-GB" altLang="en-US" sz="2400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hlinkClick r:id="rId8"/>
              </a:rPr>
              <a:t>www.sesei.eu</a:t>
            </a:r>
            <a:r>
              <a:rPr lang="en-GB" altLang="en-US" sz="2400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, </a:t>
            </a:r>
            <a:r>
              <a:rPr lang="en-GB" altLang="en-US" sz="2400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hlinkClick r:id="rId9"/>
              </a:rPr>
              <a:t>www.sesei.in</a:t>
            </a:r>
            <a:r>
              <a:rPr lang="en-GB" altLang="en-US" sz="2400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, </a:t>
            </a:r>
            <a:r>
              <a:rPr lang="en-GB" altLang="en-US" sz="2400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hlinkClick r:id="rId10"/>
              </a:rPr>
              <a:t>www.eustandards.in</a:t>
            </a:r>
            <a:r>
              <a:rPr lang="en-GB" altLang="en-US" sz="2400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542" y="2024752"/>
            <a:ext cx="2233124" cy="11210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A person with a beard&#10;&#10;Description automatically generated with medium confidence">
            <a:extLst>
              <a:ext uri="{FF2B5EF4-FFF2-40B4-BE49-F238E27FC236}">
                <a16:creationId xmlns:a16="http://schemas.microsoft.com/office/drawing/2014/main" id="{2AA21BBF-70D5-4BC7-9B63-19BA22BB325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562" y="1196110"/>
            <a:ext cx="1387039" cy="178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9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3CF31-8FC8-7673-6D3C-15881719C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8546"/>
            <a:ext cx="10515600" cy="1325563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en-US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Twin transition – green and digital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81B92D0-32A8-BB44-8C6F-35CA5C71EEFE}"/>
              </a:ext>
            </a:extLst>
          </p:cNvPr>
          <p:cNvSpPr/>
          <p:nvPr/>
        </p:nvSpPr>
        <p:spPr>
          <a:xfrm>
            <a:off x="1049867" y="2099733"/>
            <a:ext cx="10035919" cy="354432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0" i="0" dirty="0">
                <a:solidFill>
                  <a:srgbClr val="002060"/>
                </a:solidFill>
                <a:effectLst/>
              </a:rPr>
              <a:t>European Commission states that “Europe must leverage the potential of digital transformation, which is a key enabler for reaching the Green Deal objectives.”</a:t>
            </a:r>
            <a:endParaRPr lang="en-IN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012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14194" y="3882688"/>
            <a:ext cx="11543344" cy="20005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Industry</a:t>
            </a:r>
            <a:r>
              <a:rPr kumimoji="0" lang="fr-B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6G </a:t>
            </a:r>
            <a:r>
              <a:rPr kumimoji="0" lang="fr-BE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Partnership</a:t>
            </a:r>
            <a:r>
              <a:rPr kumimoji="0" lang="fr-B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BE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Proposal</a:t>
            </a:r>
            <a:r>
              <a:rPr kumimoji="0" lang="fr-B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lang="fr-BE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Smart Networks &amp;</a:t>
            </a:r>
            <a:r>
              <a:rPr kumimoji="0" lang="fr-BE" sz="2800" b="1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Services)</a:t>
            </a:r>
            <a:endParaRPr kumimoji="0" lang="fr-BE" sz="1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https://ec.europa.eu/info/files/european-partnership-smart-networks-and-services_en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4194" y="49549"/>
            <a:ext cx="11168206" cy="884003"/>
          </a:xfrm>
        </p:spPr>
        <p:txBody>
          <a:bodyPr>
            <a:normAutofit/>
          </a:bodyPr>
          <a:lstStyle/>
          <a:p>
            <a:r>
              <a:rPr lang="fr-BE" sz="4000" b="1" dirty="0" err="1">
                <a:solidFill>
                  <a:srgbClr val="002060"/>
                </a:solidFill>
                <a:cs typeface="Arial" panose="020B0604020202020204" pitchFamily="34" charset="0"/>
              </a:rPr>
              <a:t>Towards</a:t>
            </a:r>
            <a:r>
              <a:rPr lang="fr-BE" sz="4000" b="1" dirty="0">
                <a:solidFill>
                  <a:srgbClr val="002060"/>
                </a:solidFill>
                <a:cs typeface="Arial" panose="020B0604020202020204" pitchFamily="34" charset="0"/>
              </a:rPr>
              <a:t> 6G - European Initiative</a:t>
            </a:r>
            <a:endParaRPr lang="en-GB" sz="4000" b="1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pic>
        <p:nvPicPr>
          <p:cNvPr id="4" name="Picture 3" descr="D:\Mohr\EU and National Framework Programs\7. Rahmenprogramm der EU\JTI or PPP\Meeting with Commission 2012\WG Horizon 2020\5G PPP logos\5G IA logo 2016\logo-5G-positive_ia-text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499" y="4925423"/>
            <a:ext cx="1991469" cy="842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D:\Mohr\Arbeitsverzeichnis\Europäische Kommission\Mobile Communications &amp; Technology Platform\EU Technology Platform\Logos NetWorld2020\NetWorld2020 large logos\NW 2020 LBB\NW202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555" y="4925424"/>
            <a:ext cx="2367478" cy="787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signature_1178978072"/>
          <p:cNvPicPr/>
          <p:nvPr/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8244" y="4930636"/>
            <a:ext cx="2363136" cy="777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997" y="4925424"/>
            <a:ext cx="1121597" cy="842347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101" y="4925424"/>
            <a:ext cx="1775075" cy="78250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14442" y="5873846"/>
            <a:ext cx="5190233" cy="830997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Accelerating</a:t>
            </a:r>
            <a:r>
              <a:rPr kumimoji="0" lang="fr-B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5G </a:t>
            </a:r>
            <a:r>
              <a:rPr kumimoji="0" lang="fr-BE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Deployment</a:t>
            </a:r>
            <a:r>
              <a:rPr kumimoji="0" lang="fr-B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CEF2, pan European corridors for </a:t>
            </a:r>
            <a:r>
              <a:rPr kumimoji="0" lang="fr-B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Connected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Cars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19375" y="5894278"/>
            <a:ext cx="5201702" cy="830997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6G Vision and technologies </a:t>
            </a:r>
            <a:r>
              <a:rPr kumimoji="0" lang="fr-B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across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kumimoji="0" lang="fr-B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comprehensive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B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supply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B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chain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414194" y="2143476"/>
            <a:ext cx="2339088" cy="880640"/>
            <a:chOff x="5148064" y="1231330"/>
            <a:chExt cx="2339088" cy="880640"/>
          </a:xfrm>
          <a:solidFill>
            <a:srgbClr val="0070C0"/>
          </a:solidFill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148064" y="1497964"/>
              <a:ext cx="559273" cy="419721"/>
            </a:xfrm>
            <a:prstGeom prst="rect">
              <a:avLst/>
            </a:prstGeom>
            <a:grpFill/>
          </p:spPr>
        </p:pic>
        <p:sp>
          <p:nvSpPr>
            <p:cNvPr id="19" name="Rounded Rectangle 18"/>
            <p:cNvSpPr/>
            <p:nvPr/>
          </p:nvSpPr>
          <p:spPr>
            <a:xfrm>
              <a:off x="5902976" y="1231330"/>
              <a:ext cx="1584176" cy="880640"/>
            </a:xfrm>
            <a:prstGeom prst="roundRect">
              <a:avLst/>
            </a:prstGeom>
            <a:grpFill/>
            <a:ln>
              <a:solidFill>
                <a:srgbClr val="13317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Strategic </a:t>
              </a:r>
              <a:r>
                <a:rPr kumimoji="0" lang="it-IT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Autonomy</a:t>
              </a:r>
              <a:r>
                <a:rPr kumimoji="0" lang="it-IT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 </a:t>
              </a:r>
              <a:r>
                <a:rPr kumimoji="0" lang="it-IT" sz="1051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in </a:t>
              </a:r>
              <a:r>
                <a:rPr kumimoji="0" lang="it-IT" sz="1051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critical</a:t>
              </a:r>
              <a:r>
                <a:rPr kumimoji="0" lang="it-IT" sz="1051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 </a:t>
              </a:r>
              <a:r>
                <a:rPr kumimoji="0" lang="it-IT" sz="1051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technology</a:t>
              </a:r>
              <a:r>
                <a:rPr kumimoji="0" lang="it-IT" sz="1051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 </a:t>
              </a:r>
              <a:r>
                <a:rPr kumimoji="0" lang="it-IT" sz="1051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areas</a:t>
              </a:r>
              <a:endParaRPr kumimoji="0" lang="it-IT" sz="1051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094386" y="2143995"/>
            <a:ext cx="2671671" cy="880640"/>
            <a:chOff x="8805880" y="5126344"/>
            <a:chExt cx="2671671" cy="880640"/>
          </a:xfrm>
        </p:grpSpPr>
        <p:sp>
          <p:nvSpPr>
            <p:cNvPr id="21" name="Rounded Rectangle 20"/>
            <p:cNvSpPr/>
            <p:nvPr/>
          </p:nvSpPr>
          <p:spPr>
            <a:xfrm>
              <a:off x="9893375" y="5126344"/>
              <a:ext cx="1584176" cy="880640"/>
            </a:xfrm>
            <a:prstGeom prst="roundRect">
              <a:avLst/>
            </a:prstGeom>
            <a:solidFill>
              <a:srgbClr val="0070C0"/>
            </a:solidFill>
            <a:ln>
              <a:solidFill>
                <a:srgbClr val="13317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European</a:t>
              </a:r>
              <a:r>
                <a:rPr kumimoji="0" lang="it-IT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 Green Deal</a:t>
              </a:r>
              <a:endPara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19" t="24151" r="10335" b="23271"/>
            <a:stretch/>
          </p:blipFill>
          <p:spPr>
            <a:xfrm>
              <a:off x="8805880" y="5271358"/>
              <a:ext cx="931290" cy="617903"/>
            </a:xfrm>
            <a:prstGeom prst="rect">
              <a:avLst/>
            </a:prstGeom>
          </p:spPr>
        </p:pic>
      </p:grpSp>
      <p:sp>
        <p:nvSpPr>
          <p:cNvPr id="25" name="Rounded Rectangle 24"/>
          <p:cNvSpPr/>
          <p:nvPr/>
        </p:nvSpPr>
        <p:spPr>
          <a:xfrm>
            <a:off x="7147589" y="2144661"/>
            <a:ext cx="1584176" cy="880640"/>
          </a:xfrm>
          <a:prstGeom prst="roundRect">
            <a:avLst/>
          </a:prstGeom>
          <a:solidFill>
            <a:srgbClr val="0070C0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Full </a:t>
            </a:r>
            <a:r>
              <a:rPr kumimoji="0" lang="it-IT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digitalisation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it-IT" sz="1051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of the </a:t>
            </a:r>
            <a:r>
              <a:rPr kumimoji="0" lang="it-IT" sz="1051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Industry</a:t>
            </a:r>
            <a:endParaRPr kumimoji="0" lang="it-IT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66079" y="2289531"/>
            <a:ext cx="668811" cy="604605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9305215" y="2139814"/>
            <a:ext cx="2536640" cy="880640"/>
            <a:chOff x="6449822" y="2458991"/>
            <a:chExt cx="2536640" cy="880640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13"/>
            <a:srcRect r="14100"/>
            <a:stretch/>
          </p:blipFill>
          <p:spPr>
            <a:xfrm>
              <a:off x="6449822" y="2599663"/>
              <a:ext cx="786474" cy="667960"/>
            </a:xfrm>
            <a:prstGeom prst="rect">
              <a:avLst/>
            </a:prstGeom>
          </p:spPr>
        </p:pic>
        <p:sp>
          <p:nvSpPr>
            <p:cNvPr id="29" name="Rounded Rectangle 28"/>
            <p:cNvSpPr/>
            <p:nvPr/>
          </p:nvSpPr>
          <p:spPr>
            <a:xfrm>
              <a:off x="7402286" y="2458991"/>
              <a:ext cx="1584176" cy="880640"/>
            </a:xfrm>
            <a:prstGeom prst="roundRect">
              <a:avLst/>
            </a:prstGeom>
            <a:solidFill>
              <a:srgbClr val="0070C0"/>
            </a:solidFill>
            <a:ln>
              <a:solidFill>
                <a:srgbClr val="13317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EU </a:t>
              </a:r>
              <a:r>
                <a:rPr kumimoji="0" lang="it-IT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Industry</a:t>
              </a:r>
              <a:r>
                <a:rPr kumimoji="0" lang="it-IT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 global </a:t>
              </a:r>
              <a:r>
                <a:rPr kumimoji="0" lang="it-IT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competitiveness</a:t>
              </a:r>
              <a:endParaRPr kumimoji="0" lang="it-IT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30" name="Up-Down Arrow 29"/>
          <p:cNvSpPr/>
          <p:nvPr/>
        </p:nvSpPr>
        <p:spPr>
          <a:xfrm>
            <a:off x="7723163" y="3037801"/>
            <a:ext cx="351692" cy="814501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Up-Down Arrow 30"/>
          <p:cNvSpPr/>
          <p:nvPr/>
        </p:nvSpPr>
        <p:spPr>
          <a:xfrm>
            <a:off x="1725002" y="3033176"/>
            <a:ext cx="351692" cy="814501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Up-Down Arrow 31"/>
          <p:cNvSpPr/>
          <p:nvPr/>
        </p:nvSpPr>
        <p:spPr>
          <a:xfrm>
            <a:off x="4722415" y="3033176"/>
            <a:ext cx="351692" cy="814501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Up-Down Arrow 32"/>
          <p:cNvSpPr/>
          <p:nvPr/>
        </p:nvSpPr>
        <p:spPr>
          <a:xfrm>
            <a:off x="10782889" y="3044833"/>
            <a:ext cx="351692" cy="814501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Title 2"/>
          <p:cNvSpPr txBox="1">
            <a:spLocks/>
          </p:cNvSpPr>
          <p:nvPr/>
        </p:nvSpPr>
        <p:spPr>
          <a:xfrm>
            <a:off x="0" y="1094262"/>
            <a:ext cx="12192000" cy="7199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2800" b="1" dirty="0">
                <a:solidFill>
                  <a:srgbClr val="002060"/>
                </a:solidFill>
                <a:latin typeface="Calibri"/>
              </a:rPr>
              <a:t>5G PPP: ICT-52 </a:t>
            </a:r>
            <a:r>
              <a:rPr lang="fr-BE" sz="2800" b="1" dirty="0" err="1">
                <a:solidFill>
                  <a:srgbClr val="002060"/>
                </a:solidFill>
                <a:latin typeface="Calibri"/>
              </a:rPr>
              <a:t>implementation</a:t>
            </a:r>
            <a:r>
              <a:rPr lang="fr-BE" sz="2800" b="1" dirty="0">
                <a:solidFill>
                  <a:srgbClr val="002060"/>
                </a:solidFill>
                <a:latin typeface="Calibri"/>
              </a:rPr>
              <a:t> of 8-6G </a:t>
            </a:r>
            <a:r>
              <a:rPr lang="fr-BE" sz="2800" b="1" dirty="0" err="1">
                <a:solidFill>
                  <a:srgbClr val="002060"/>
                </a:solidFill>
                <a:latin typeface="Calibri"/>
              </a:rPr>
              <a:t>exploratory</a:t>
            </a:r>
            <a:r>
              <a:rPr lang="fr-BE" sz="28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fr-BE" sz="2800" b="1" dirty="0" err="1">
                <a:solidFill>
                  <a:srgbClr val="002060"/>
                </a:solidFill>
                <a:latin typeface="Calibri"/>
              </a:rPr>
              <a:t>projects</a:t>
            </a:r>
            <a:r>
              <a:rPr lang="fr-BE" sz="2800" b="1" dirty="0">
                <a:solidFill>
                  <a:srgbClr val="002060"/>
                </a:solidFill>
                <a:latin typeface="Calibri"/>
              </a:rPr>
              <a:t>, 1 flagship= 60 M€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78117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5EF2B-C4B6-E4AB-6448-CD36B6BCE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933" y="169334"/>
            <a:ext cx="11700934" cy="1580638"/>
          </a:xfrm>
        </p:spPr>
        <p:txBody>
          <a:bodyPr>
            <a:normAutofit/>
          </a:bodyPr>
          <a:lstStyle/>
          <a:p>
            <a:r>
              <a:rPr lang="en-US" sz="3200" b="1" dirty="0"/>
              <a:t>6G Smart Networks and Services Industry Association (6G-IA)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B042E86-6C5D-92F8-9C9B-EB31C7D5C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87" y="1511940"/>
            <a:ext cx="11700934" cy="4610563"/>
          </a:xfrm>
        </p:spPr>
        <p:txBody>
          <a:bodyPr>
            <a:normAutofit fontScale="92500"/>
          </a:bodyPr>
          <a:lstStyle/>
          <a:p>
            <a:pPr marL="439738" lvl="1" indent="-254000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Voice of European Industry and Research for next generation networks and services.</a:t>
            </a:r>
          </a:p>
          <a:p>
            <a:pPr marL="439738" lvl="1" indent="-254000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Contribute to Europe’s leadership on 5G, 5G evolution and SNS/6G research.</a:t>
            </a:r>
          </a:p>
          <a:p>
            <a:pPr marL="439738" lvl="1" indent="-254000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Represents private side in both 5G-PPP and SNS JU</a:t>
            </a:r>
          </a:p>
          <a:p>
            <a:pPr marL="439738" lvl="1" indent="-254000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Brings together a global industry community of telecoms &amp; digital actors, such as operators, manufacturers, research institutes, universities, verticals, SMEs and ICT associations.</a:t>
            </a:r>
          </a:p>
          <a:p>
            <a:pPr marL="439738" lvl="1" indent="-254000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Strategic areas including standardization, frequency spectrum, R&amp;D projects, technology skills, collaboration with key vertical industry sectors, notably for the development of trials, and international cooperation.</a:t>
            </a:r>
          </a:p>
          <a:p>
            <a:pPr marL="439738" lvl="1" indent="-254000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The initiative builds on an EU contribution of €900 million over the next 7 years to be matched by the private sector with the same amount. </a:t>
            </a:r>
          </a:p>
        </p:txBody>
      </p:sp>
    </p:spTree>
    <p:extLst>
      <p:ext uri="{BB962C8B-B14F-4D97-AF65-F5344CB8AC3E}">
        <p14:creationId xmlns:p14="http://schemas.microsoft.com/office/powerpoint/2010/main" val="4285380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06" y="365125"/>
            <a:ext cx="11427584" cy="987161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5G IA - White Paper on ‘European Vision for the 6G Network Ecosystem’</a:t>
            </a:r>
            <a:endParaRPr lang="en-IN" sz="36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267" y="1591733"/>
            <a:ext cx="11258674" cy="4714937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solidFill>
                  <a:srgbClr val="002060"/>
                </a:solidFill>
                <a:latin typeface="+mn-lt"/>
              </a:rPr>
              <a:t>5G IA “Vision and Societal Challenges Work Group” have published a </a:t>
            </a:r>
            <a:r>
              <a:rPr lang="en-US" sz="2400" b="1" dirty="0">
                <a:solidFill>
                  <a:srgbClr val="002060"/>
                </a:solidFill>
                <a:latin typeface="+mn-lt"/>
                <a:hlinkClick r:id="rId2"/>
              </a:rPr>
              <a:t>new White Paper describing a ‘European Vision for the 6G Network Ecosystem’.</a:t>
            </a:r>
            <a:endParaRPr lang="en-US" sz="2400" b="1" dirty="0">
              <a:solidFill>
                <a:srgbClr val="002060"/>
              </a:solidFill>
              <a:latin typeface="+mn-lt"/>
            </a:endParaRPr>
          </a:p>
          <a:p>
            <a:pPr marL="439738" lvl="1" indent="-254000" algn="just"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solidFill>
                  <a:srgbClr val="002060"/>
                </a:solidFill>
                <a:latin typeface="+mn-lt"/>
              </a:rPr>
              <a:t>It covers key areas related to 6G research from a technical, societal, policy and business perspective providing a vision for future networks and services.</a:t>
            </a:r>
          </a:p>
          <a:p>
            <a:pPr marL="439738" lvl="1" indent="-254000" algn="just"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solidFill>
                  <a:srgbClr val="002060"/>
                </a:solidFill>
                <a:latin typeface="+mn-lt"/>
              </a:rPr>
              <a:t>It explains how 6G is expected to play a key role in the evolution of the society towards the 2030’s, as the convergence between the digital, physical and personal worlds will increasingly become a reality.</a:t>
            </a:r>
          </a:p>
          <a:p>
            <a:pPr marL="439738" lvl="1" indent="-254000" algn="just"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solidFill>
                  <a:srgbClr val="002060"/>
                </a:solidFill>
                <a:latin typeface="+mn-lt"/>
              </a:rPr>
              <a:t>It also presents possible opportunities and obstacles related to 6G as well as a series of recommendations for both policy makers and businesses</a:t>
            </a: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+mn-lt"/>
              </a:rPr>
              <a:t>White Paper is a major milestone at a time when the 5G IA is preparing for the next chapter in the mobile communications story with the new ‘Smart Networks and Services’ (SNS) - European Partnership in the framework of the Horizon Europe programme.</a:t>
            </a:r>
          </a:p>
          <a:p>
            <a:pPr marL="0" indent="0" algn="just">
              <a:buNone/>
            </a:pPr>
            <a:endParaRPr lang="en-US" sz="1800" b="1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5" name="Picture 6" descr="ETSI.gif">
            <a:extLst>
              <a:ext uri="{FF2B5EF4-FFF2-40B4-BE49-F238E27FC236}">
                <a16:creationId xmlns:a16="http://schemas.microsoft.com/office/drawing/2014/main" id="{8D5116F4-F345-4D8D-AE98-B8A28F96DA1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0632" y="6392863"/>
            <a:ext cx="94138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3" descr="CEN logo transparent.gif">
            <a:extLst>
              <a:ext uri="{FF2B5EF4-FFF2-40B4-BE49-F238E27FC236}">
                <a16:creationId xmlns:a16="http://schemas.microsoft.com/office/drawing/2014/main" id="{0EAEE7A9-408A-4626-8F3A-34C07EC852D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1745" y="6392863"/>
            <a:ext cx="3746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ogoDefPMS.jpg">
            <a:extLst>
              <a:ext uri="{FF2B5EF4-FFF2-40B4-BE49-F238E27FC236}">
                <a16:creationId xmlns:a16="http://schemas.microsoft.com/office/drawing/2014/main" id="{4ACA66BD-CE22-426C-B041-ED2562289A2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25457" y="6362700"/>
            <a:ext cx="646113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eftalogo.jpg">
            <a:extLst>
              <a:ext uri="{FF2B5EF4-FFF2-40B4-BE49-F238E27FC236}">
                <a16:creationId xmlns:a16="http://schemas.microsoft.com/office/drawing/2014/main" id="{4C61D443-7740-474A-8D24-B65DB0BB65D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 b="7619"/>
          <a:stretch>
            <a:fillRect/>
          </a:stretch>
        </p:blipFill>
        <p:spPr bwMode="auto">
          <a:xfrm>
            <a:off x="4124220" y="6400800"/>
            <a:ext cx="465137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http://rapidis.blogactiv.eu/files/2012/09/European_Commission.png">
            <a:extLst>
              <a:ext uri="{FF2B5EF4-FFF2-40B4-BE49-F238E27FC236}">
                <a16:creationId xmlns:a16="http://schemas.microsoft.com/office/drawing/2014/main" id="{1A48384F-AE37-4667-BC2F-028FD8740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20920" y="6243638"/>
            <a:ext cx="8350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10DD577-F396-4AEE-BE4A-8A15400264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2599" y="6311900"/>
            <a:ext cx="1849385" cy="43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00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6F8EA-1945-ACA5-A135-7A260509F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455" y="280275"/>
            <a:ext cx="11267090" cy="801523"/>
          </a:xfrm>
        </p:spPr>
        <p:txBody>
          <a:bodyPr>
            <a:normAutofit/>
          </a:bodyPr>
          <a:lstStyle/>
          <a:p>
            <a:r>
              <a:rPr lang="en-US" b="0" i="0" dirty="0">
                <a:solidFill>
                  <a:srgbClr val="2F2F46"/>
                </a:solidFill>
                <a:effectLst/>
                <a:latin typeface="MuseoSlab300Italic"/>
                <a:hlinkClick r:id="rId2"/>
              </a:rPr>
              <a:t>A European Green Deal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E0051F-CB16-23E1-5CCA-6D7021230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455" y="1245476"/>
            <a:ext cx="6087432" cy="4931487"/>
          </a:xfrm>
        </p:spPr>
        <p:txBody>
          <a:bodyPr/>
          <a:lstStyle/>
          <a:p>
            <a:pPr algn="just"/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In December 2019, European Commission unveiled its </a:t>
            </a:r>
            <a:r>
              <a:rPr lang="en-US" sz="2000" b="0" i="0" dirty="0">
                <a:solidFill>
                  <a:srgbClr val="2F2F46"/>
                </a:solidFill>
                <a:effectLst/>
                <a:latin typeface="+mn-lt"/>
                <a:hlinkClick r:id="rId2"/>
              </a:rPr>
              <a:t>European Green Deal (EGD)</a:t>
            </a:r>
            <a:r>
              <a:rPr lang="en-US" sz="2000" b="0" i="0" dirty="0">
                <a:solidFill>
                  <a:srgbClr val="2F2F46"/>
                </a:solidFill>
                <a:effectLst/>
                <a:latin typeface="+mn-lt"/>
              </a:rPr>
              <a:t>, 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an ambitious plan to transform the EU’s economy into a fair, sustainable, and prosperous one. </a:t>
            </a:r>
          </a:p>
          <a:p>
            <a:pPr algn="just"/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EGD provides an </a:t>
            </a:r>
            <a:r>
              <a:rPr lang="en-US" sz="2000" b="0" i="0" u="sng" dirty="0">
                <a:solidFill>
                  <a:srgbClr val="78B44D"/>
                </a:solidFill>
                <a:effectLst/>
                <a:latin typeface="+mn-lt"/>
                <a:hlinkClick r:id="rId3"/>
              </a:rPr>
              <a:t>action plan, 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to boost efficient use of resources by moving to a clean, circular economy and to restore biodiversity and cut pollution.</a:t>
            </a: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 marL="536575" lvl="1" indent="-268288" algn="just"/>
            <a:r>
              <a:rPr lang="en-US" sz="1800" dirty="0">
                <a:solidFill>
                  <a:schemeClr val="tx1"/>
                </a:solidFill>
                <a:latin typeface="+mn-lt"/>
              </a:rPr>
              <a:t>It outlines investments needed and financing tools available and explains how to ensure an inclusive transition.</a:t>
            </a:r>
          </a:p>
          <a:p>
            <a:pPr marL="536575" lvl="1" indent="-268288" algn="just"/>
            <a:r>
              <a:rPr lang="en-US" sz="1800" dirty="0">
                <a:solidFill>
                  <a:schemeClr val="tx1"/>
                </a:solidFill>
                <a:latin typeface="+mn-lt"/>
              </a:rPr>
              <a:t>It covers all sectors of the economy, notably transport, energy, agriculture, buildings, and industries such as steel, cement, ICT, textiles and chemicals.</a:t>
            </a:r>
          </a:p>
          <a:p>
            <a:pPr algn="just"/>
            <a:r>
              <a:rPr lang="en-US" sz="2000" dirty="0">
                <a:solidFill>
                  <a:schemeClr val="tx1"/>
                </a:solidFill>
                <a:latin typeface="+mn-lt"/>
              </a:rPr>
              <a:t>Commission has estimated that achieving 2030 climate and energy targets will require EUR 260 billion of additional annual investment, about 1.5% of 2018 GDP.</a:t>
            </a:r>
          </a:p>
        </p:txBody>
      </p:sp>
      <p:pic>
        <p:nvPicPr>
          <p:cNvPr id="1026" name="Picture 2" descr="Communication on the European Green Deal">
            <a:extLst>
              <a:ext uri="{FF2B5EF4-FFF2-40B4-BE49-F238E27FC236}">
                <a16:creationId xmlns:a16="http://schemas.microsoft.com/office/drawing/2014/main" id="{526446F3-2DC0-5C18-21F2-696710B9D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048" y="930166"/>
            <a:ext cx="5376042" cy="493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3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6F8EA-1945-ACA5-A135-7A260509F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137" y="272392"/>
            <a:ext cx="11540359" cy="817289"/>
          </a:xfrm>
        </p:spPr>
        <p:txBody>
          <a:bodyPr/>
          <a:lstStyle/>
          <a:p>
            <a:r>
              <a:rPr lang="en-IN" b="0" i="0" u="none" strike="noStrike" dirty="0">
                <a:solidFill>
                  <a:srgbClr val="1A0DAB"/>
                </a:solidFill>
                <a:effectLst/>
                <a:latin typeface="arial" panose="020B0604020202020204" pitchFamily="34" charset="0"/>
                <a:hlinkClick r:id="rId2"/>
              </a:rPr>
              <a:t>Circular economy action plan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E0051F-CB16-23E1-5CCA-6D7021230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9654" y="1229712"/>
            <a:ext cx="7204841" cy="4097062"/>
          </a:xfrm>
        </p:spPr>
        <p:txBody>
          <a:bodyPr/>
          <a:lstStyle/>
          <a:p>
            <a:pPr algn="just"/>
            <a:r>
              <a:rPr lang="en-US" sz="2000" i="0" dirty="0">
                <a:solidFill>
                  <a:schemeClr val="tx1"/>
                </a:solidFill>
                <a:effectLst/>
                <a:latin typeface="+mn-lt"/>
              </a:rPr>
              <a:t>European Commission released its new </a:t>
            </a:r>
            <a:r>
              <a:rPr lang="en-US" sz="2000" i="0" u="none" strike="noStrike" dirty="0">
                <a:solidFill>
                  <a:srgbClr val="048B9A"/>
                </a:solidFill>
                <a:effectLst/>
                <a:latin typeface="+mn-lt"/>
                <a:hlinkClick r:id="rId3"/>
              </a:rPr>
              <a:t>Circular Economy Action Plan</a:t>
            </a:r>
            <a:r>
              <a:rPr lang="en-US" sz="2000" i="0" dirty="0">
                <a:solidFill>
                  <a:srgbClr val="212529"/>
                </a:solidFill>
                <a:effectLst/>
                <a:latin typeface="+mn-lt"/>
              </a:rPr>
              <a:t> </a:t>
            </a:r>
            <a:r>
              <a:rPr lang="en-US" sz="2000" i="0" dirty="0">
                <a:solidFill>
                  <a:schemeClr val="tx1"/>
                </a:solidFill>
                <a:effectLst/>
                <a:latin typeface="+mn-lt"/>
              </a:rPr>
              <a:t>(CEAP) in support of European Green Deal on 11 March 2020.</a:t>
            </a:r>
          </a:p>
          <a:p>
            <a:pPr lvl="1"/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one of main building blocks of </a:t>
            </a:r>
            <a:r>
              <a:rPr lang="en-US" sz="1800" b="0" i="0" u="sng" dirty="0">
                <a:solidFill>
                  <a:srgbClr val="004494"/>
                </a:solidFill>
                <a:effectLst/>
                <a:latin typeface="+mn-lt"/>
                <a:hlinkClick r:id="rId4"/>
              </a:rPr>
              <a:t>European Green Deal</a:t>
            </a:r>
            <a:r>
              <a:rPr lang="en-US" sz="1800" b="0" i="0" dirty="0">
                <a:solidFill>
                  <a:srgbClr val="404040"/>
                </a:solidFill>
                <a:effectLst/>
                <a:latin typeface="+mn-lt"/>
              </a:rPr>
              <a:t>, and 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new agenda for sustainable growth.  </a:t>
            </a:r>
          </a:p>
          <a:p>
            <a:r>
              <a:rPr lang="en-US" sz="2000" dirty="0">
                <a:solidFill>
                  <a:schemeClr val="tx1"/>
                </a:solidFill>
                <a:effectLst/>
                <a:latin typeface="+mn-lt"/>
              </a:rPr>
              <a:t>35 actions along the entire life cycle of products, to:</a:t>
            </a:r>
          </a:p>
          <a:p>
            <a:pPr lvl="1" algn="just"/>
            <a:r>
              <a:rPr lang="en-US" sz="1800" dirty="0">
                <a:solidFill>
                  <a:schemeClr val="tx1"/>
                </a:solidFill>
                <a:effectLst/>
                <a:latin typeface="+mn-lt"/>
              </a:rPr>
              <a:t>make </a:t>
            </a:r>
            <a:r>
              <a:rPr lang="en-US" sz="1800" b="1" dirty="0">
                <a:solidFill>
                  <a:schemeClr val="tx1"/>
                </a:solidFill>
                <a:effectLst/>
                <a:latin typeface="+mn-lt"/>
              </a:rPr>
              <a:t>sustainable products </a:t>
            </a:r>
            <a:r>
              <a:rPr lang="en-US" sz="1800" dirty="0">
                <a:solidFill>
                  <a:schemeClr val="tx1"/>
                </a:solidFill>
                <a:effectLst/>
                <a:latin typeface="+mn-lt"/>
              </a:rPr>
              <a:t>the norm in the EU</a:t>
            </a:r>
          </a:p>
          <a:p>
            <a:pPr lvl="1" algn="just"/>
            <a:r>
              <a:rPr lang="en-US" sz="1800" b="1" dirty="0">
                <a:solidFill>
                  <a:schemeClr val="tx1"/>
                </a:solidFill>
                <a:effectLst/>
                <a:latin typeface="+mn-lt"/>
              </a:rPr>
              <a:t>empower</a:t>
            </a:r>
            <a:r>
              <a:rPr lang="en-US" sz="1800" dirty="0">
                <a:solidFill>
                  <a:schemeClr val="tx1"/>
                </a:solidFill>
                <a:effectLst/>
                <a:latin typeface="+mn-lt"/>
              </a:rPr>
              <a:t> consumers and public buyers</a:t>
            </a:r>
          </a:p>
          <a:p>
            <a:pPr lvl="1" algn="just"/>
            <a:r>
              <a:rPr lang="en-US" sz="1800" b="1" dirty="0">
                <a:solidFill>
                  <a:schemeClr val="tx1"/>
                </a:solidFill>
                <a:effectLst/>
                <a:latin typeface="+mn-lt"/>
              </a:rPr>
              <a:t>focus on key product value chains</a:t>
            </a:r>
            <a:r>
              <a:rPr lang="en-US" sz="1800" dirty="0">
                <a:solidFill>
                  <a:schemeClr val="tx1"/>
                </a:solidFill>
                <a:effectLst/>
                <a:latin typeface="+mn-lt"/>
              </a:rPr>
              <a:t>: electronics and ICT, batteries and vehicles, packaging, plastics, textiles, construction and buildings, food, water and nutrients</a:t>
            </a:r>
          </a:p>
          <a:p>
            <a:pPr lvl="1" algn="just"/>
            <a:r>
              <a:rPr lang="en-US" sz="1800" dirty="0">
                <a:solidFill>
                  <a:schemeClr val="tx1"/>
                </a:solidFill>
                <a:effectLst/>
                <a:latin typeface="+mn-lt"/>
              </a:rPr>
              <a:t>ensure </a:t>
            </a:r>
            <a:r>
              <a:rPr lang="en-US" sz="1800" b="1" dirty="0">
                <a:solidFill>
                  <a:schemeClr val="tx1"/>
                </a:solidFill>
                <a:effectLst/>
                <a:latin typeface="+mn-lt"/>
              </a:rPr>
              <a:t>less waste</a:t>
            </a:r>
          </a:p>
          <a:p>
            <a:pPr lvl="1" algn="just"/>
            <a:r>
              <a:rPr lang="en-US" sz="1800" dirty="0">
                <a:solidFill>
                  <a:schemeClr val="tx1"/>
                </a:solidFill>
                <a:effectLst/>
                <a:latin typeface="+mn-lt"/>
              </a:rPr>
              <a:t>make circularity work for </a:t>
            </a:r>
            <a:r>
              <a:rPr lang="en-US" sz="1800" b="1" dirty="0">
                <a:solidFill>
                  <a:schemeClr val="tx1"/>
                </a:solidFill>
                <a:effectLst/>
                <a:latin typeface="+mn-lt"/>
              </a:rPr>
              <a:t>people, regions </a:t>
            </a:r>
            <a:r>
              <a:rPr lang="en-US" sz="1800" dirty="0">
                <a:solidFill>
                  <a:schemeClr val="tx1"/>
                </a:solidFill>
                <a:effectLst/>
                <a:latin typeface="+mn-lt"/>
              </a:rPr>
              <a:t>and </a:t>
            </a:r>
            <a:r>
              <a:rPr lang="en-US" sz="1800" b="1" dirty="0">
                <a:solidFill>
                  <a:schemeClr val="tx1"/>
                </a:solidFill>
                <a:effectLst/>
                <a:latin typeface="+mn-lt"/>
              </a:rPr>
              <a:t>cities</a:t>
            </a:r>
          </a:p>
          <a:p>
            <a:pPr lvl="1" algn="just"/>
            <a:r>
              <a:rPr lang="en-US" sz="1800" b="1" dirty="0">
                <a:solidFill>
                  <a:schemeClr val="tx1"/>
                </a:solidFill>
                <a:effectLst/>
                <a:latin typeface="+mn-lt"/>
              </a:rPr>
              <a:t>lead global efforts </a:t>
            </a:r>
            <a:r>
              <a:rPr lang="en-US" sz="1800" dirty="0">
                <a:solidFill>
                  <a:schemeClr val="tx1"/>
                </a:solidFill>
                <a:effectLst/>
                <a:latin typeface="+mn-lt"/>
              </a:rPr>
              <a:t>on circular economy</a:t>
            </a:r>
          </a:p>
          <a:p>
            <a:endParaRPr lang="en-IN" sz="1800" dirty="0">
              <a:latin typeface="+mn-lt"/>
            </a:endParaRPr>
          </a:p>
        </p:txBody>
      </p:sp>
      <p:pic>
        <p:nvPicPr>
          <p:cNvPr id="2054" name="Picture 6" descr="image">
            <a:extLst>
              <a:ext uri="{FF2B5EF4-FFF2-40B4-BE49-F238E27FC236}">
                <a16:creationId xmlns:a16="http://schemas.microsoft.com/office/drawing/2014/main" id="{9B977B65-6A19-E35E-DB0D-DBD447639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1226"/>
            <a:ext cx="4713890" cy="3795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BBC03E-1A3D-8277-FED4-6096A0C6F200}"/>
              </a:ext>
            </a:extLst>
          </p:cNvPr>
          <p:cNvSpPr txBox="1"/>
          <p:nvPr/>
        </p:nvSpPr>
        <p:spPr>
          <a:xfrm>
            <a:off x="257505" y="5326774"/>
            <a:ext cx="1167699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800" b="0" i="0" dirty="0">
                <a:effectLst/>
              </a:rPr>
              <a:t>In March 2022, Commission proposed </a:t>
            </a:r>
            <a:r>
              <a:rPr lang="en-US" sz="1800" b="0" i="0" u="sng" dirty="0">
                <a:solidFill>
                  <a:srgbClr val="0070C0"/>
                </a:solidFill>
                <a:effectLst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Eco-design for Sustainable Products Regulation</a:t>
            </a:r>
            <a:r>
              <a:rPr lang="en-US" sz="1800" b="0" i="0" dirty="0">
                <a:solidFill>
                  <a:srgbClr val="0070C0"/>
                </a:solidFill>
                <a:effectLst/>
              </a:rPr>
              <a:t> </a:t>
            </a:r>
            <a:r>
              <a:rPr lang="en-US" sz="1800" b="0" i="0" dirty="0">
                <a:effectLst/>
              </a:rPr>
              <a:t>and </a:t>
            </a:r>
            <a:r>
              <a:rPr lang="en-US" sz="1800" b="0" i="0" u="sng" dirty="0">
                <a:solidFill>
                  <a:srgbClr val="004494"/>
                </a:solidFill>
                <a:effectLst/>
                <a:hlinkClick r:id="rId7"/>
              </a:rPr>
              <a:t>Empowering Consumers for the Green Transition Directive</a:t>
            </a:r>
            <a:r>
              <a:rPr lang="en-US" sz="1800" b="0" i="0" dirty="0">
                <a:solidFill>
                  <a:srgbClr val="404040"/>
                </a:solidFill>
                <a:effectLst/>
              </a:rPr>
              <a:t>, </a:t>
            </a:r>
            <a:r>
              <a:rPr lang="en-US" sz="1800" b="0" i="0" dirty="0">
                <a:effectLst/>
              </a:rPr>
              <a:t>while a Directive on </a:t>
            </a:r>
            <a:r>
              <a:rPr lang="en-US" sz="1800" b="0" i="0" u="sng" dirty="0">
                <a:solidFill>
                  <a:srgbClr val="004494"/>
                </a:solidFill>
                <a:effectLst/>
                <a:hlinkClick r:id="rId8"/>
              </a:rPr>
              <a:t>Sustainable consumption of goods – promoting repair and reuse</a:t>
            </a:r>
            <a:r>
              <a:rPr lang="en-US" sz="1800" b="0" i="0" dirty="0">
                <a:solidFill>
                  <a:srgbClr val="404040"/>
                </a:solidFill>
                <a:effectLst/>
              </a:rPr>
              <a:t> </a:t>
            </a:r>
            <a:r>
              <a:rPr lang="en-US" sz="1800" b="0" i="0" dirty="0">
                <a:effectLst/>
              </a:rPr>
              <a:t>is under preparation.</a:t>
            </a:r>
            <a:endParaRPr lang="en-IN" sz="1800" dirty="0"/>
          </a:p>
        </p:txBody>
      </p:sp>
    </p:spTree>
    <p:extLst>
      <p:ext uri="{BB962C8B-B14F-4D97-AF65-F5344CB8AC3E}">
        <p14:creationId xmlns:p14="http://schemas.microsoft.com/office/powerpoint/2010/main" val="791276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6F8EA-1945-ACA5-A135-7A260509F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667" y="237066"/>
            <a:ext cx="11595829" cy="852615"/>
          </a:xfrm>
        </p:spPr>
        <p:txBody>
          <a:bodyPr>
            <a:noAutofit/>
          </a:bodyPr>
          <a:lstStyle/>
          <a:p>
            <a:r>
              <a:rPr lang="en-US" i="0" u="sng" dirty="0">
                <a:solidFill>
                  <a:schemeClr val="accent5"/>
                </a:solidFill>
                <a:effectLst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Eco-design for Sustainable Products</a:t>
            </a:r>
            <a:r>
              <a:rPr lang="en-US" i="0" dirty="0">
                <a:solidFill>
                  <a:schemeClr val="accent5"/>
                </a:solidFill>
                <a:effectLst/>
              </a:rPr>
              <a:t> </a:t>
            </a:r>
            <a:endParaRPr lang="en-IN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E0051F-CB16-23E1-5CCA-6D7021230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599" y="1236133"/>
            <a:ext cx="11578897" cy="4928183"/>
          </a:xfrm>
        </p:spPr>
        <p:txBody>
          <a:bodyPr/>
          <a:lstStyle/>
          <a:p>
            <a:pPr algn="just"/>
            <a:r>
              <a:rPr lang="en-US" sz="2400" b="1" i="0" u="sng" dirty="0">
                <a:solidFill>
                  <a:schemeClr val="accent5"/>
                </a:solidFill>
                <a:effectLst/>
                <a:latin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Eco-design for Sustainable Products Regulation</a:t>
            </a:r>
            <a:r>
              <a:rPr lang="en-US" sz="2400" b="1" i="0" dirty="0">
                <a:solidFill>
                  <a:schemeClr val="accent5"/>
                </a:solidFill>
                <a:effectLst/>
                <a:latin typeface="+mn-lt"/>
              </a:rPr>
              <a:t> </a:t>
            </a:r>
            <a:r>
              <a:rPr lang="en-US" sz="2400" b="1" i="0" dirty="0">
                <a:solidFill>
                  <a:schemeClr val="tx1"/>
                </a:solidFill>
                <a:effectLst/>
                <a:latin typeface="+mn-lt"/>
              </a:rPr>
              <a:t>builds on the existing </a:t>
            </a:r>
            <a:r>
              <a:rPr lang="en-US" sz="2400" b="1" i="0" u="sng" dirty="0">
                <a:solidFill>
                  <a:schemeClr val="accent5"/>
                </a:solidFill>
                <a:effectLst/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Eco-design Directive</a:t>
            </a:r>
            <a:r>
              <a:rPr lang="en-US" sz="2400" b="1" i="0" dirty="0">
                <a:solidFill>
                  <a:schemeClr val="tx1"/>
                </a:solidFill>
                <a:effectLst/>
                <a:latin typeface="+mn-lt"/>
              </a:rPr>
              <a:t> (covers only energy-related products).</a:t>
            </a:r>
          </a:p>
          <a:p>
            <a:pPr lvl="1" algn="just"/>
            <a:r>
              <a:rPr lang="en-US" sz="2000" dirty="0">
                <a:solidFill>
                  <a:schemeClr val="tx1"/>
                </a:solidFill>
                <a:latin typeface="+mn-lt"/>
              </a:rPr>
              <a:t>It establishes a framework for setting up eco-design requirements for specific product groups to significantly improve their circularity, energy performance and other environmental sustainability aspects. </a:t>
            </a:r>
          </a:p>
          <a:p>
            <a:pPr algn="just"/>
            <a:r>
              <a:rPr lang="en-US" sz="2400" b="1" dirty="0">
                <a:solidFill>
                  <a:schemeClr val="tx1"/>
                </a:solidFill>
                <a:latin typeface="+mn-lt"/>
              </a:rPr>
              <a:t>Framework will allow for the setting of a wide range of requirements, including on:</a:t>
            </a:r>
          </a:p>
          <a:p>
            <a:pPr lvl="1" algn="just"/>
            <a:r>
              <a:rPr lang="en-US" sz="2000" dirty="0">
                <a:solidFill>
                  <a:schemeClr val="tx1"/>
                </a:solidFill>
                <a:latin typeface="+mn-lt"/>
              </a:rPr>
              <a:t>product durability, reusability, upgradability and repairability</a:t>
            </a:r>
          </a:p>
          <a:p>
            <a:pPr lvl="1" algn="just"/>
            <a:r>
              <a:rPr lang="en-US" sz="2000" dirty="0">
                <a:solidFill>
                  <a:schemeClr val="tx1"/>
                </a:solidFill>
                <a:latin typeface="+mn-lt"/>
              </a:rPr>
              <a:t>presence of substances that inhibit circularity</a:t>
            </a:r>
          </a:p>
          <a:p>
            <a:pPr lvl="1" algn="just"/>
            <a:r>
              <a:rPr lang="en-US" sz="2000" dirty="0">
                <a:solidFill>
                  <a:schemeClr val="tx1"/>
                </a:solidFill>
                <a:latin typeface="+mn-lt"/>
              </a:rPr>
              <a:t>energy and resource efficiency</a:t>
            </a:r>
          </a:p>
          <a:p>
            <a:pPr lvl="1" algn="just"/>
            <a:r>
              <a:rPr lang="en-US" sz="2000" dirty="0">
                <a:solidFill>
                  <a:schemeClr val="tx1"/>
                </a:solidFill>
                <a:latin typeface="+mn-lt"/>
              </a:rPr>
              <a:t>recycled content</a:t>
            </a:r>
          </a:p>
          <a:p>
            <a:pPr lvl="1" algn="just"/>
            <a:r>
              <a:rPr lang="en-US" sz="2000" dirty="0">
                <a:solidFill>
                  <a:schemeClr val="tx1"/>
                </a:solidFill>
                <a:latin typeface="+mn-lt"/>
              </a:rPr>
              <a:t>remanufacturing and recycling</a:t>
            </a:r>
          </a:p>
          <a:p>
            <a:pPr lvl="1" algn="just"/>
            <a:r>
              <a:rPr lang="en-US" sz="2000" dirty="0">
                <a:solidFill>
                  <a:schemeClr val="tx1"/>
                </a:solidFill>
                <a:latin typeface="+mn-lt"/>
              </a:rPr>
              <a:t>carbon and environmental footprints</a:t>
            </a:r>
          </a:p>
          <a:p>
            <a:pPr lvl="1" algn="just"/>
            <a:r>
              <a:rPr lang="en-US" sz="2000" dirty="0">
                <a:solidFill>
                  <a:schemeClr val="tx1"/>
                </a:solidFill>
                <a:latin typeface="+mn-lt"/>
              </a:rPr>
              <a:t>Information requirements, including a Digital Product Passport (provide information about products’ environmental sustainability.</a:t>
            </a:r>
            <a:endParaRPr lang="en-IN" sz="28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963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8A3E0942-4C95-475D-9C54-1239A6B70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002" y="1134533"/>
            <a:ext cx="3519998" cy="4080933"/>
          </a:xfrm>
        </p:spPr>
        <p:txBody>
          <a:bodyPr>
            <a:normAutofit/>
          </a:bodyPr>
          <a:lstStyle/>
          <a:p>
            <a:r>
              <a:rPr lang="en-GB" sz="3600" b="1" dirty="0"/>
              <a:t>The Circular Economy package</a:t>
            </a:r>
            <a:r>
              <a:rPr lang="en-GB" sz="3600" dirty="0"/>
              <a:t> </a:t>
            </a:r>
            <a:br>
              <a:rPr lang="en-GB" sz="3600" dirty="0"/>
            </a:br>
            <a:r>
              <a:rPr lang="en-GB" sz="3600" dirty="0"/>
              <a:t>30 March 2022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732" y="184514"/>
            <a:ext cx="8486987" cy="5849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150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C1E05-4ECD-49CB-75B3-B16FFF43B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IN" dirty="0"/>
              <a:t>Research</a:t>
            </a:r>
          </a:p>
        </p:txBody>
      </p:sp>
    </p:spTree>
    <p:extLst>
      <p:ext uri="{BB962C8B-B14F-4D97-AF65-F5344CB8AC3E}">
        <p14:creationId xmlns:p14="http://schemas.microsoft.com/office/powerpoint/2010/main" val="3349210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C8DD1-F54B-97A6-0FEB-A55CDC542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118267"/>
            <a:ext cx="11531600" cy="735542"/>
          </a:xfrm>
        </p:spPr>
        <p:txBody>
          <a:bodyPr/>
          <a:lstStyle/>
          <a:p>
            <a:r>
              <a:rPr lang="en-US" dirty="0"/>
              <a:t>Early European 6G research – Jan’21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86E24-6B1D-C051-44CF-1536BE847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733" y="817104"/>
            <a:ext cx="11531600" cy="5494244"/>
          </a:xfrm>
        </p:spPr>
        <p:txBody>
          <a:bodyPr/>
          <a:lstStyle/>
          <a:p>
            <a:pPr marL="0" indent="0" algn="just">
              <a:buNone/>
            </a:pPr>
            <a:r>
              <a:rPr lang="en-US" sz="2000" dirty="0"/>
              <a:t>Implementation of 1 flagship system project with 8 - 6G exploratory projects of 60M Euro under 5G PPP as a bridging phase into SNS partnership: 5G INNOVATIONS AND BEYOND 5G</a:t>
            </a:r>
          </a:p>
          <a:p>
            <a:pPr marL="1084263" indent="0" algn="just">
              <a:buNone/>
            </a:pPr>
            <a:r>
              <a:rPr lang="en-IN" sz="1600" dirty="0">
                <a:hlinkClick r:id="rId2"/>
              </a:rPr>
              <a:t>Hexa-X</a:t>
            </a:r>
            <a:r>
              <a:rPr lang="en-IN" sz="1600" dirty="0"/>
              <a:t> : Vision and system- New Radio Access Technologies, THz high-resolution localization and sensing; AI applicability, 6G architectural enablers;</a:t>
            </a:r>
          </a:p>
          <a:p>
            <a:pPr marL="1084263" indent="0" algn="just">
              <a:buNone/>
            </a:pPr>
            <a:r>
              <a:rPr lang="en-IN" sz="1600" dirty="0">
                <a:hlinkClick r:id="rId3"/>
              </a:rPr>
              <a:t>RISE 6G: </a:t>
            </a:r>
            <a:r>
              <a:rPr lang="en-US" sz="1600" dirty="0"/>
              <a:t>Reconfigurable Intelligent Surfaces (RIS) technology for radio wave propagation control, to achieve dynamically programmable wireless environments</a:t>
            </a:r>
          </a:p>
          <a:p>
            <a:pPr marL="1084263" indent="0" algn="just">
              <a:buNone/>
            </a:pPr>
            <a:r>
              <a:rPr lang="en-US" sz="1600" dirty="0">
                <a:hlinkClick r:id="rId4"/>
              </a:rPr>
              <a:t>REINDEER</a:t>
            </a:r>
            <a:r>
              <a:rPr lang="en-US" sz="1600" dirty="0"/>
              <a:t>: large-scale intelligent surfaces and cell-free wireless access, distributed radio, computing storage</a:t>
            </a:r>
          </a:p>
          <a:p>
            <a:pPr marL="1084263" indent="0" algn="just">
              <a:buNone/>
            </a:pPr>
            <a:r>
              <a:rPr lang="en-IN" sz="1600" dirty="0">
                <a:hlinkClick r:id="rId5"/>
              </a:rPr>
              <a:t>6G BRAINS</a:t>
            </a:r>
            <a:r>
              <a:rPr lang="en-IN" sz="1600" dirty="0"/>
              <a:t>: AI based resource allocation in dense IoT environments</a:t>
            </a:r>
          </a:p>
          <a:p>
            <a:pPr marL="1084263" indent="0" algn="just">
              <a:buNone/>
            </a:pPr>
            <a:r>
              <a:rPr lang="en-US" sz="1600" dirty="0">
                <a:hlinkClick r:id="rId6"/>
              </a:rPr>
              <a:t>DEDICAT 6G</a:t>
            </a:r>
            <a:r>
              <a:rPr lang="en-US" sz="1600" dirty="0"/>
              <a:t>: Function placement AI/BC based for ultra low latency and security</a:t>
            </a:r>
          </a:p>
          <a:p>
            <a:pPr marL="1084263" indent="0" algn="just">
              <a:buNone/>
            </a:pPr>
            <a:r>
              <a:rPr lang="en-IN" sz="1600" dirty="0">
                <a:hlinkClick r:id="rId7"/>
              </a:rPr>
              <a:t>AI@EDGE: </a:t>
            </a:r>
            <a:r>
              <a:rPr lang="en-US" sz="1600" dirty="0"/>
              <a:t>secure and automated roll-out of large-scale edge and cloud compute infrastructures</a:t>
            </a:r>
          </a:p>
          <a:p>
            <a:pPr marL="1084263" indent="0" algn="just">
              <a:buNone/>
            </a:pPr>
            <a:r>
              <a:rPr lang="en-IN" sz="1600" dirty="0">
                <a:hlinkClick r:id="rId8"/>
              </a:rPr>
              <a:t>DAEMON</a:t>
            </a:r>
            <a:r>
              <a:rPr lang="en-IN" sz="1600" dirty="0"/>
              <a:t> : optimized radio/computation , energy reduction, high reliability &gt;5X9</a:t>
            </a:r>
          </a:p>
          <a:p>
            <a:pPr marL="1084263" indent="0" algn="just">
              <a:buNone/>
            </a:pPr>
            <a:r>
              <a:rPr lang="en-IN" sz="1600" dirty="0">
                <a:hlinkClick r:id="rId9"/>
              </a:rPr>
              <a:t>MARSAL</a:t>
            </a:r>
            <a:r>
              <a:rPr lang="en-IN" sz="1600" dirty="0"/>
              <a:t>: </a:t>
            </a:r>
            <a:r>
              <a:rPr lang="en-US" sz="1600" dirty="0"/>
              <a:t>Machine learning-based, networking and computing infrastructure resource management of 5G and beyond intelligent networks</a:t>
            </a:r>
          </a:p>
          <a:p>
            <a:pPr marL="1084263" indent="0" algn="just">
              <a:buNone/>
            </a:pPr>
            <a:r>
              <a:rPr lang="en-US" sz="1600" dirty="0">
                <a:hlinkClick r:id="rId10"/>
              </a:rPr>
              <a:t>TeraFlow</a:t>
            </a:r>
            <a:r>
              <a:rPr lang="en-US" sz="1600" dirty="0"/>
              <a:t>: Autonomous Networks Beyond 5G, Automotive, and Cybersecurity through Unification of Network and Cloud Resource Management; ML-based security; and Distributed Ledger Technologies</a:t>
            </a:r>
          </a:p>
          <a:p>
            <a:pPr marL="1084263" indent="0" algn="just">
              <a:buNone/>
            </a:pPr>
            <a:r>
              <a:rPr lang="en-US" sz="1600" dirty="0">
                <a:hlinkClick r:id="rId11"/>
              </a:rPr>
              <a:t>B5G-OPEN</a:t>
            </a:r>
            <a:r>
              <a:rPr lang="en-US" sz="1600" dirty="0"/>
              <a:t>: design, prototyping and demonstration of a novel end-to-end integrated packet-optical transport architecture based on </a:t>
            </a:r>
            <a:r>
              <a:rPr lang="en-US" sz="1600" dirty="0" err="1"/>
              <a:t>MultiBand</a:t>
            </a:r>
            <a:r>
              <a:rPr lang="en-US" sz="1600" dirty="0"/>
              <a:t> (MB) optical transmission and switching networks</a:t>
            </a:r>
          </a:p>
          <a:p>
            <a:pPr marL="1084263" indent="0">
              <a:buNone/>
            </a:pPr>
            <a:endParaRPr lang="en-US" sz="1800" dirty="0"/>
          </a:p>
          <a:p>
            <a:pPr marL="1084263" indent="0">
              <a:buNone/>
            </a:pPr>
            <a:endParaRPr lang="en-IN" sz="18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D9DFD60-9FE8-FFBE-8300-0909BA09D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27" y="2514924"/>
            <a:ext cx="869638" cy="396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A17A24E-97ED-5F1C-7351-F8E6962F3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63" y="3066928"/>
            <a:ext cx="869638" cy="342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3127B65F-2373-A2CB-CF46-403EA4169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73" y="3476111"/>
            <a:ext cx="869638" cy="451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73DC0856-CF74-466F-3CAE-A21F68B48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27" y="3972896"/>
            <a:ext cx="869638" cy="374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EF7B43B8-0E96-AC74-E7DC-FC7F11491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285" y="4359757"/>
            <a:ext cx="901721" cy="374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E4A6F381-2510-48B6-B933-6D43259ED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96" y="4721867"/>
            <a:ext cx="901721" cy="23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A5EA6D10-449A-7846-9DA1-A239871AD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25" y="5111997"/>
            <a:ext cx="869637" cy="33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CAFAF22B-0381-1E93-441C-9FE0AC3F2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27" y="5447394"/>
            <a:ext cx="993436" cy="47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E90FA25A-F827-605B-55A1-3F61E4F98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27" y="5911587"/>
            <a:ext cx="993436" cy="49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>
            <a:extLst>
              <a:ext uri="{FF2B5EF4-FFF2-40B4-BE49-F238E27FC236}">
                <a16:creationId xmlns:a16="http://schemas.microsoft.com/office/drawing/2014/main" id="{86C70BEC-2678-F1CB-F21D-8C0471CDC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1" y="1893304"/>
            <a:ext cx="1225550" cy="476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693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19831-F46F-E9AD-A37F-069A50783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247" y="315311"/>
            <a:ext cx="11745311" cy="1375378"/>
          </a:xfrm>
        </p:spPr>
        <p:txBody>
          <a:bodyPr>
            <a:normAutofit/>
          </a:bodyPr>
          <a:lstStyle/>
          <a:p>
            <a:r>
              <a:rPr lang="en-US" sz="3600" b="1" dirty="0"/>
              <a:t>Proposed structure of SNS - R&amp;D work programme 2022 (~€240M)</a:t>
            </a:r>
            <a:endParaRPr lang="en-IN" sz="3600" b="1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49BB5C3-689E-3094-4E9B-5E8ABF461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17" y="1690689"/>
            <a:ext cx="11571889" cy="445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90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1A39B-40A7-0D5F-0002-0BB01BA55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79" y="208071"/>
            <a:ext cx="11587655" cy="945931"/>
          </a:xfrm>
        </p:spPr>
        <p:txBody>
          <a:bodyPr>
            <a:normAutofit/>
          </a:bodyPr>
          <a:lstStyle/>
          <a:p>
            <a:r>
              <a:rPr lang="en-US" sz="4000" b="1" dirty="0">
                <a:hlinkClick r:id="rId2"/>
              </a:rPr>
              <a:t>Circular cities and regions initiative (CCRI)</a:t>
            </a:r>
            <a:endParaRPr lang="en-IN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02EE2-15FE-636B-821B-416E10BF6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154002"/>
            <a:ext cx="11587655" cy="5022961"/>
          </a:xfrm>
        </p:spPr>
        <p:txBody>
          <a:bodyPr/>
          <a:lstStyle/>
          <a:p>
            <a:pPr algn="just"/>
            <a:r>
              <a:rPr lang="en-US" sz="2200" dirty="0"/>
              <a:t>CCRI was launched by EU as part of “Circular Economy Action Plan” with an aim to:</a:t>
            </a:r>
          </a:p>
          <a:p>
            <a:pPr lvl="1" algn="just"/>
            <a:r>
              <a:rPr lang="en-US" sz="1800" dirty="0"/>
              <a:t>to support Europe’s green transition by boosting circularity at local and regional level.</a:t>
            </a:r>
          </a:p>
          <a:p>
            <a:pPr lvl="1" algn="just"/>
            <a:r>
              <a:rPr lang="en-US" sz="1800" dirty="0"/>
              <a:t>to boost innovation and upscaling, which are essential for making the circular economy more widespread and mainstream.</a:t>
            </a:r>
          </a:p>
          <a:p>
            <a:pPr lvl="1" algn="just"/>
            <a:r>
              <a:rPr lang="en-US" sz="1800" dirty="0"/>
              <a:t>to share replicable best practices to help cities and regions find concrete Circular Systemic Solutions that suit their needs. </a:t>
            </a:r>
          </a:p>
          <a:p>
            <a:pPr algn="just"/>
            <a:r>
              <a:rPr lang="en-US" sz="2200" dirty="0"/>
              <a:t>It also combines knowledge-sharing with financial support and technical support, including: </a:t>
            </a:r>
          </a:p>
          <a:p>
            <a:pPr lvl="1" algn="just"/>
            <a:r>
              <a:rPr lang="en-US" sz="1800" dirty="0"/>
              <a:t>financial support to demonstration projects from Horizon Europe (€200 million over six years); </a:t>
            </a:r>
          </a:p>
          <a:p>
            <a:pPr lvl="1" algn="just"/>
            <a:r>
              <a:rPr lang="en-US" sz="1800" dirty="0"/>
              <a:t>financial support to project development assistance (PDA) of investment proposals €40-50 million depending on needs, as part of Horizon Europe and Circular Economy Technical Assistance Facility (CETAF) grants from the European Investment Bank;  </a:t>
            </a:r>
          </a:p>
          <a:p>
            <a:pPr lvl="1" algn="just"/>
            <a:r>
              <a:rPr lang="en-US" sz="1800" dirty="0"/>
              <a:t>non-financial assistance from collaborating </a:t>
            </a:r>
            <a:r>
              <a:rPr lang="en-US" sz="1800" dirty="0" err="1"/>
              <a:t>organisations</a:t>
            </a:r>
            <a:r>
              <a:rPr lang="en-US" sz="1800" dirty="0"/>
              <a:t>, such as </a:t>
            </a:r>
            <a:r>
              <a:rPr lang="en-US" sz="1800" dirty="0">
                <a:hlinkClick r:id="rId3"/>
              </a:rPr>
              <a:t>European Investment Bank’s Circular City Centre (C3)</a:t>
            </a:r>
            <a:r>
              <a:rPr lang="en-US" sz="1800" dirty="0"/>
              <a:t>, and the </a:t>
            </a:r>
            <a:r>
              <a:rPr lang="en-US" sz="1800" dirty="0">
                <a:hlinkClick r:id="rId4"/>
              </a:rPr>
              <a:t>Organisation for Economic Co-operation and Development (OECD) ‘</a:t>
            </a:r>
            <a:r>
              <a:rPr lang="en-US" sz="1800" dirty="0" err="1">
                <a:hlinkClick r:id="rId4"/>
              </a:rPr>
              <a:t>Programme</a:t>
            </a:r>
            <a:r>
              <a:rPr lang="en-US" sz="1800" dirty="0">
                <a:hlinkClick r:id="rId4"/>
              </a:rPr>
              <a:t> on the Circular Economy in Cities and Regions</a:t>
            </a:r>
            <a:r>
              <a:rPr lang="en-US" sz="1800" dirty="0"/>
              <a:t>’. </a:t>
            </a:r>
          </a:p>
        </p:txBody>
      </p:sp>
    </p:spTree>
    <p:extLst>
      <p:ext uri="{BB962C8B-B14F-4D97-AF65-F5344CB8AC3E}">
        <p14:creationId xmlns:p14="http://schemas.microsoft.com/office/powerpoint/2010/main" val="10204616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9711B-2AD4-499E-2470-32C358FC0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79" y="2766218"/>
            <a:ext cx="11619187" cy="1325563"/>
          </a:xfrm>
        </p:spPr>
        <p:txBody>
          <a:bodyPr/>
          <a:lstStyle/>
          <a:p>
            <a:r>
              <a:rPr lang="en-US" dirty="0"/>
              <a:t>Importance of standards in R&amp;D projects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825217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83F08-A2AB-4DFB-B68F-BFA8343DB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121921"/>
            <a:ext cx="11350752" cy="853439"/>
          </a:xfrm>
        </p:spPr>
        <p:txBody>
          <a:bodyPr>
            <a:normAutofit/>
          </a:bodyPr>
          <a:lstStyle/>
          <a:p>
            <a:pPr algn="just"/>
            <a:r>
              <a:rPr lang="en-US" sz="3600" b="1" dirty="0">
                <a:solidFill>
                  <a:srgbClr val="002060"/>
                </a:solidFill>
              </a:rPr>
              <a:t>Why Standards are important for R&amp;D Projects</a:t>
            </a:r>
            <a:endParaRPr lang="en-IN" sz="36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BA0CB7-80B3-43A4-BC3B-3B652D4BA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912" y="975360"/>
            <a:ext cx="6559296" cy="5201604"/>
          </a:xfrm>
        </p:spPr>
        <p:txBody>
          <a:bodyPr/>
          <a:lstStyle/>
          <a:p>
            <a:pPr algn="just"/>
            <a:r>
              <a:rPr lang="en-US" sz="2400" b="1" dirty="0">
                <a:solidFill>
                  <a:srgbClr val="002060"/>
                </a:solidFill>
              </a:rPr>
              <a:t>Why include standardization in your research project?</a:t>
            </a:r>
          </a:p>
          <a:p>
            <a:pPr marL="450850" lvl="1" indent="-268288" algn="just"/>
            <a:r>
              <a:rPr lang="en-US" sz="1600" dirty="0">
                <a:solidFill>
                  <a:srgbClr val="002060"/>
                </a:solidFill>
              </a:rPr>
              <a:t>Standardization helps bridging the gap between research and the market, by enabling the fast and easy transfer of research results to market</a:t>
            </a:r>
          </a:p>
          <a:p>
            <a:pPr marL="450850" lvl="1" indent="-268288" algn="just"/>
            <a:r>
              <a:rPr lang="en-US" sz="1600" dirty="0">
                <a:solidFill>
                  <a:srgbClr val="002060"/>
                </a:solidFill>
              </a:rPr>
              <a:t>Engaging in Standards groups at the appropriate stages of R&amp;I cycles is crucial to the development of new and evolved technologies.</a:t>
            </a:r>
          </a:p>
          <a:p>
            <a:pPr marL="0" indent="-274638" algn="just"/>
            <a:r>
              <a:rPr lang="en-US" sz="2000" b="1" dirty="0">
                <a:solidFill>
                  <a:srgbClr val="002060"/>
                </a:solidFill>
              </a:rPr>
              <a:t>ETSI’s 8-point plan for Researchers:</a:t>
            </a:r>
          </a:p>
          <a:p>
            <a:pPr marL="457200" lvl="1" indent="-274638" algn="just"/>
            <a:r>
              <a:rPr lang="en-US" sz="1600" b="1" dirty="0">
                <a:solidFill>
                  <a:srgbClr val="002060"/>
                </a:solidFill>
              </a:rPr>
              <a:t>Allocate Budget for Standardization</a:t>
            </a:r>
          </a:p>
          <a:p>
            <a:pPr marL="457200" lvl="1" indent="-274638" algn="just"/>
            <a:r>
              <a:rPr lang="en-US" sz="1600" b="1" dirty="0">
                <a:solidFill>
                  <a:srgbClr val="002060"/>
                </a:solidFill>
              </a:rPr>
              <a:t>Develop a Standards Landscape</a:t>
            </a:r>
          </a:p>
          <a:p>
            <a:pPr marL="457200" lvl="1" indent="-274638" algn="just"/>
            <a:r>
              <a:rPr lang="en-US" sz="1600" b="1" dirty="0">
                <a:solidFill>
                  <a:srgbClr val="002060"/>
                </a:solidFill>
              </a:rPr>
              <a:t>Compare Schedules and Workplans</a:t>
            </a:r>
          </a:p>
          <a:p>
            <a:pPr marL="457200" lvl="1" indent="-274638" algn="just"/>
            <a:r>
              <a:rPr lang="en-US" sz="1600" b="1" dirty="0">
                <a:solidFill>
                  <a:srgbClr val="002060"/>
                </a:solidFill>
              </a:rPr>
              <a:t>Identify Research Topics for Standards</a:t>
            </a:r>
          </a:p>
          <a:p>
            <a:pPr marL="457200" lvl="1" indent="-274638" algn="just"/>
            <a:r>
              <a:rPr lang="en-US" sz="1600" b="1" dirty="0">
                <a:solidFill>
                  <a:srgbClr val="002060"/>
                </a:solidFill>
              </a:rPr>
              <a:t>Identify SDOs for Research Topics</a:t>
            </a:r>
          </a:p>
          <a:p>
            <a:pPr marL="457200" lvl="1" indent="-274638" algn="just"/>
            <a:r>
              <a:rPr lang="en-US" sz="1600" b="1" dirty="0">
                <a:solidFill>
                  <a:srgbClr val="002060"/>
                </a:solidFill>
              </a:rPr>
              <a:t>Identify Project Partners</a:t>
            </a:r>
          </a:p>
          <a:p>
            <a:pPr marL="457200" lvl="1" indent="-274638" algn="just"/>
            <a:r>
              <a:rPr lang="en-US" sz="1600" b="1" dirty="0">
                <a:solidFill>
                  <a:srgbClr val="002060"/>
                </a:solidFill>
              </a:rPr>
              <a:t>Develop a Standards Action Plan</a:t>
            </a:r>
          </a:p>
          <a:p>
            <a:pPr marL="457200" lvl="1" indent="-274638" algn="just"/>
            <a:r>
              <a:rPr lang="en-US" sz="1600" b="1" dirty="0">
                <a:solidFill>
                  <a:srgbClr val="002060"/>
                </a:solidFill>
              </a:rPr>
              <a:t>Track Standards Activities and Impacts</a:t>
            </a:r>
          </a:p>
          <a:p>
            <a:pPr marL="457200" lvl="1" indent="-274638" algn="just"/>
            <a:endParaRPr lang="en-US" sz="1600" b="1" dirty="0">
              <a:solidFill>
                <a:srgbClr val="00206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116124-F925-4D87-ABE8-0F93003AB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0776" y="1437025"/>
            <a:ext cx="5012055" cy="50187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43E2E9-A061-4303-BDA6-4601C274F4EB}"/>
              </a:ext>
            </a:extLst>
          </p:cNvPr>
          <p:cNvSpPr txBox="1"/>
          <p:nvPr/>
        </p:nvSpPr>
        <p:spPr>
          <a:xfrm>
            <a:off x="6529892" y="975360"/>
            <a:ext cx="53717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/>
            <a:r>
              <a:rPr lang="en-US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Flowchart shows possible options for project proposers interested in including standardization in their project.</a:t>
            </a:r>
          </a:p>
        </p:txBody>
      </p:sp>
    </p:spTree>
    <p:extLst>
      <p:ext uri="{BB962C8B-B14F-4D97-AF65-F5344CB8AC3E}">
        <p14:creationId xmlns:p14="http://schemas.microsoft.com/office/powerpoint/2010/main" val="113194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C1E05-4ECD-49CB-75B3-B16FFF43B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IN" dirty="0"/>
              <a:t>Standardization</a:t>
            </a:r>
          </a:p>
        </p:txBody>
      </p:sp>
    </p:spTree>
    <p:extLst>
      <p:ext uri="{BB962C8B-B14F-4D97-AF65-F5344CB8AC3E}">
        <p14:creationId xmlns:p14="http://schemas.microsoft.com/office/powerpoint/2010/main" val="24327707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0B445-6C5F-F9D8-69E3-AB1691A7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32" y="414420"/>
            <a:ext cx="11534273" cy="533233"/>
          </a:xfrm>
        </p:spPr>
        <p:txBody>
          <a:bodyPr>
            <a:normAutofit fontScale="90000"/>
          </a:bodyPr>
          <a:lstStyle/>
          <a:p>
            <a:r>
              <a:rPr lang="en-US" sz="3600" b="1"/>
              <a:t>ETSI approach to B5G/6G Research &amp; Standards</a:t>
            </a:r>
            <a:endParaRPr lang="en-IN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1FC35-8B93-6D79-2F80-C0EDB5F96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632" y="1074820"/>
            <a:ext cx="6320589" cy="5276283"/>
          </a:xfrm>
        </p:spPr>
        <p:txBody>
          <a:bodyPr/>
          <a:lstStyle/>
          <a:p>
            <a:pPr algn="just"/>
            <a:r>
              <a:rPr lang="en-US" sz="1800" dirty="0"/>
              <a:t>Operators are currently deploying 5G networks across the globe. 170 commercial 5G networks have already been launched covering 70% of the world population. (source: GSMA Nov. 2021)</a:t>
            </a:r>
          </a:p>
          <a:p>
            <a:pPr algn="just"/>
            <a:r>
              <a:rPr lang="en-US" sz="1800" dirty="0"/>
              <a:t>It is important to use with caution when using the term 6G to avoid diluting the impact of present day 5G rollouts.</a:t>
            </a:r>
          </a:p>
          <a:p>
            <a:pPr algn="just"/>
            <a:r>
              <a:rPr lang="en-US" sz="1800" dirty="0">
                <a:highlight>
                  <a:srgbClr val="FFFF00"/>
                </a:highlight>
              </a:rPr>
              <a:t>In ETSI we speak only of “Research and pre-standards work for candidate B5G/6G technologies.</a:t>
            </a:r>
          </a:p>
          <a:p>
            <a:pPr algn="just"/>
            <a:r>
              <a:rPr lang="en-US" sz="1800" dirty="0"/>
              <a:t>Current assumption is that the first 6G services may be deployed as of 2030…but of course expectations can and often do change due to global/market pressure.</a:t>
            </a:r>
          </a:p>
          <a:p>
            <a:pPr algn="just"/>
            <a:r>
              <a:rPr lang="en-US" sz="1800" dirty="0"/>
              <a:t>6G is currently at the </a:t>
            </a:r>
            <a:r>
              <a:rPr lang="en-US" sz="1800" dirty="0">
                <a:highlight>
                  <a:srgbClr val="FFFF00"/>
                </a:highlight>
              </a:rPr>
              <a:t>Vision &amp; Research </a:t>
            </a:r>
            <a:r>
              <a:rPr lang="en-US" sz="1800" dirty="0"/>
              <a:t>phase.</a:t>
            </a:r>
          </a:p>
          <a:p>
            <a:pPr algn="just"/>
            <a:r>
              <a:rPr lang="en-US" sz="1800" dirty="0"/>
              <a:t>Initial study items for 6G are not expected to be seen in 3GPP (SA1) until &gt; 2025/2026.</a:t>
            </a:r>
          </a:p>
          <a:p>
            <a:pPr algn="just"/>
            <a:r>
              <a:rPr lang="en-US" sz="1800" dirty="0"/>
              <a:t>5G evolution and 6G developments will run as parallel tracks for several years</a:t>
            </a:r>
            <a:endParaRPr lang="en-IN" sz="18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54B7DC3-3BCB-3C16-08E8-2E61C85E6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027" y="2198475"/>
            <a:ext cx="5338973" cy="3198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856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C1E05-4ECD-49CB-75B3-B16FFF43B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Role of ICT Standards in the Circular Economy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355979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AE522-18DA-EFEE-07FA-FCAE5AD15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599" y="331077"/>
            <a:ext cx="11500069" cy="804037"/>
          </a:xfrm>
        </p:spPr>
        <p:txBody>
          <a:bodyPr>
            <a:normAutofit/>
          </a:bodyPr>
          <a:lstStyle/>
          <a:p>
            <a:r>
              <a:rPr lang="en-US" sz="3600" b="1" dirty="0"/>
              <a:t>ICT Standardization supporting Circular Economy</a:t>
            </a:r>
            <a:endParaRPr lang="en-IN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7FBD2-BEBE-5C29-A9C7-84899F4D7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599" y="1135113"/>
            <a:ext cx="11500069" cy="5091573"/>
          </a:xfrm>
        </p:spPr>
        <p:txBody>
          <a:bodyPr/>
          <a:lstStyle/>
          <a:p>
            <a:pPr algn="just"/>
            <a:r>
              <a:rPr lang="en-US" sz="1600" dirty="0"/>
              <a:t>Rethinking of processes, production, development, lifecycle etc. will require significant changes to how things are done today.</a:t>
            </a:r>
          </a:p>
          <a:p>
            <a:pPr algn="just"/>
            <a:r>
              <a:rPr lang="en-US" sz="1600" dirty="0"/>
              <a:t>ICT standards play an important role in identifying, capturing, collecting and sharing data, classifying the data, providing data formats, transferring data through different infrastructure levels, </a:t>
            </a:r>
            <a:r>
              <a:rPr lang="en-US" sz="1600" dirty="0" err="1"/>
              <a:t>analysing</a:t>
            </a:r>
            <a:r>
              <a:rPr lang="en-US" sz="1600" dirty="0"/>
              <a:t> data, providing it for making use of it. </a:t>
            </a:r>
          </a:p>
          <a:p>
            <a:pPr lvl="1" algn="just"/>
            <a:r>
              <a:rPr lang="en-US" sz="1600" dirty="0"/>
              <a:t>support tools to work with data as well as tools for design. </a:t>
            </a:r>
          </a:p>
          <a:p>
            <a:pPr lvl="1" algn="just"/>
            <a:r>
              <a:rPr lang="en-US" sz="1600" dirty="0"/>
              <a:t>define methods as well as metrics, </a:t>
            </a:r>
            <a:r>
              <a:rPr lang="en-US" sz="1600" dirty="0" err="1"/>
              <a:t>e.g</a:t>
            </a:r>
            <a:r>
              <a:rPr lang="en-US" sz="1600" dirty="0"/>
              <a:t> for testing and benchmarking. </a:t>
            </a:r>
          </a:p>
          <a:p>
            <a:pPr lvl="1" algn="just"/>
            <a:r>
              <a:rPr lang="en-US" sz="1600" dirty="0"/>
              <a:t>lay down rules for data governance and many more areas.</a:t>
            </a:r>
          </a:p>
          <a:p>
            <a:pPr algn="just"/>
            <a:r>
              <a:rPr lang="en-US" sz="1600" b="1" dirty="0"/>
              <a:t>key objectives to drive the changes:</a:t>
            </a:r>
          </a:p>
          <a:p>
            <a:pPr marL="630238" lvl="1" indent="-361950" algn="just"/>
            <a:r>
              <a:rPr lang="en-IN" sz="1600" b="1" dirty="0"/>
              <a:t>Circular design: </a:t>
            </a:r>
            <a:r>
              <a:rPr lang="en-US" sz="1600" dirty="0"/>
              <a:t>Digital tools improving both products and processes.</a:t>
            </a:r>
          </a:p>
          <a:p>
            <a:pPr marL="630238" lvl="1" indent="-361950" algn="just"/>
            <a:r>
              <a:rPr lang="en-IN" sz="1600" b="1" dirty="0"/>
              <a:t>Value chain coordination: </a:t>
            </a:r>
            <a:r>
              <a:rPr lang="en-US" sz="1600" dirty="0"/>
              <a:t>Reducing transaction costs, enabling reverse logistics, brokerage and collaborative systems, better service information for consumers, product identification and information for repairers and recyclers or smart legal framing of co-operations and data sharing. </a:t>
            </a:r>
          </a:p>
          <a:p>
            <a:pPr marL="630238" lvl="1" indent="-361950" algn="just"/>
            <a:r>
              <a:rPr lang="en-IN" sz="1600" b="1" dirty="0"/>
              <a:t>More efficient asset use</a:t>
            </a:r>
            <a:r>
              <a:rPr lang="en-IN" sz="1600" dirty="0"/>
              <a:t>: </a:t>
            </a:r>
            <a:r>
              <a:rPr lang="en-US" sz="1600" dirty="0"/>
              <a:t>Digital technologies can enable platforms and tracking for asset sharing or re-use, and for providing products-as-a-service.</a:t>
            </a:r>
            <a:endParaRPr lang="en-IN" sz="1600" dirty="0"/>
          </a:p>
          <a:p>
            <a:pPr marL="630238" lvl="1" indent="-361950" algn="just"/>
            <a:r>
              <a:rPr lang="en-IN" sz="1600" b="1" dirty="0"/>
              <a:t>More material efficiency</a:t>
            </a:r>
            <a:r>
              <a:rPr lang="en-IN" sz="1600" dirty="0"/>
              <a:t>: Ex. </a:t>
            </a:r>
            <a:r>
              <a:rPr lang="en-US" sz="1600" dirty="0"/>
              <a:t>input cost reduction through precision farming and manufacturing, data and systems to ensure higher quality of secondary raw materials.</a:t>
            </a:r>
          </a:p>
          <a:p>
            <a:pPr marL="630238" lvl="1" indent="-361950" algn="just"/>
            <a:r>
              <a:rPr lang="en-IN" sz="1600" b="1" dirty="0"/>
              <a:t>“Virtualisation” to dematerialise products</a:t>
            </a:r>
          </a:p>
          <a:p>
            <a:pPr marL="630238" lvl="1" indent="-361950" algn="just"/>
            <a:r>
              <a:rPr lang="en-IN" sz="1600" b="1" dirty="0"/>
              <a:t>Waste reduction</a:t>
            </a:r>
          </a:p>
          <a:p>
            <a:pPr marL="0" indent="0" algn="just">
              <a:buNone/>
            </a:pPr>
            <a:endParaRPr lang="en-IN" dirty="0"/>
          </a:p>
          <a:p>
            <a:pPr algn="just"/>
            <a:endParaRPr lang="en-IN" dirty="0"/>
          </a:p>
          <a:p>
            <a:pPr algn="just"/>
            <a:endParaRPr lang="en-IN" dirty="0"/>
          </a:p>
          <a:p>
            <a:pPr algn="just"/>
            <a:endParaRPr lang="en-I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B9EF0D-A9E8-1862-D0D7-CE6DF61422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600" y="220133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81A8C3-DE3B-1669-BCC5-C15C75757ED4}"/>
              </a:ext>
            </a:extLst>
          </p:cNvPr>
          <p:cNvSpPr txBox="1"/>
          <p:nvPr/>
        </p:nvSpPr>
        <p:spPr>
          <a:xfrm>
            <a:off x="5252449" y="5857355"/>
            <a:ext cx="67242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Source: ICT </a:t>
            </a:r>
            <a:r>
              <a:rPr lang="en-US" dirty="0" err="1">
                <a:hlinkClick r:id="rId2"/>
              </a:rPr>
              <a:t>Standardisation</a:t>
            </a:r>
            <a:r>
              <a:rPr lang="en-US" dirty="0">
                <a:hlinkClick r:id="rId2"/>
              </a:rPr>
              <a:t> supporting Circular Economy (standict.eu)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088084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F94A4-3515-4C7B-CFD0-C6E76827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110" y="190445"/>
            <a:ext cx="11101552" cy="817289"/>
          </a:xfrm>
        </p:spPr>
        <p:txBody>
          <a:bodyPr>
            <a:normAutofit/>
          </a:bodyPr>
          <a:lstStyle/>
          <a:p>
            <a:r>
              <a:rPr lang="en-US" b="1" dirty="0"/>
              <a:t>Circular Economy in ICT networks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58A6F-2A94-A4F0-9420-B1F982454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1185332"/>
            <a:ext cx="11749690" cy="5073577"/>
          </a:xfrm>
        </p:spPr>
        <p:txBody>
          <a:bodyPr/>
          <a:lstStyle/>
          <a:p>
            <a:pPr marL="0" indent="0" algn="just">
              <a:buNone/>
            </a:pPr>
            <a:r>
              <a:rPr lang="en-IN" sz="2500" b="1" dirty="0"/>
              <a:t>ETSI Technical Committee on Environmental Engineering (ETSI TC EE): </a:t>
            </a:r>
            <a:r>
              <a:rPr lang="en-US" sz="2400" dirty="0"/>
              <a:t>develops standards for reducing the eco-environmental impact of Information and Communications Technologies (ICT) equipment.</a:t>
            </a:r>
            <a:endParaRPr lang="en-IN" sz="2400" dirty="0"/>
          </a:p>
          <a:p>
            <a:pPr algn="just"/>
            <a:r>
              <a:rPr lang="en-US" sz="2200" dirty="0"/>
              <a:t>TR 103 476 (V1.1.1, 01/2017) is an analysis of the current approaches, concepts and metrics of CE and RE and their applicability for ICT infrastructure goods.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introduces CE and RE,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describes CE as used in the ICT industry,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describes existing CE and RE metrics and examples of their use,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proposes next steps in CE and RE standardization. </a:t>
            </a:r>
          </a:p>
          <a:p>
            <a:pPr marL="228600" lvl="1" algn="just">
              <a:spcBef>
                <a:spcPts val="1000"/>
              </a:spcBef>
            </a:pPr>
            <a:r>
              <a:rPr lang="en-US" sz="2200" dirty="0"/>
              <a:t>TR includes the aspects of upgradability, reparability, removability, durability, reusability, recyclability, recoverability, </a:t>
            </a:r>
            <a:r>
              <a:rPr lang="en-US" sz="2200" dirty="0" err="1"/>
              <a:t>refurbishability</a:t>
            </a:r>
            <a:r>
              <a:rPr lang="en-US" sz="2200" dirty="0"/>
              <a:t>, manufacturability </a:t>
            </a:r>
          </a:p>
          <a:p>
            <a:pPr marL="228600" lvl="1" algn="just">
              <a:spcBef>
                <a:spcPts val="1000"/>
              </a:spcBef>
            </a:pPr>
            <a:r>
              <a:rPr lang="en-US" sz="2200" dirty="0"/>
              <a:t>Indicators and metrics are defined for recycled content, use of critical raw materials, proportion of reused parts </a:t>
            </a:r>
          </a:p>
          <a:p>
            <a:pPr marL="228600" lvl="1" algn="just">
              <a:spcBef>
                <a:spcPts val="1000"/>
              </a:spcBef>
            </a:pPr>
            <a:r>
              <a:rPr lang="en-US" sz="2200" dirty="0"/>
              <a:t>It’s a technical aligned technical report/standard with ITU-T SG5 publication </a:t>
            </a:r>
            <a:endParaRPr lang="en-IN" sz="22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090526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F94A4-3515-4C7B-CFD0-C6E76827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110" y="190445"/>
            <a:ext cx="11101552" cy="817289"/>
          </a:xfrm>
        </p:spPr>
        <p:txBody>
          <a:bodyPr/>
          <a:lstStyle/>
          <a:p>
            <a:r>
              <a:rPr lang="en-US" b="1" dirty="0"/>
              <a:t>Continue…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58A6F-2A94-A4F0-9420-B1F982454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10" y="1007734"/>
            <a:ext cx="11713780" cy="5251176"/>
          </a:xfrm>
        </p:spPr>
        <p:txBody>
          <a:bodyPr/>
          <a:lstStyle/>
          <a:p>
            <a:pPr marL="0" indent="0" algn="just">
              <a:buNone/>
            </a:pPr>
            <a:r>
              <a:rPr lang="en-US" sz="2500" b="1" dirty="0">
                <a:hlinkClick r:id="rId2"/>
              </a:rPr>
              <a:t>CEN/CLC/TC 10 - Material Efficiency Aspects for </a:t>
            </a:r>
            <a:r>
              <a:rPr lang="en-US" sz="2500" b="1" dirty="0" err="1">
                <a:hlinkClick r:id="rId2"/>
              </a:rPr>
              <a:t>Ecodesign</a:t>
            </a:r>
            <a:endParaRPr lang="en-US" sz="2500" b="1" dirty="0"/>
          </a:p>
          <a:p>
            <a:pPr algn="just"/>
            <a:r>
              <a:rPr lang="en-US" sz="2000" dirty="0">
                <a:hlinkClick r:id="rId3"/>
              </a:rPr>
              <a:t>General standards for Circular Economy aspects have been published by CEN/CENELEC JTC10 </a:t>
            </a:r>
            <a:endParaRPr lang="en-US" sz="2000" dirty="0"/>
          </a:p>
          <a:p>
            <a:pPr marL="536575" lvl="1" indent="-268288" algn="just">
              <a:buFont typeface="Wingdings" panose="05000000000000000000" pitchFamily="2" charset="2"/>
              <a:buChar char="ü"/>
            </a:pPr>
            <a:r>
              <a:rPr lang="en-US" sz="1700" dirty="0"/>
              <a:t>EN 45552:2020 General method for the assessment of the durability of energy-related products. </a:t>
            </a:r>
          </a:p>
          <a:p>
            <a:pPr marL="536575" lvl="1" indent="-268288" algn="just">
              <a:buFont typeface="Wingdings" panose="05000000000000000000" pitchFamily="2" charset="2"/>
              <a:buChar char="ü"/>
            </a:pPr>
            <a:r>
              <a:rPr lang="en-US" sz="1700" dirty="0"/>
              <a:t>EN 45553: 2020 General method for the assessment of the ability to remanufacture energy-related products. </a:t>
            </a:r>
          </a:p>
          <a:p>
            <a:pPr marL="536575" lvl="1" indent="-268288" algn="just">
              <a:buFont typeface="Wingdings" panose="05000000000000000000" pitchFamily="2" charset="2"/>
              <a:buChar char="ü"/>
            </a:pPr>
            <a:r>
              <a:rPr lang="en-US" sz="1700" dirty="0"/>
              <a:t>EN 45554:2020 General methods for the assessment of the ability to repair, reuse and upgrade energy-related products. </a:t>
            </a:r>
          </a:p>
          <a:p>
            <a:pPr marL="536575" lvl="1" indent="-268288" algn="just">
              <a:buFont typeface="Wingdings" panose="05000000000000000000" pitchFamily="2" charset="2"/>
              <a:buChar char="ü"/>
            </a:pPr>
            <a:r>
              <a:rPr lang="en-US" sz="1700" dirty="0"/>
              <a:t>EN 45555:2019 General methods for assessing the recyclability and recoverability of energy-related products. </a:t>
            </a:r>
          </a:p>
          <a:p>
            <a:pPr marL="536575" lvl="1" indent="-268288" algn="just">
              <a:buFont typeface="Wingdings" panose="05000000000000000000" pitchFamily="2" charset="2"/>
              <a:buChar char="ü"/>
            </a:pPr>
            <a:r>
              <a:rPr lang="en-US" sz="1700" dirty="0"/>
              <a:t>EN 45556:2019 General method for assessing the proportion of reused components in energy-related products. </a:t>
            </a:r>
          </a:p>
          <a:p>
            <a:pPr marL="536575" lvl="1" indent="-268288" algn="just">
              <a:buFont typeface="Wingdings" panose="05000000000000000000" pitchFamily="2" charset="2"/>
              <a:buChar char="ü"/>
            </a:pPr>
            <a:r>
              <a:rPr lang="en-US" sz="1700" dirty="0"/>
              <a:t>EN 45557:2020 General method for assessing the proportion of recycled material content in energy-related products. </a:t>
            </a:r>
          </a:p>
          <a:p>
            <a:pPr marL="536575" lvl="1" indent="-268288" algn="just">
              <a:buFont typeface="Wingdings" panose="05000000000000000000" pitchFamily="2" charset="2"/>
              <a:buChar char="ü"/>
            </a:pPr>
            <a:r>
              <a:rPr lang="en-US" sz="1700" dirty="0"/>
              <a:t>EN 45558:2019 General method to declare the use of critical raw materials in energy-related products </a:t>
            </a:r>
          </a:p>
          <a:p>
            <a:pPr marL="536575" lvl="1" indent="-268288" algn="just">
              <a:buFont typeface="Wingdings" panose="05000000000000000000" pitchFamily="2" charset="2"/>
              <a:buChar char="ü"/>
            </a:pPr>
            <a:r>
              <a:rPr lang="en-US" sz="1700" dirty="0"/>
              <a:t>EN 45559:2019 Methods for providing information relating to material efficiency aspects of energy-related products. </a:t>
            </a:r>
          </a:p>
          <a:p>
            <a:pPr marL="536575" lvl="1" indent="-268288" algn="just">
              <a:buFont typeface="Wingdings" panose="05000000000000000000" pitchFamily="2" charset="2"/>
              <a:buChar char="ü"/>
            </a:pPr>
            <a:r>
              <a:rPr lang="en-US" sz="1700" dirty="0"/>
              <a:t>TR 45550:2020 Definitions related to material efficiency</a:t>
            </a:r>
            <a:endParaRPr lang="en-IN" sz="1700" dirty="0"/>
          </a:p>
        </p:txBody>
      </p:sp>
    </p:spTree>
    <p:extLst>
      <p:ext uri="{BB962C8B-B14F-4D97-AF65-F5344CB8AC3E}">
        <p14:creationId xmlns:p14="http://schemas.microsoft.com/office/powerpoint/2010/main" val="5740580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F94A4-3515-4C7B-CFD0-C6E76827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110" y="190445"/>
            <a:ext cx="11837276" cy="817289"/>
          </a:xfrm>
        </p:spPr>
        <p:txBody>
          <a:bodyPr>
            <a:noAutofit/>
          </a:bodyPr>
          <a:lstStyle/>
          <a:p>
            <a:r>
              <a:rPr lang="en-US" sz="3800" b="1" dirty="0"/>
              <a:t>ETSI standards adopted in eco-design Regulations /Directives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58A6F-2A94-A4F0-9420-B1F982454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10" y="1150884"/>
            <a:ext cx="11713780" cy="5108026"/>
          </a:xfrm>
        </p:spPr>
        <p:txBody>
          <a:bodyPr/>
          <a:lstStyle/>
          <a:p>
            <a:pPr marL="0" indent="0" algn="just">
              <a:buNone/>
            </a:pPr>
            <a:r>
              <a:rPr lang="en-US" sz="1600" b="1" dirty="0"/>
              <a:t>Directive 2009/125/EC (21 October 2009) on eco-design and associated implementing measures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1400" dirty="0"/>
              <a:t>Implementing measures affecting ICTs </a:t>
            </a:r>
          </a:p>
          <a:p>
            <a:pPr marL="630238" lvl="1" indent="-361950" algn="just">
              <a:buFont typeface="Wingdings" panose="05000000000000000000" pitchFamily="2" charset="2"/>
              <a:buChar char="ü"/>
            </a:pPr>
            <a:r>
              <a:rPr lang="en-US" sz="1200" dirty="0"/>
              <a:t>Simple set-top boxes regulation No 107/2009 ; External power supplies regulation No 278/2009 ; Televisions regulation No 642/2009 ; Standby and Off Modes regulation No 1275/2008 (17 December 2008) </a:t>
            </a:r>
          </a:p>
          <a:p>
            <a:pPr marL="630238" lvl="1" indent="-361950" algn="just"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rgbClr val="FF0000"/>
                </a:solidFill>
              </a:rPr>
              <a:t>Networked Standby regulation No 801/2013 (22 August 2013) amending regulation No 1275/2008</a:t>
            </a:r>
            <a:r>
              <a:rPr lang="en-US" sz="1200" dirty="0"/>
              <a:t> → ETSI EN 303 423 Electrical and electronic household and office equipment; Measurement of networked standby power consumption of Interconnecting equipment </a:t>
            </a:r>
          </a:p>
          <a:p>
            <a:pPr marL="630238" lvl="1" indent="-361950" algn="just"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rgbClr val="FF0000"/>
                </a:solidFill>
              </a:rPr>
              <a:t>Servers and data storage product EU 2019/424 </a:t>
            </a:r>
            <a:r>
              <a:rPr lang="en-US" sz="1200" dirty="0"/>
              <a:t>→ ETSI, in cooperation with CEN/CENELEC, is producing standards for: energy efficiency (i.e. revision of EN 303 470), secure data deletion, availability of firmware and security updates to firmware, critical raw material, disassembly </a:t>
            </a:r>
          </a:p>
          <a:p>
            <a:pPr marL="630238" lvl="1" indent="-361950" algn="just"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rgbClr val="FF0000"/>
                </a:solidFill>
              </a:rPr>
              <a:t>Material Efficiency Mandate M/543 </a:t>
            </a:r>
            <a:r>
              <a:rPr lang="en-US" sz="1200" dirty="0"/>
              <a:t>→ ETSI is in charge of the standard for ICT network infrastructure goods </a:t>
            </a:r>
          </a:p>
          <a:p>
            <a:pPr marL="0" indent="0" algn="just">
              <a:buNone/>
            </a:pPr>
            <a:r>
              <a:rPr lang="en-US" sz="1600" b="1" dirty="0"/>
              <a:t>Mandate 462 on Standardization in the field of ICT to enable efficient energy use in fixed and mobile information and communication networks </a:t>
            </a: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400" dirty="0"/>
              <a:t>Addressed to improve the energy efficiency of the provider infrastructure to counterbalance the growth in telecommunications networks </a:t>
            </a:r>
          </a:p>
          <a:p>
            <a:pPr lvl="1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000" dirty="0"/>
              <a:t>End user equipment are not in the scope of this mandate </a:t>
            </a: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400" b="1" dirty="0">
                <a:solidFill>
                  <a:srgbClr val="92D050"/>
                </a:solidFill>
              </a:rPr>
              <a:t>ETSI has produced the standards for this mandate (TC-EE produced the standards to measure energy efficiency, TC-ATTM produced the standard for the “operational KPIs” energy efficiency of sites/networks) </a:t>
            </a:r>
          </a:p>
          <a:p>
            <a:pPr marL="0" indent="0" algn="just">
              <a:buNone/>
            </a:pPr>
            <a:r>
              <a:rPr lang="en-US" sz="1600" b="1" dirty="0"/>
              <a:t>Code of Conducts (https://publications.jrc.ec.europa.eu/repository/handle/JRC106039) </a:t>
            </a: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FF0000"/>
                </a:solidFill>
              </a:rPr>
              <a:t>Energy Consumption of Broadband Communication Equipment </a:t>
            </a:r>
            <a:r>
              <a:rPr lang="en-US" sz="1400" dirty="0"/>
              <a:t>→ ETSI standard for measurement methods have been adopted </a:t>
            </a: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FF0000"/>
                </a:solidFill>
              </a:rPr>
              <a:t>Data </a:t>
            </a:r>
            <a:r>
              <a:rPr lang="en-US" sz="1400" dirty="0" err="1">
                <a:solidFill>
                  <a:srgbClr val="FF0000"/>
                </a:solidFill>
              </a:rPr>
              <a:t>Centres</a:t>
            </a:r>
            <a:r>
              <a:rPr lang="en-US" sz="1400" dirty="0">
                <a:solidFill>
                  <a:srgbClr val="FF0000"/>
                </a:solidFill>
              </a:rPr>
              <a:t> Energy Efficiency </a:t>
            </a:r>
            <a:r>
              <a:rPr lang="en-US" sz="1400" dirty="0"/>
              <a:t>→ Environmental classes defined in ETSI standard EN 300 019 series have been adopted </a:t>
            </a: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400" dirty="0"/>
              <a:t>Digital TV Services ; Efficiency of External Power Supplies ; AC Uninterruptible Power Systems </a:t>
            </a:r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3524162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F94A4-3515-4C7B-CFD0-C6E76827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110" y="190445"/>
            <a:ext cx="11837276" cy="817289"/>
          </a:xfrm>
        </p:spPr>
        <p:txBody>
          <a:bodyPr>
            <a:noAutofit/>
          </a:bodyPr>
          <a:lstStyle/>
          <a:p>
            <a:r>
              <a:rPr lang="en-US" sz="3800" b="1" dirty="0"/>
              <a:t>CEN-CENELEC </a:t>
            </a:r>
            <a:r>
              <a:rPr lang="en-US" sz="3800" b="1" dirty="0" err="1"/>
              <a:t>Ecodesign</a:t>
            </a:r>
            <a:r>
              <a:rPr lang="en-US" sz="3800" b="1" dirty="0"/>
              <a:t> Coordination Group (Eco-CG)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58A6F-2A94-A4F0-9420-B1F982454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10" y="1229710"/>
            <a:ext cx="11713780" cy="50292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1600" b="1" dirty="0"/>
              <a:t>In order to coordinate and advise on standardization activities in the fields of </a:t>
            </a:r>
            <a:r>
              <a:rPr lang="en-US" sz="1600" b="1" dirty="0" err="1"/>
              <a:t>Ecodesign</a:t>
            </a:r>
            <a:r>
              <a:rPr lang="en-US" sz="1600" b="1" dirty="0"/>
              <a:t> and Energy Labelling, the CEN and CENELEC Technical Boards set up in November 2012 the CEN-CENELEC </a:t>
            </a:r>
            <a:r>
              <a:rPr lang="en-US" sz="1600" b="1" dirty="0" err="1"/>
              <a:t>Ecodesign</a:t>
            </a:r>
            <a:r>
              <a:rPr lang="en-US" sz="1600" b="1" dirty="0"/>
              <a:t> Coordination Group (Eco-CG). </a:t>
            </a:r>
            <a:endParaRPr lang="en-IN" sz="1600" b="1" dirty="0"/>
          </a:p>
          <a:p>
            <a:pPr algn="just"/>
            <a:r>
              <a:rPr lang="en-US" sz="1600" dirty="0"/>
              <a:t>It serves as a focal point concerning standardization issues relating to the </a:t>
            </a:r>
            <a:r>
              <a:rPr lang="en-US" sz="1600" dirty="0" err="1"/>
              <a:t>Ecodesign</a:t>
            </a:r>
            <a:r>
              <a:rPr lang="en-US" sz="1600" dirty="0"/>
              <a:t> Standardization Requests delivered under Directive 2009/125/EC on </a:t>
            </a:r>
            <a:r>
              <a:rPr lang="en-US" sz="1600" dirty="0" err="1"/>
              <a:t>Ecodesign</a:t>
            </a:r>
            <a:r>
              <a:rPr lang="en-US" sz="1600" dirty="0"/>
              <a:t> of energy-related products and Regulation (EU) 2017/1369 on Energy Labelling of energy-related products and their future versions.</a:t>
            </a:r>
          </a:p>
          <a:p>
            <a:pPr algn="just"/>
            <a:r>
              <a:rPr lang="en-IN" sz="1600" dirty="0"/>
              <a:t>25 Technical Committees actively involved (e.g. CLC/TC 59X, CLC/TC 22X, CLC/TC 34, CLC/TC 100X, CLC/TC 2, CLC/TC 14, etc.) </a:t>
            </a:r>
          </a:p>
          <a:p>
            <a:pPr lvl="1" algn="just"/>
            <a:r>
              <a:rPr lang="en-IN" sz="1400" dirty="0"/>
              <a:t>≈ 180 published European standards (ENs) &amp; ≈ 50 under development</a:t>
            </a:r>
          </a:p>
          <a:p>
            <a:pPr algn="just"/>
            <a:r>
              <a:rPr lang="en-US" sz="1600" dirty="0"/>
              <a:t>Products covered by CEN and CENELEC - To be expanded based on EC’s </a:t>
            </a:r>
            <a:r>
              <a:rPr lang="en-US" sz="1600" dirty="0" err="1"/>
              <a:t>Ecodesign</a:t>
            </a:r>
            <a:r>
              <a:rPr lang="en-US" sz="1600" dirty="0"/>
              <a:t> Working Plans: Vacuum cleaners – External power supplies – Simple set top boxes – Refrigerating appliances – Circulators – Electric motors – Variable speed drives – Televisions – Dishwashers – Washing machines – Lamps – Air conditioners – Power transformers – Electrical lamps – Professional refrigeration – Fans – Water heaters – Space heaters – Ventilation units – Networked standby – Computers and computer servers – Non-household washing machines, dryers and dishwashers – Local space heaters – Solid fuel boilers – Welding equipment – Refrigerated commercial display cabinets – Air heating, cooling and high temperature process chillers – Tumble dryers – etc.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8A7BA1-21E4-128C-EF0E-E7F2D20AB3E1}"/>
              </a:ext>
            </a:extLst>
          </p:cNvPr>
          <p:cNvSpPr txBox="1"/>
          <p:nvPr/>
        </p:nvSpPr>
        <p:spPr>
          <a:xfrm>
            <a:off x="239110" y="5644109"/>
            <a:ext cx="112526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https://www.cencenelec.eu/areas-of-work/cen-cenelec-topics/ecodesign-energy-labelling-and-material-efficiency/ecodesign-and-energy-labelling/</a:t>
            </a:r>
          </a:p>
        </p:txBody>
      </p:sp>
    </p:spTree>
    <p:extLst>
      <p:ext uri="{BB962C8B-B14F-4D97-AF65-F5344CB8AC3E}">
        <p14:creationId xmlns:p14="http://schemas.microsoft.com/office/powerpoint/2010/main" val="18156141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7A679801-DFC3-49B6-85B2-3046FE246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647" y="193532"/>
            <a:ext cx="11189566" cy="990691"/>
          </a:xfrm>
        </p:spPr>
        <p:txBody>
          <a:bodyPr/>
          <a:lstStyle/>
          <a:p>
            <a:pPr eaLnBrk="1" hangingPunct="1"/>
            <a:r>
              <a:rPr lang="en-GB" altLang="en-US" b="1" dirty="0">
                <a:solidFill>
                  <a:srgbClr val="002060"/>
                </a:solidFill>
                <a:latin typeface="Century Gothic" panose="020B0502020202020204" pitchFamily="34" charset="0"/>
              </a:rPr>
              <a:t>Conclusion</a:t>
            </a:r>
          </a:p>
        </p:txBody>
      </p:sp>
      <p:sp>
        <p:nvSpPr>
          <p:cNvPr id="58371" name="Content Placeholder 2">
            <a:extLst>
              <a:ext uri="{FF2B5EF4-FFF2-40B4-BE49-F238E27FC236}">
                <a16:creationId xmlns:a16="http://schemas.microsoft.com/office/drawing/2014/main" id="{9391B900-762A-4BDD-BC71-6C8CAE828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011" y="1184223"/>
            <a:ext cx="11427237" cy="4959903"/>
          </a:xfrm>
        </p:spPr>
        <p:txBody>
          <a:bodyPr/>
          <a:lstStyle/>
          <a:p>
            <a:pPr marL="608013" indent="-608013" algn="just" eaLnBrk="1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dirty="0">
                <a:solidFill>
                  <a:srgbClr val="002060"/>
                </a:solidFill>
                <a:latin typeface="Century Gothic" panose="020B0502020202020204" pitchFamily="34" charset="0"/>
              </a:rPr>
              <a:t>Early 6G expected “around 2030” alongside an evolved 5G.</a:t>
            </a:r>
          </a:p>
          <a:p>
            <a:pPr marL="1065213" lvl="1" indent="-608013"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000" dirty="0">
                <a:solidFill>
                  <a:srgbClr val="002060"/>
                </a:solidFill>
              </a:rPr>
              <a:t>Now is the time to share 6G visions, research and standards roadmaps.</a:t>
            </a:r>
          </a:p>
          <a:p>
            <a:pPr marL="608013" indent="-608013"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dirty="0">
                <a:solidFill>
                  <a:srgbClr val="002060"/>
                </a:solidFill>
                <a:latin typeface="Century Gothic" panose="020B0502020202020204" pitchFamily="34" charset="0"/>
              </a:rPr>
              <a:t>ETSI has an important role to play in linking the research and pre-standards in order to feed the global 6G standards activities in 3GPP</a:t>
            </a:r>
          </a:p>
          <a:p>
            <a:pPr marL="608013" indent="-608013" algn="just" eaLnBrk="1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dirty="0">
                <a:solidFill>
                  <a:srgbClr val="002060"/>
                </a:solidFill>
                <a:latin typeface="Century Gothic" panose="020B0502020202020204" pitchFamily="34" charset="0"/>
              </a:rPr>
              <a:t>We must make use of European/international standards to support the Circular economy actions and initiatives, to benefit from the knowledge of industry experts, SMEs as well as environment organizations </a:t>
            </a:r>
          </a:p>
          <a:p>
            <a:pPr marL="1065213" lvl="1" indent="-608013"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to decarbonize sectors through the wide-spread use of standards in the market.</a:t>
            </a:r>
            <a:endParaRPr lang="en-GB" altLang="en-US" sz="2000" dirty="0">
              <a:latin typeface="Century Gothic" panose="020B0502020202020204" pitchFamily="34" charset="0"/>
            </a:endParaRPr>
          </a:p>
          <a:p>
            <a:pPr marL="0" indent="0" eaLnBrk="1" hangingPunct="1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endParaRPr lang="en-GB" altLang="en-US" dirty="0">
              <a:latin typeface="Century Gothic" panose="020B0502020202020204" pitchFamily="34" charset="0"/>
            </a:endParaRPr>
          </a:p>
          <a:p>
            <a:pPr marL="608013" indent="-608013" eaLnBrk="1" hangingPunct="1">
              <a:spcBef>
                <a:spcPts val="600"/>
              </a:spcBef>
              <a:spcAft>
                <a:spcPts val="600"/>
              </a:spcAft>
              <a:defRPr/>
            </a:pPr>
            <a:endParaRPr lang="en-GB" altLang="en-US" sz="2400" dirty="0">
              <a:latin typeface="Century Gothic" panose="020B0502020202020204" pitchFamily="34" charset="0"/>
            </a:endParaRPr>
          </a:p>
          <a:p>
            <a:pPr marL="608013" indent="-608013" eaLnBrk="1" hangingPunct="1">
              <a:spcBef>
                <a:spcPts val="600"/>
              </a:spcBef>
              <a:spcAft>
                <a:spcPts val="600"/>
              </a:spcAft>
              <a:defRPr/>
            </a:pPr>
            <a:endParaRPr lang="en-GB" altLang="en-US" sz="2400" dirty="0">
              <a:latin typeface="Century Gothic" panose="020B0502020202020204" pitchFamily="34" charset="0"/>
            </a:endParaRPr>
          </a:p>
          <a:p>
            <a:pPr marL="608013" indent="-608013" eaLnBrk="1" hangingPunct="1">
              <a:spcBef>
                <a:spcPts val="600"/>
              </a:spcBef>
              <a:spcAft>
                <a:spcPts val="600"/>
              </a:spcAft>
              <a:defRPr/>
            </a:pPr>
            <a:endParaRPr lang="en-GB" altLang="en-US" sz="2400" dirty="0">
              <a:latin typeface="Century Gothic" panose="020B0502020202020204" pitchFamily="34" charset="0"/>
            </a:endParaRPr>
          </a:p>
          <a:p>
            <a:pPr marL="608013" indent="-608013" eaLnBrk="1" hangingPunct="1">
              <a:spcBef>
                <a:spcPts val="600"/>
              </a:spcBef>
              <a:spcAft>
                <a:spcPts val="600"/>
              </a:spcAft>
              <a:defRPr/>
            </a:pPr>
            <a:endParaRPr lang="en-GB" altLang="en-US" sz="2400" dirty="0">
              <a:latin typeface="Century Gothic" panose="020B0502020202020204" pitchFamily="34" charset="0"/>
            </a:endParaRPr>
          </a:p>
          <a:p>
            <a:pPr marL="608013" indent="-608013" eaLnBrk="1" hangingPunct="1">
              <a:spcBef>
                <a:spcPts val="600"/>
              </a:spcBef>
              <a:spcAft>
                <a:spcPts val="600"/>
              </a:spcAft>
              <a:defRPr/>
            </a:pPr>
            <a:endParaRPr lang="en-GB" altLang="en-US" sz="24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222" y="127467"/>
            <a:ext cx="5195765" cy="2719387"/>
          </a:xfrm>
          <a:prstGeom prst="rect">
            <a:avLst/>
          </a:prstGeom>
        </p:spPr>
      </p:pic>
      <p:sp>
        <p:nvSpPr>
          <p:cNvPr id="3" name="מציין מיקום תוכן 6">
            <a:extLst>
              <a:ext uri="{FF2B5EF4-FFF2-40B4-BE49-F238E27FC236}">
                <a16:creationId xmlns:a16="http://schemas.microsoft.com/office/drawing/2014/main" id="{3F3E7915-1997-414B-9098-2ED093378737}"/>
              </a:ext>
            </a:extLst>
          </p:cNvPr>
          <p:cNvSpPr txBox="1">
            <a:spLocks/>
          </p:cNvSpPr>
          <p:nvPr/>
        </p:nvSpPr>
        <p:spPr>
          <a:xfrm>
            <a:off x="619125" y="2773970"/>
            <a:ext cx="10729232" cy="35300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itchFamily="2" charset="2"/>
              <a:buNone/>
            </a:pPr>
            <a:r>
              <a:rPr lang="en-US" sz="2400" b="1"/>
              <a:t>Dinesh Chand Sharma </a:t>
            </a:r>
          </a:p>
          <a:p>
            <a:pPr algn="ctr">
              <a:buFont typeface="Wingdings" pitchFamily="2" charset="2"/>
              <a:buNone/>
            </a:pPr>
            <a:r>
              <a:rPr lang="en-US" sz="2400"/>
              <a:t>(Seconded European Standardization Expert in India)</a:t>
            </a:r>
          </a:p>
          <a:p>
            <a:pPr algn="ctr">
              <a:buFont typeface="Wingdings" pitchFamily="2" charset="2"/>
              <a:buNone/>
            </a:pPr>
            <a:r>
              <a:rPr lang="en-US" sz="2400"/>
              <a:t>Director – Standardization &amp; Public Policy</a:t>
            </a:r>
          </a:p>
          <a:p>
            <a:pPr algn="ctr">
              <a:buFont typeface="Wingdings" pitchFamily="2" charset="2"/>
              <a:buNone/>
            </a:pPr>
            <a:r>
              <a:rPr lang="en-US" sz="2400"/>
              <a:t>SESEI C/O EBTC, DLTA Complex, Gate No 3, 1st Floor, 1,  Africa Avenue, New Delhi 110029</a:t>
            </a:r>
          </a:p>
          <a:p>
            <a:pPr algn="ctr">
              <a:buFont typeface="Wingdings" pitchFamily="2" charset="2"/>
              <a:buNone/>
            </a:pPr>
            <a:r>
              <a:rPr lang="en-US" sz="2400" b="1"/>
              <a:t>Mobile: </a:t>
            </a:r>
            <a:r>
              <a:rPr lang="en-US" sz="2400"/>
              <a:t>+91 9810079461,</a:t>
            </a:r>
            <a:r>
              <a:rPr lang="en-US" sz="2400" b="1"/>
              <a:t> Tel:</a:t>
            </a:r>
            <a:r>
              <a:rPr lang="en-US" sz="2400"/>
              <a:t> +91 11 3352 1525, </a:t>
            </a:r>
            <a:r>
              <a:rPr lang="en-US" sz="2400" b="1" u="sng">
                <a:hlinkClick r:id="rId3"/>
              </a:rPr>
              <a:t>dinesh.chand.sharma@sesei.eu</a:t>
            </a:r>
            <a:r>
              <a:rPr lang="en-US" sz="2400" b="1" u="sng"/>
              <a:t> </a:t>
            </a:r>
          </a:p>
          <a:p>
            <a:pPr algn="ctr">
              <a:buFont typeface="Wingdings" pitchFamily="2" charset="2"/>
              <a:buNone/>
            </a:pPr>
            <a:r>
              <a:rPr lang="en-IN" sz="2400" b="1">
                <a:hlinkClick r:id="rId4"/>
              </a:rPr>
              <a:t>w</a:t>
            </a:r>
            <a:r>
              <a:rPr lang="en-US" sz="2400" b="1">
                <a:hlinkClick r:id="rId4"/>
              </a:rPr>
              <a:t>ww.sesei.eu</a:t>
            </a:r>
            <a:r>
              <a:rPr lang="en-US" sz="2400" b="1"/>
              <a:t> </a:t>
            </a:r>
            <a:r>
              <a:rPr lang="en-US" sz="2400" b="1">
                <a:sym typeface="Wingdings" panose="05000000000000000000" pitchFamily="2" charset="2"/>
              </a:rPr>
              <a:t></a:t>
            </a:r>
            <a:r>
              <a:rPr lang="en-US" sz="2400" b="1"/>
              <a:t> </a:t>
            </a:r>
            <a:r>
              <a:rPr lang="en-US" sz="2400" b="1">
                <a:hlinkClick r:id="rId5"/>
              </a:rPr>
              <a:t>www.sesei.in</a:t>
            </a:r>
            <a:r>
              <a:rPr lang="en-US" sz="2400" b="1"/>
              <a:t> </a:t>
            </a:r>
            <a:endParaRPr lang="en-US" sz="2400"/>
          </a:p>
          <a:p>
            <a:pPr algn="ctr">
              <a:buFontTx/>
              <a:buNone/>
            </a:pPr>
            <a:endParaRPr lang="he-IL" sz="2400" dirty="0"/>
          </a:p>
        </p:txBody>
      </p:sp>
    </p:spTree>
    <p:extLst>
      <p:ext uri="{BB962C8B-B14F-4D97-AF65-F5344CB8AC3E}">
        <p14:creationId xmlns:p14="http://schemas.microsoft.com/office/powerpoint/2010/main" val="2359316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16313</TotalTime>
  <Words>3343</Words>
  <Application>Microsoft Office PowerPoint</Application>
  <PresentationFormat>Widescreen</PresentationFormat>
  <Paragraphs>221</Paragraphs>
  <Slides>27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Arial</vt:lpstr>
      <vt:lpstr>Calibri</vt:lpstr>
      <vt:lpstr>Century Gothic</vt:lpstr>
      <vt:lpstr>MuseoSlab300Italic</vt:lpstr>
      <vt:lpstr>Verdana</vt:lpstr>
      <vt:lpstr>Wingdings</vt:lpstr>
      <vt:lpstr>Office Theme</vt:lpstr>
      <vt:lpstr>“6G: Green Technology Evolution” </vt:lpstr>
      <vt:lpstr>Agenda</vt:lpstr>
      <vt:lpstr>Project is a permanent presence in India</vt:lpstr>
      <vt:lpstr>Twin transition – green and digital</vt:lpstr>
      <vt:lpstr>Towards 6G - European Initiative</vt:lpstr>
      <vt:lpstr>6G Smart Networks and Services Industry Association (6G-IA)</vt:lpstr>
      <vt:lpstr>5G IA - White Paper on ‘European Vision for the 6G Network Ecosystem’</vt:lpstr>
      <vt:lpstr>A European Green Deal</vt:lpstr>
      <vt:lpstr>Circular economy action plan</vt:lpstr>
      <vt:lpstr>Eco-design for Sustainable Products </vt:lpstr>
      <vt:lpstr>The Circular Economy package  30 March 2022</vt:lpstr>
      <vt:lpstr>Research</vt:lpstr>
      <vt:lpstr>Early European 6G research – Jan’21 </vt:lpstr>
      <vt:lpstr>Proposed structure of SNS - R&amp;D work programme 2022 (~€240M)</vt:lpstr>
      <vt:lpstr>Circular cities and regions initiative (CCRI)</vt:lpstr>
      <vt:lpstr>Importance of standards in R&amp;D projects</vt:lpstr>
      <vt:lpstr>Why Standards are important for R&amp;D Projects</vt:lpstr>
      <vt:lpstr>Standardization</vt:lpstr>
      <vt:lpstr>ETSI approach to B5G/6G Research &amp; Standards</vt:lpstr>
      <vt:lpstr>Role of ICT Standards in the Circular Economy</vt:lpstr>
      <vt:lpstr>ICT Standardization supporting Circular Economy</vt:lpstr>
      <vt:lpstr>Circular Economy in ICT networks</vt:lpstr>
      <vt:lpstr>Continue…</vt:lpstr>
      <vt:lpstr>ETSI standards adopted in eco-design Regulations /Directives</vt:lpstr>
      <vt:lpstr>CEN-CENELEC Ecodesign Coordination Group (Eco-CG)</vt:lpstr>
      <vt:lpstr>Conclusion</vt:lpstr>
      <vt:lpstr>PowerPoint Presentation</vt:lpstr>
    </vt:vector>
  </TitlesOfParts>
  <Company>CENCENELEC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SESEI IV - Expert Report March 2020</dc:title>
  <dc:creator>Dinesh Chand Sharma / EU Project SESEI</dc:creator>
  <cp:lastModifiedBy>Dinesh Chand Sharma / EU Project SESEI</cp:lastModifiedBy>
  <cp:revision>914</cp:revision>
  <cp:lastPrinted>2019-06-11T08:39:54Z</cp:lastPrinted>
  <dcterms:created xsi:type="dcterms:W3CDTF">2017-05-19T07:13:29Z</dcterms:created>
  <dcterms:modified xsi:type="dcterms:W3CDTF">2022-08-18T12:35:46Z</dcterms:modified>
</cp:coreProperties>
</file>