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58" r:id="rId3"/>
    <p:sldId id="259" r:id="rId4"/>
    <p:sldId id="267" r:id="rId5"/>
    <p:sldId id="274" r:id="rId6"/>
    <p:sldId id="268" r:id="rId7"/>
    <p:sldId id="275" r:id="rId8"/>
    <p:sldId id="276" r:id="rId9"/>
    <p:sldId id="270" r:id="rId10"/>
    <p:sldId id="271" r:id="rId11"/>
    <p:sldId id="272" r:id="rId12"/>
    <p:sldId id="260" r:id="rId13"/>
    <p:sldId id="277" r:id="rId14"/>
    <p:sldId id="261" r:id="rId15"/>
    <p:sldId id="263" r:id="rId16"/>
    <p:sldId id="264" r:id="rId17"/>
    <p:sldId id="279" r:id="rId18"/>
    <p:sldId id="265" r:id="rId19"/>
    <p:sldId id="26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B41928-719E-42C5-AB2B-3B5FE90054D0}" v="14" dt="2021-07-28T05:30:22.9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tin Sharma" userId="1af1b37f362ce8c4" providerId="LiveId" clId="{84B41928-719E-42C5-AB2B-3B5FE90054D0}"/>
    <pc:docChg chg="undo custSel modSld sldOrd">
      <pc:chgData name="Nitin Sharma" userId="1af1b37f362ce8c4" providerId="LiveId" clId="{84B41928-719E-42C5-AB2B-3B5FE90054D0}" dt="2021-07-28T05:30:22.998" v="1644"/>
      <pc:docMkLst>
        <pc:docMk/>
      </pc:docMkLst>
      <pc:sldChg chg="modSp mod">
        <pc:chgData name="Nitin Sharma" userId="1af1b37f362ce8c4" providerId="LiveId" clId="{84B41928-719E-42C5-AB2B-3B5FE90054D0}" dt="2021-07-28T02:07:13.746" v="62" actId="179"/>
        <pc:sldMkLst>
          <pc:docMk/>
          <pc:sldMk cId="4090842066" sldId="259"/>
        </pc:sldMkLst>
        <pc:spChg chg="mod">
          <ac:chgData name="Nitin Sharma" userId="1af1b37f362ce8c4" providerId="LiveId" clId="{84B41928-719E-42C5-AB2B-3B5FE90054D0}" dt="2021-07-28T02:07:13.746" v="62" actId="179"/>
          <ac:spMkLst>
            <pc:docMk/>
            <pc:sldMk cId="4090842066" sldId="259"/>
            <ac:spMk id="3" creationId="{00000000-0000-0000-0000-000000000000}"/>
          </ac:spMkLst>
        </pc:spChg>
      </pc:sldChg>
      <pc:sldChg chg="modSp mod">
        <pc:chgData name="Nitin Sharma" userId="1af1b37f362ce8c4" providerId="LiveId" clId="{84B41928-719E-42C5-AB2B-3B5FE90054D0}" dt="2021-07-28T04:32:15.257" v="1326" actId="113"/>
        <pc:sldMkLst>
          <pc:docMk/>
          <pc:sldMk cId="492639505" sldId="260"/>
        </pc:sldMkLst>
        <pc:spChg chg="mod">
          <ac:chgData name="Nitin Sharma" userId="1af1b37f362ce8c4" providerId="LiveId" clId="{84B41928-719E-42C5-AB2B-3B5FE90054D0}" dt="2021-07-28T04:32:15.257" v="1326" actId="113"/>
          <ac:spMkLst>
            <pc:docMk/>
            <pc:sldMk cId="492639505" sldId="260"/>
            <ac:spMk id="3" creationId="{00000000-0000-0000-0000-000000000000}"/>
          </ac:spMkLst>
        </pc:spChg>
      </pc:sldChg>
      <pc:sldChg chg="addSp modSp mod ord">
        <pc:chgData name="Nitin Sharma" userId="1af1b37f362ce8c4" providerId="LiveId" clId="{84B41928-719E-42C5-AB2B-3B5FE90054D0}" dt="2021-07-28T04:38:06.886" v="1375" actId="20577"/>
        <pc:sldMkLst>
          <pc:docMk/>
          <pc:sldMk cId="3501624146" sldId="261"/>
        </pc:sldMkLst>
        <pc:spChg chg="mod">
          <ac:chgData name="Nitin Sharma" userId="1af1b37f362ce8c4" providerId="LiveId" clId="{84B41928-719E-42C5-AB2B-3B5FE90054D0}" dt="2021-07-28T04:38:06.886" v="1375" actId="20577"/>
          <ac:spMkLst>
            <pc:docMk/>
            <pc:sldMk cId="3501624146" sldId="261"/>
            <ac:spMk id="2" creationId="{00000000-0000-0000-0000-000000000000}"/>
          </ac:spMkLst>
        </pc:spChg>
        <pc:spChg chg="mod">
          <ac:chgData name="Nitin Sharma" userId="1af1b37f362ce8c4" providerId="LiveId" clId="{84B41928-719E-42C5-AB2B-3B5FE90054D0}" dt="2021-07-28T04:37:45.220" v="1369" actId="948"/>
          <ac:spMkLst>
            <pc:docMk/>
            <pc:sldMk cId="3501624146" sldId="261"/>
            <ac:spMk id="3" creationId="{00000000-0000-0000-0000-000000000000}"/>
          </ac:spMkLst>
        </pc:spChg>
        <pc:spChg chg="add mod">
          <ac:chgData name="Nitin Sharma" userId="1af1b37f362ce8c4" providerId="LiveId" clId="{84B41928-719E-42C5-AB2B-3B5FE90054D0}" dt="2021-07-28T04:36:31.530" v="1353" actId="571"/>
          <ac:spMkLst>
            <pc:docMk/>
            <pc:sldMk cId="3501624146" sldId="261"/>
            <ac:spMk id="4" creationId="{2D5A95BB-1435-4165-A1CA-887E1A597867}"/>
          </ac:spMkLst>
        </pc:spChg>
      </pc:sldChg>
      <pc:sldChg chg="modSp mod">
        <pc:chgData name="Nitin Sharma" userId="1af1b37f362ce8c4" providerId="LiveId" clId="{84B41928-719E-42C5-AB2B-3B5FE90054D0}" dt="2021-07-28T05:23:51.069" v="1604" actId="948"/>
        <pc:sldMkLst>
          <pc:docMk/>
          <pc:sldMk cId="2315694898" sldId="263"/>
        </pc:sldMkLst>
        <pc:spChg chg="mod">
          <ac:chgData name="Nitin Sharma" userId="1af1b37f362ce8c4" providerId="LiveId" clId="{84B41928-719E-42C5-AB2B-3B5FE90054D0}" dt="2021-07-28T05:23:51.069" v="1604" actId="948"/>
          <ac:spMkLst>
            <pc:docMk/>
            <pc:sldMk cId="2315694898" sldId="263"/>
            <ac:spMk id="3" creationId="{00000000-0000-0000-0000-000000000000}"/>
          </ac:spMkLst>
        </pc:spChg>
      </pc:sldChg>
      <pc:sldChg chg="addSp delSp modSp mod">
        <pc:chgData name="Nitin Sharma" userId="1af1b37f362ce8c4" providerId="LiveId" clId="{84B41928-719E-42C5-AB2B-3B5FE90054D0}" dt="2021-07-28T05:09:58.041" v="1524" actId="20577"/>
        <pc:sldMkLst>
          <pc:docMk/>
          <pc:sldMk cId="4042499000" sldId="264"/>
        </pc:sldMkLst>
        <pc:spChg chg="mod">
          <ac:chgData name="Nitin Sharma" userId="1af1b37f362ce8c4" providerId="LiveId" clId="{84B41928-719E-42C5-AB2B-3B5FE90054D0}" dt="2021-07-28T05:09:58.041" v="1524" actId="20577"/>
          <ac:spMkLst>
            <pc:docMk/>
            <pc:sldMk cId="4042499000" sldId="264"/>
            <ac:spMk id="3" creationId="{00000000-0000-0000-0000-000000000000}"/>
          </ac:spMkLst>
        </pc:spChg>
        <pc:graphicFrameChg chg="add del mod">
          <ac:chgData name="Nitin Sharma" userId="1af1b37f362ce8c4" providerId="LiveId" clId="{84B41928-719E-42C5-AB2B-3B5FE90054D0}" dt="2021-07-28T05:06:32.101" v="1497"/>
          <ac:graphicFrameMkLst>
            <pc:docMk/>
            <pc:sldMk cId="4042499000" sldId="264"/>
            <ac:graphicFrameMk id="4" creationId="{BF29447A-75FD-409E-8FAB-DBC1AA9F4F5E}"/>
          </ac:graphicFrameMkLst>
        </pc:graphicFrameChg>
      </pc:sldChg>
      <pc:sldChg chg="modSp mod">
        <pc:chgData name="Nitin Sharma" userId="1af1b37f362ce8c4" providerId="LiveId" clId="{84B41928-719E-42C5-AB2B-3B5FE90054D0}" dt="2021-07-28T05:29:50.936" v="1639" actId="207"/>
        <pc:sldMkLst>
          <pc:docMk/>
          <pc:sldMk cId="2224488211" sldId="265"/>
        </pc:sldMkLst>
        <pc:spChg chg="mod">
          <ac:chgData name="Nitin Sharma" userId="1af1b37f362ce8c4" providerId="LiveId" clId="{84B41928-719E-42C5-AB2B-3B5FE90054D0}" dt="2021-07-28T05:29:50.936" v="1639" actId="207"/>
          <ac:spMkLst>
            <pc:docMk/>
            <pc:sldMk cId="2224488211" sldId="265"/>
            <ac:spMk id="3" creationId="{00000000-0000-0000-0000-000000000000}"/>
          </ac:spMkLst>
        </pc:spChg>
      </pc:sldChg>
      <pc:sldChg chg="modSp mod">
        <pc:chgData name="Nitin Sharma" userId="1af1b37f362ce8c4" providerId="LiveId" clId="{84B41928-719E-42C5-AB2B-3B5FE90054D0}" dt="2021-07-28T02:35:13.359" v="459" actId="14100"/>
        <pc:sldMkLst>
          <pc:docMk/>
          <pc:sldMk cId="1596389014" sldId="267"/>
        </pc:sldMkLst>
        <pc:spChg chg="mod">
          <ac:chgData name="Nitin Sharma" userId="1af1b37f362ce8c4" providerId="LiveId" clId="{84B41928-719E-42C5-AB2B-3B5FE90054D0}" dt="2021-07-28T02:31:01.264" v="451" actId="14100"/>
          <ac:spMkLst>
            <pc:docMk/>
            <pc:sldMk cId="1596389014" sldId="267"/>
            <ac:spMk id="2" creationId="{00000000-0000-0000-0000-000000000000}"/>
          </ac:spMkLst>
        </pc:spChg>
        <pc:spChg chg="mod">
          <ac:chgData name="Nitin Sharma" userId="1af1b37f362ce8c4" providerId="LiveId" clId="{84B41928-719E-42C5-AB2B-3B5FE90054D0}" dt="2021-07-28T02:31:03.805" v="453" actId="14100"/>
          <ac:spMkLst>
            <pc:docMk/>
            <pc:sldMk cId="1596389014" sldId="267"/>
            <ac:spMk id="3" creationId="{00000000-0000-0000-0000-000000000000}"/>
          </ac:spMkLst>
        </pc:spChg>
        <pc:graphicFrameChg chg="mod modGraphic">
          <ac:chgData name="Nitin Sharma" userId="1af1b37f362ce8c4" providerId="LiveId" clId="{84B41928-719E-42C5-AB2B-3B5FE90054D0}" dt="2021-07-28T02:35:13.359" v="459" actId="14100"/>
          <ac:graphicFrameMkLst>
            <pc:docMk/>
            <pc:sldMk cId="1596389014" sldId="267"/>
            <ac:graphicFrameMk id="4" creationId="{00000000-0000-0000-0000-000000000000}"/>
          </ac:graphicFrameMkLst>
        </pc:graphicFrameChg>
      </pc:sldChg>
      <pc:sldChg chg="addSp delSp modSp mod">
        <pc:chgData name="Nitin Sharma" userId="1af1b37f362ce8c4" providerId="LiveId" clId="{84B41928-719E-42C5-AB2B-3B5FE90054D0}" dt="2021-07-28T03:49:12.462" v="773" actId="14100"/>
        <pc:sldMkLst>
          <pc:docMk/>
          <pc:sldMk cId="264882937" sldId="268"/>
        </pc:sldMkLst>
        <pc:spChg chg="mod">
          <ac:chgData name="Nitin Sharma" userId="1af1b37f362ce8c4" providerId="LiveId" clId="{84B41928-719E-42C5-AB2B-3B5FE90054D0}" dt="2021-07-28T03:48:57.432" v="770" actId="21"/>
          <ac:spMkLst>
            <pc:docMk/>
            <pc:sldMk cId="264882937" sldId="268"/>
            <ac:spMk id="3" creationId="{00000000-0000-0000-0000-000000000000}"/>
          </ac:spMkLst>
        </pc:spChg>
        <pc:graphicFrameChg chg="del mod modGraphic">
          <ac:chgData name="Nitin Sharma" userId="1af1b37f362ce8c4" providerId="LiveId" clId="{84B41928-719E-42C5-AB2B-3B5FE90054D0}" dt="2021-07-28T02:48:41.712" v="713" actId="478"/>
          <ac:graphicFrameMkLst>
            <pc:docMk/>
            <pc:sldMk cId="264882937" sldId="268"/>
            <ac:graphicFrameMk id="4" creationId="{CC1BD243-FA33-40BB-BC42-CE1564F8575A}"/>
          </ac:graphicFrameMkLst>
        </pc:graphicFrameChg>
        <pc:graphicFrameChg chg="add mod modGraphic">
          <ac:chgData name="Nitin Sharma" userId="1af1b37f362ce8c4" providerId="LiveId" clId="{84B41928-719E-42C5-AB2B-3B5FE90054D0}" dt="2021-07-28T03:49:12.462" v="773" actId="14100"/>
          <ac:graphicFrameMkLst>
            <pc:docMk/>
            <pc:sldMk cId="264882937" sldId="268"/>
            <ac:graphicFrameMk id="5" creationId="{DE302755-2FBB-4325-9819-686687E86452}"/>
          </ac:graphicFrameMkLst>
        </pc:graphicFrameChg>
      </pc:sldChg>
      <pc:sldChg chg="modSp mod">
        <pc:chgData name="Nitin Sharma" userId="1af1b37f362ce8c4" providerId="LiveId" clId="{84B41928-719E-42C5-AB2B-3B5FE90054D0}" dt="2021-07-28T05:30:13.821" v="1640" actId="14100"/>
        <pc:sldMkLst>
          <pc:docMk/>
          <pc:sldMk cId="1799882254" sldId="270"/>
        </pc:sldMkLst>
        <pc:spChg chg="mod">
          <ac:chgData name="Nitin Sharma" userId="1af1b37f362ce8c4" providerId="LiveId" clId="{84B41928-719E-42C5-AB2B-3B5FE90054D0}" dt="2021-07-28T04:23:42.222" v="1129" actId="113"/>
          <ac:spMkLst>
            <pc:docMk/>
            <pc:sldMk cId="1799882254" sldId="270"/>
            <ac:spMk id="3" creationId="{00000000-0000-0000-0000-000000000000}"/>
          </ac:spMkLst>
        </pc:spChg>
        <pc:graphicFrameChg chg="mod modGraphic">
          <ac:chgData name="Nitin Sharma" userId="1af1b37f362ce8c4" providerId="LiveId" clId="{84B41928-719E-42C5-AB2B-3B5FE90054D0}" dt="2021-07-28T05:30:13.821" v="1640" actId="14100"/>
          <ac:graphicFrameMkLst>
            <pc:docMk/>
            <pc:sldMk cId="1799882254" sldId="270"/>
            <ac:graphicFrameMk id="4" creationId="{00000000-0000-0000-0000-000000000000}"/>
          </ac:graphicFrameMkLst>
        </pc:graphicFrameChg>
      </pc:sldChg>
      <pc:sldChg chg="modSp mod">
        <pc:chgData name="Nitin Sharma" userId="1af1b37f362ce8c4" providerId="LiveId" clId="{84B41928-719E-42C5-AB2B-3B5FE90054D0}" dt="2021-07-28T05:25:32.985" v="1636" actId="20577"/>
        <pc:sldMkLst>
          <pc:docMk/>
          <pc:sldMk cId="151083570" sldId="271"/>
        </pc:sldMkLst>
        <pc:spChg chg="mod">
          <ac:chgData name="Nitin Sharma" userId="1af1b37f362ce8c4" providerId="LiveId" clId="{84B41928-719E-42C5-AB2B-3B5FE90054D0}" dt="2021-07-28T04:26:48.331" v="1291" actId="6549"/>
          <ac:spMkLst>
            <pc:docMk/>
            <pc:sldMk cId="151083570" sldId="271"/>
            <ac:spMk id="3" creationId="{00000000-0000-0000-0000-000000000000}"/>
          </ac:spMkLst>
        </pc:spChg>
        <pc:graphicFrameChg chg="modGraphic">
          <ac:chgData name="Nitin Sharma" userId="1af1b37f362ce8c4" providerId="LiveId" clId="{84B41928-719E-42C5-AB2B-3B5FE90054D0}" dt="2021-07-28T05:25:32.985" v="1636" actId="20577"/>
          <ac:graphicFrameMkLst>
            <pc:docMk/>
            <pc:sldMk cId="151083570" sldId="271"/>
            <ac:graphicFrameMk id="4" creationId="{00000000-0000-0000-0000-000000000000}"/>
          </ac:graphicFrameMkLst>
        </pc:graphicFrameChg>
      </pc:sldChg>
      <pc:sldChg chg="modSp mod">
        <pc:chgData name="Nitin Sharma" userId="1af1b37f362ce8c4" providerId="LiveId" clId="{84B41928-719E-42C5-AB2B-3B5FE90054D0}" dt="2021-07-28T04:30:35.572" v="1312" actId="20577"/>
        <pc:sldMkLst>
          <pc:docMk/>
          <pc:sldMk cId="1736510036" sldId="272"/>
        </pc:sldMkLst>
        <pc:spChg chg="mod">
          <ac:chgData name="Nitin Sharma" userId="1af1b37f362ce8c4" providerId="LiveId" clId="{84B41928-719E-42C5-AB2B-3B5FE90054D0}" dt="2021-07-28T04:30:35.572" v="1312" actId="20577"/>
          <ac:spMkLst>
            <pc:docMk/>
            <pc:sldMk cId="1736510036" sldId="272"/>
            <ac:spMk id="3" creationId="{00000000-0000-0000-0000-000000000000}"/>
          </ac:spMkLst>
        </pc:spChg>
      </pc:sldChg>
      <pc:sldChg chg="addSp delSp modSp mod">
        <pc:chgData name="Nitin Sharma" userId="1af1b37f362ce8c4" providerId="LiveId" clId="{84B41928-719E-42C5-AB2B-3B5FE90054D0}" dt="2021-07-28T02:48:35.059" v="711" actId="14100"/>
        <pc:sldMkLst>
          <pc:docMk/>
          <pc:sldMk cId="262255454" sldId="274"/>
        </pc:sldMkLst>
        <pc:spChg chg="mod">
          <ac:chgData name="Nitin Sharma" userId="1af1b37f362ce8c4" providerId="LiveId" clId="{84B41928-719E-42C5-AB2B-3B5FE90054D0}" dt="2021-07-28T02:48:26.380" v="710" actId="14100"/>
          <ac:spMkLst>
            <pc:docMk/>
            <pc:sldMk cId="262255454" sldId="274"/>
            <ac:spMk id="3" creationId="{00000000-0000-0000-0000-000000000000}"/>
          </ac:spMkLst>
        </pc:spChg>
        <pc:graphicFrameChg chg="del mod modGraphic">
          <ac:chgData name="Nitin Sharma" userId="1af1b37f362ce8c4" providerId="LiveId" clId="{84B41928-719E-42C5-AB2B-3B5FE90054D0}" dt="2021-07-28T02:35:19.958" v="461" actId="478"/>
          <ac:graphicFrameMkLst>
            <pc:docMk/>
            <pc:sldMk cId="262255454" sldId="274"/>
            <ac:graphicFrameMk id="4" creationId="{00000000-0000-0000-0000-000000000000}"/>
          </ac:graphicFrameMkLst>
        </pc:graphicFrameChg>
        <pc:graphicFrameChg chg="add mod modGraphic">
          <ac:chgData name="Nitin Sharma" userId="1af1b37f362ce8c4" providerId="LiveId" clId="{84B41928-719E-42C5-AB2B-3B5FE90054D0}" dt="2021-07-28T02:48:35.059" v="711" actId="14100"/>
          <ac:graphicFrameMkLst>
            <pc:docMk/>
            <pc:sldMk cId="262255454" sldId="274"/>
            <ac:graphicFrameMk id="5" creationId="{5C52F310-E9BF-4E5B-AD7E-12A98A8FAFD5}"/>
          </ac:graphicFrameMkLst>
        </pc:graphicFrameChg>
      </pc:sldChg>
      <pc:sldChg chg="addSp delSp modSp mod">
        <pc:chgData name="Nitin Sharma" userId="1af1b37f362ce8c4" providerId="LiveId" clId="{84B41928-719E-42C5-AB2B-3B5FE90054D0}" dt="2021-07-28T04:01:42.018" v="981" actId="6549"/>
        <pc:sldMkLst>
          <pc:docMk/>
          <pc:sldMk cId="3322246023" sldId="275"/>
        </pc:sldMkLst>
        <pc:spChg chg="mod">
          <ac:chgData name="Nitin Sharma" userId="1af1b37f362ce8c4" providerId="LiveId" clId="{84B41928-719E-42C5-AB2B-3B5FE90054D0}" dt="2021-07-28T04:01:42.018" v="981" actId="6549"/>
          <ac:spMkLst>
            <pc:docMk/>
            <pc:sldMk cId="3322246023" sldId="275"/>
            <ac:spMk id="3" creationId="{00000000-0000-0000-0000-000000000000}"/>
          </ac:spMkLst>
        </pc:spChg>
        <pc:graphicFrameChg chg="del mod modGraphic">
          <ac:chgData name="Nitin Sharma" userId="1af1b37f362ce8c4" providerId="LiveId" clId="{84B41928-719E-42C5-AB2B-3B5FE90054D0}" dt="2021-07-28T03:49:19.634" v="775" actId="478"/>
          <ac:graphicFrameMkLst>
            <pc:docMk/>
            <pc:sldMk cId="3322246023" sldId="275"/>
            <ac:graphicFrameMk id="4" creationId="{CC1BD243-FA33-40BB-BC42-CE1564F8575A}"/>
          </ac:graphicFrameMkLst>
        </pc:graphicFrameChg>
        <pc:graphicFrameChg chg="add mod">
          <ac:chgData name="Nitin Sharma" userId="1af1b37f362ce8c4" providerId="LiveId" clId="{84B41928-719E-42C5-AB2B-3B5FE90054D0}" dt="2021-07-28T03:49:20.575" v="776"/>
          <ac:graphicFrameMkLst>
            <pc:docMk/>
            <pc:sldMk cId="3322246023" sldId="275"/>
            <ac:graphicFrameMk id="5" creationId="{96E79C07-F833-4237-B7B9-F03467A8CFFC}"/>
          </ac:graphicFrameMkLst>
        </pc:graphicFrameChg>
      </pc:sldChg>
      <pc:sldChg chg="addSp delSp modSp mod">
        <pc:chgData name="Nitin Sharma" userId="1af1b37f362ce8c4" providerId="LiveId" clId="{84B41928-719E-42C5-AB2B-3B5FE90054D0}" dt="2021-07-28T05:30:22.998" v="1644"/>
        <pc:sldMkLst>
          <pc:docMk/>
          <pc:sldMk cId="3483184102" sldId="276"/>
        </pc:sldMkLst>
        <pc:spChg chg="mod">
          <ac:chgData name="Nitin Sharma" userId="1af1b37f362ce8c4" providerId="LiveId" clId="{84B41928-719E-42C5-AB2B-3B5FE90054D0}" dt="2021-07-28T05:30:18.839" v="1641" actId="1076"/>
          <ac:spMkLst>
            <pc:docMk/>
            <pc:sldMk cId="3483184102" sldId="276"/>
            <ac:spMk id="2" creationId="{00000000-0000-0000-0000-000000000000}"/>
          </ac:spMkLst>
        </pc:spChg>
        <pc:spChg chg="mod">
          <ac:chgData name="Nitin Sharma" userId="1af1b37f362ce8c4" providerId="LiveId" clId="{84B41928-719E-42C5-AB2B-3B5FE90054D0}" dt="2021-07-28T04:24:55.611" v="1271" actId="6549"/>
          <ac:spMkLst>
            <pc:docMk/>
            <pc:sldMk cId="3483184102" sldId="276"/>
            <ac:spMk id="3" creationId="{00000000-0000-0000-0000-000000000000}"/>
          </ac:spMkLst>
        </pc:spChg>
        <pc:graphicFrameChg chg="del mod modGraphic">
          <ac:chgData name="Nitin Sharma" userId="1af1b37f362ce8c4" providerId="LiveId" clId="{84B41928-719E-42C5-AB2B-3B5FE90054D0}" dt="2021-07-28T05:30:22.073" v="1643" actId="478"/>
          <ac:graphicFrameMkLst>
            <pc:docMk/>
            <pc:sldMk cId="3483184102" sldId="276"/>
            <ac:graphicFrameMk id="4" creationId="{00000000-0000-0000-0000-000000000000}"/>
          </ac:graphicFrameMkLst>
        </pc:graphicFrameChg>
        <pc:graphicFrameChg chg="add mod">
          <ac:chgData name="Nitin Sharma" userId="1af1b37f362ce8c4" providerId="LiveId" clId="{84B41928-719E-42C5-AB2B-3B5FE90054D0}" dt="2021-07-28T05:30:22.998" v="1644"/>
          <ac:graphicFrameMkLst>
            <pc:docMk/>
            <pc:sldMk cId="3483184102" sldId="276"/>
            <ac:graphicFrameMk id="5" creationId="{82CD33CB-26C8-42D7-B010-8DE1ECC1A961}"/>
          </ac:graphicFrameMkLst>
        </pc:graphicFrameChg>
      </pc:sldChg>
      <pc:sldChg chg="modSp mod">
        <pc:chgData name="Nitin Sharma" userId="1af1b37f362ce8c4" providerId="LiveId" clId="{84B41928-719E-42C5-AB2B-3B5FE90054D0}" dt="2021-07-28T04:38:01.034" v="1373" actId="20577"/>
        <pc:sldMkLst>
          <pc:docMk/>
          <pc:sldMk cId="3871924215" sldId="277"/>
        </pc:sldMkLst>
        <pc:spChg chg="mod">
          <ac:chgData name="Nitin Sharma" userId="1af1b37f362ce8c4" providerId="LiveId" clId="{84B41928-719E-42C5-AB2B-3B5FE90054D0}" dt="2021-07-28T04:38:01.034" v="1373" actId="20577"/>
          <ac:spMkLst>
            <pc:docMk/>
            <pc:sldMk cId="3871924215" sldId="277"/>
            <ac:spMk id="2" creationId="{00000000-0000-0000-0000-000000000000}"/>
          </ac:spMkLst>
        </pc:spChg>
        <pc:spChg chg="mod">
          <ac:chgData name="Nitin Sharma" userId="1af1b37f362ce8c4" providerId="LiveId" clId="{84B41928-719E-42C5-AB2B-3B5FE90054D0}" dt="2021-07-28T04:36:02.867" v="1351" actId="20577"/>
          <ac:spMkLst>
            <pc:docMk/>
            <pc:sldMk cId="3871924215" sldId="277"/>
            <ac:spMk id="3" creationId="{00000000-0000-0000-0000-000000000000}"/>
          </ac:spMkLst>
        </pc:spChg>
      </pc:sldChg>
      <pc:sldChg chg="modSp mod">
        <pc:chgData name="Nitin Sharma" userId="1af1b37f362ce8c4" providerId="LiveId" clId="{84B41928-719E-42C5-AB2B-3B5FE90054D0}" dt="2021-07-28T05:13:49.495" v="1571" actId="113"/>
        <pc:sldMkLst>
          <pc:docMk/>
          <pc:sldMk cId="1586469874" sldId="278"/>
        </pc:sldMkLst>
        <pc:spChg chg="mod">
          <ac:chgData name="Nitin Sharma" userId="1af1b37f362ce8c4" providerId="LiveId" clId="{84B41928-719E-42C5-AB2B-3B5FE90054D0}" dt="2021-07-28T05:13:49.495" v="1571" actId="113"/>
          <ac:spMkLst>
            <pc:docMk/>
            <pc:sldMk cId="1586469874" sldId="278"/>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CCED5E-7AEE-40F2-B884-07527E5CD6B9}" type="datetimeFigureOut">
              <a:rPr lang="en-IN" smtClean="0"/>
              <a:t>28-07-2021</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4D47E2-B713-405A-892B-1D0F57136A4A}" type="slidenum">
              <a:rPr lang="en-IN" smtClean="0"/>
              <a:t>‹#›</a:t>
            </a:fld>
            <a:endParaRPr lang="en-IN"/>
          </a:p>
        </p:txBody>
      </p:sp>
    </p:spTree>
    <p:extLst>
      <p:ext uri="{BB962C8B-B14F-4D97-AF65-F5344CB8AC3E}">
        <p14:creationId xmlns:p14="http://schemas.microsoft.com/office/powerpoint/2010/main" val="1804486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IN" altLang="en-US"/>
          </a:p>
        </p:txBody>
      </p:sp>
    </p:spTree>
    <p:extLst>
      <p:ext uri="{BB962C8B-B14F-4D97-AF65-F5344CB8AC3E}">
        <p14:creationId xmlns:p14="http://schemas.microsoft.com/office/powerpoint/2010/main" val="2707290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17B9124-EBA5-4FFE-86DB-A022E7B11C67}" type="slidenum">
              <a:rPr lang="en-IN" smtClean="0"/>
              <a:t>2</a:t>
            </a:fld>
            <a:endParaRPr lang="en-IN"/>
          </a:p>
        </p:txBody>
      </p:sp>
    </p:spTree>
    <p:extLst>
      <p:ext uri="{BB962C8B-B14F-4D97-AF65-F5344CB8AC3E}">
        <p14:creationId xmlns:p14="http://schemas.microsoft.com/office/powerpoint/2010/main" val="3636928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5C0331ED-673E-4508-8037-E0645720567C}" type="datetimeFigureOut">
              <a:rPr lang="en-IN" smtClean="0"/>
              <a:t>28-07-2021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C2E941-9F5C-4DE0-A1FF-A06AADF40EB2}" type="slidenum">
              <a:rPr lang="en-IN" smtClean="0"/>
              <a:t>‹#›</a:t>
            </a:fld>
            <a:endParaRPr lang="en-IN"/>
          </a:p>
        </p:txBody>
      </p:sp>
    </p:spTree>
    <p:extLst>
      <p:ext uri="{BB962C8B-B14F-4D97-AF65-F5344CB8AC3E}">
        <p14:creationId xmlns:p14="http://schemas.microsoft.com/office/powerpoint/2010/main" val="2203374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C0331ED-673E-4508-8037-E0645720567C}" type="datetimeFigureOut">
              <a:rPr lang="en-IN" smtClean="0"/>
              <a:t>28-07-2021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C2E941-9F5C-4DE0-A1FF-A06AADF40EB2}" type="slidenum">
              <a:rPr lang="en-IN" smtClean="0"/>
              <a:t>‹#›</a:t>
            </a:fld>
            <a:endParaRPr lang="en-IN"/>
          </a:p>
        </p:txBody>
      </p:sp>
    </p:spTree>
    <p:extLst>
      <p:ext uri="{BB962C8B-B14F-4D97-AF65-F5344CB8AC3E}">
        <p14:creationId xmlns:p14="http://schemas.microsoft.com/office/powerpoint/2010/main" val="2899752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0331ED-673E-4508-8037-E0645720567C}" type="datetimeFigureOut">
              <a:rPr lang="en-IN" smtClean="0"/>
              <a:t>28-07-2021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C2E941-9F5C-4DE0-A1FF-A06AADF40EB2}" type="slidenum">
              <a:rPr lang="en-IN" smtClean="0"/>
              <a:t>‹#›</a:t>
            </a:fld>
            <a:endParaRPr lang="en-IN"/>
          </a:p>
        </p:txBody>
      </p:sp>
    </p:spTree>
    <p:extLst>
      <p:ext uri="{BB962C8B-B14F-4D97-AF65-F5344CB8AC3E}">
        <p14:creationId xmlns:p14="http://schemas.microsoft.com/office/powerpoint/2010/main" val="203491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5C0331ED-673E-4508-8037-E0645720567C}" type="datetimeFigureOut">
              <a:rPr lang="en-IN" smtClean="0"/>
              <a:t>28-07-2021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4C2E941-9F5C-4DE0-A1FF-A06AADF40EB2}" type="slidenum">
              <a:rPr lang="en-IN" smtClean="0"/>
              <a:t>‹#›</a:t>
            </a:fld>
            <a:endParaRPr lang="en-IN"/>
          </a:p>
        </p:txBody>
      </p:sp>
    </p:spTree>
    <p:extLst>
      <p:ext uri="{BB962C8B-B14F-4D97-AF65-F5344CB8AC3E}">
        <p14:creationId xmlns:p14="http://schemas.microsoft.com/office/powerpoint/2010/main" val="1727728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5C0331ED-673E-4508-8037-E0645720567C}" type="datetimeFigureOut">
              <a:rPr lang="en-IN" smtClean="0"/>
              <a:t>28-07-2021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4C2E941-9F5C-4DE0-A1FF-A06AADF40EB2}" type="slidenum">
              <a:rPr lang="en-IN" smtClean="0"/>
              <a:t>‹#›</a:t>
            </a:fld>
            <a:endParaRPr lang="en-IN"/>
          </a:p>
        </p:txBody>
      </p:sp>
    </p:spTree>
    <p:extLst>
      <p:ext uri="{BB962C8B-B14F-4D97-AF65-F5344CB8AC3E}">
        <p14:creationId xmlns:p14="http://schemas.microsoft.com/office/powerpoint/2010/main" val="2793730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5C0331ED-673E-4508-8037-E0645720567C}" type="datetimeFigureOut">
              <a:rPr lang="en-IN" smtClean="0"/>
              <a:t>28-07-2021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4C2E941-9F5C-4DE0-A1FF-A06AADF40EB2}" type="slidenum">
              <a:rPr lang="en-IN" smtClean="0"/>
              <a:t>‹#›</a:t>
            </a:fld>
            <a:endParaRPr lang="en-IN"/>
          </a:p>
        </p:txBody>
      </p:sp>
    </p:spTree>
    <p:extLst>
      <p:ext uri="{BB962C8B-B14F-4D97-AF65-F5344CB8AC3E}">
        <p14:creationId xmlns:p14="http://schemas.microsoft.com/office/powerpoint/2010/main" val="2301402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0331ED-673E-4508-8037-E0645720567C}" type="datetimeFigureOut">
              <a:rPr lang="en-IN" smtClean="0"/>
              <a:t>28-07-2021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4C2E941-9F5C-4DE0-A1FF-A06AADF40EB2}" type="slidenum">
              <a:rPr lang="en-IN" smtClean="0"/>
              <a:t>‹#›</a:t>
            </a:fld>
            <a:endParaRPr lang="en-IN"/>
          </a:p>
        </p:txBody>
      </p:sp>
    </p:spTree>
    <p:extLst>
      <p:ext uri="{BB962C8B-B14F-4D97-AF65-F5344CB8AC3E}">
        <p14:creationId xmlns:p14="http://schemas.microsoft.com/office/powerpoint/2010/main" val="2588495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0331ED-673E-4508-8037-E0645720567C}" type="datetimeFigureOut">
              <a:rPr lang="en-IN" smtClean="0"/>
              <a:t>28-07-2021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4C2E941-9F5C-4DE0-A1FF-A06AADF40EB2}" type="slidenum">
              <a:rPr lang="en-IN" smtClean="0"/>
              <a:t>‹#›</a:t>
            </a:fld>
            <a:endParaRPr lang="en-IN"/>
          </a:p>
        </p:txBody>
      </p:sp>
    </p:spTree>
    <p:extLst>
      <p:ext uri="{BB962C8B-B14F-4D97-AF65-F5344CB8AC3E}">
        <p14:creationId xmlns:p14="http://schemas.microsoft.com/office/powerpoint/2010/main" val="767721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0331ED-673E-4508-8037-E0645720567C}" type="datetimeFigureOut">
              <a:rPr lang="en-IN" smtClean="0"/>
              <a:t>28-07-2021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4C2E941-9F5C-4DE0-A1FF-A06AADF40EB2}" type="slidenum">
              <a:rPr lang="en-IN" smtClean="0"/>
              <a:t>‹#›</a:t>
            </a:fld>
            <a:endParaRPr lang="en-IN"/>
          </a:p>
        </p:txBody>
      </p:sp>
    </p:spTree>
    <p:extLst>
      <p:ext uri="{BB962C8B-B14F-4D97-AF65-F5344CB8AC3E}">
        <p14:creationId xmlns:p14="http://schemas.microsoft.com/office/powerpoint/2010/main" val="429240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C0331ED-673E-4508-8037-E0645720567C}" type="datetimeFigureOut">
              <a:rPr lang="en-IN" smtClean="0"/>
              <a:t>28-07-2021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C2E941-9F5C-4DE0-A1FF-A06AADF40EB2}" type="slidenum">
              <a:rPr lang="en-IN" smtClean="0"/>
              <a:t>‹#›</a:t>
            </a:fld>
            <a:endParaRPr lang="en-IN"/>
          </a:p>
        </p:txBody>
      </p:sp>
    </p:spTree>
    <p:extLst>
      <p:ext uri="{BB962C8B-B14F-4D97-AF65-F5344CB8AC3E}">
        <p14:creationId xmlns:p14="http://schemas.microsoft.com/office/powerpoint/2010/main" val="836449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C0331ED-673E-4508-8037-E0645720567C}" type="datetimeFigureOut">
              <a:rPr lang="en-IN" smtClean="0"/>
              <a:t>28-07-2021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C2E941-9F5C-4DE0-A1FF-A06AADF40EB2}" type="slidenum">
              <a:rPr lang="en-IN" smtClean="0"/>
              <a:t>‹#›</a:t>
            </a:fld>
            <a:endParaRPr lang="en-IN"/>
          </a:p>
        </p:txBody>
      </p:sp>
    </p:spTree>
    <p:extLst>
      <p:ext uri="{BB962C8B-B14F-4D97-AF65-F5344CB8AC3E}">
        <p14:creationId xmlns:p14="http://schemas.microsoft.com/office/powerpoint/2010/main" val="761577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3" name="Rectangle 100"/>
          <p:cNvSpPr>
            <a:spLocks noChangeArrowheads="1"/>
          </p:cNvSpPr>
          <p:nvPr userDrawn="1"/>
        </p:nvSpPr>
        <p:spPr bwMode="auto">
          <a:xfrm>
            <a:off x="0" y="2419351"/>
            <a:ext cx="12192000" cy="2015936"/>
          </a:xfrm>
          <a:prstGeom prst="rect">
            <a:avLst/>
          </a:prstGeom>
          <a:noFill/>
          <a:ln>
            <a:noFill/>
          </a:ln>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lnSpc>
                <a:spcPct val="125000"/>
              </a:lnSpc>
              <a:defRPr/>
            </a:pPr>
            <a:r>
              <a:rPr lang="en-US" altLang="en-US" sz="4800" b="1" dirty="0">
                <a:solidFill>
                  <a:srgbClr val="484848"/>
                </a:solidFill>
                <a:latin typeface="Calibri" panose="020F0502020204030204" pitchFamily="34" charset="0"/>
              </a:rPr>
              <a:t>Quarterly Report No. 08</a:t>
            </a:r>
          </a:p>
          <a:p>
            <a:pPr algn="ctr">
              <a:lnSpc>
                <a:spcPct val="125000"/>
              </a:lnSpc>
              <a:defRPr/>
            </a:pPr>
            <a:r>
              <a:rPr lang="en-US" altLang="en-US" sz="2400" b="1" dirty="0">
                <a:solidFill>
                  <a:srgbClr val="484848"/>
                </a:solidFill>
                <a:latin typeface="Calibri" panose="020F0502020204030204" pitchFamily="34" charset="0"/>
              </a:rPr>
              <a:t>(April-June 2021)</a:t>
            </a:r>
          </a:p>
          <a:p>
            <a:pPr algn="ctr">
              <a:lnSpc>
                <a:spcPct val="125000"/>
              </a:lnSpc>
              <a:defRPr/>
            </a:pPr>
            <a:r>
              <a:rPr lang="en-US" altLang="en-US" sz="2800" dirty="0">
                <a:solidFill>
                  <a:srgbClr val="0070C0"/>
                </a:solidFill>
                <a:latin typeface="Calibri" panose="020F0502020204030204" pitchFamily="34" charset="0"/>
              </a:rPr>
              <a:t>Brief Summary</a:t>
            </a:r>
            <a:endParaRPr lang="en-US" altLang="en-US" sz="3600" dirty="0">
              <a:solidFill>
                <a:srgbClr val="0070C0"/>
              </a:solidFill>
              <a:latin typeface="Calibri" panose="020F0502020204030204" pitchFamily="34" charset="0"/>
            </a:endParaRPr>
          </a:p>
        </p:txBody>
      </p:sp>
      <p:pic>
        <p:nvPicPr>
          <p:cNvPr id="4" name="Picture 8" descr="eftalogo.jpg"/>
          <p:cNvPicPr>
            <a:picLocks noChangeAspect="1"/>
          </p:cNvPicPr>
          <p:nvPr userDrawn="1"/>
        </p:nvPicPr>
        <p:blipFill>
          <a:blip r:embed="rId2">
            <a:extLst>
              <a:ext uri="{28A0092B-C50C-407E-A947-70E740481C1C}">
                <a14:useLocalDpi xmlns:a14="http://schemas.microsoft.com/office/drawing/2010/main" val="0"/>
              </a:ext>
            </a:extLst>
          </a:blip>
          <a:srcRect b="7619"/>
          <a:stretch>
            <a:fillRect/>
          </a:stretch>
        </p:blipFill>
        <p:spPr bwMode="auto">
          <a:xfrm>
            <a:off x="9338734" y="211139"/>
            <a:ext cx="1039284"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11"/>
          <p:cNvCxnSpPr/>
          <p:nvPr userDrawn="1"/>
        </p:nvCxnSpPr>
        <p:spPr>
          <a:xfrm flipV="1">
            <a:off x="351367" y="942975"/>
            <a:ext cx="11478684" cy="0"/>
          </a:xfrm>
          <a:prstGeom prst="line">
            <a:avLst/>
          </a:prstGeom>
          <a:ln w="9525">
            <a:solidFill>
              <a:srgbClr val="B8005C"/>
            </a:solidFill>
          </a:ln>
        </p:spPr>
        <p:style>
          <a:lnRef idx="1">
            <a:schemeClr val="accent1"/>
          </a:lnRef>
          <a:fillRef idx="0">
            <a:schemeClr val="accent1"/>
          </a:fillRef>
          <a:effectRef idx="0">
            <a:schemeClr val="accent1"/>
          </a:effectRef>
          <a:fontRef idx="minor">
            <a:schemeClr val="tx1"/>
          </a:fontRef>
        </p:style>
      </p:cxnSp>
      <p:pic>
        <p:nvPicPr>
          <p:cNvPr id="6" name="Picture 15" descr="ETSI.g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69418" y="298451"/>
            <a:ext cx="2078567"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descr="CEN logo transparent.gif"/>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875367" y="212726"/>
            <a:ext cx="106256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4" descr="LogoDefPMS.jp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62301" y="225426"/>
            <a:ext cx="1657351"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http://rapidis.blogactiv.eu/files/2012/09/European_Commission.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363885" y="19051"/>
            <a:ext cx="1644649"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kstvak 26"/>
          <p:cNvSpPr txBox="1">
            <a:spLocks noChangeArrowheads="1"/>
          </p:cNvSpPr>
          <p:nvPr userDrawn="1"/>
        </p:nvSpPr>
        <p:spPr bwMode="auto">
          <a:xfrm>
            <a:off x="0" y="5303839"/>
            <a:ext cx="12192000" cy="369887"/>
          </a:xfrm>
          <a:prstGeom prst="rect">
            <a:avLst/>
          </a:prstGeom>
          <a:no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nl-BE" sz="1800" baseline="0" dirty="0">
                <a:solidFill>
                  <a:srgbClr val="262626"/>
                </a:solidFill>
                <a:latin typeface="Calibri" pitchFamily="34" charset="0"/>
                <a:cs typeface="Arial" charset="0"/>
              </a:rPr>
              <a:t>July 2021</a:t>
            </a:r>
            <a:endParaRPr lang="nl-BE" sz="1800" dirty="0">
              <a:solidFill>
                <a:srgbClr val="262626"/>
              </a:solidFill>
              <a:latin typeface="Calibri" pitchFamily="34" charset="0"/>
              <a:cs typeface="Arial" charset="0"/>
            </a:endParaRPr>
          </a:p>
        </p:txBody>
      </p:sp>
    </p:spTree>
    <p:extLst>
      <p:ext uri="{BB962C8B-B14F-4D97-AF65-F5344CB8AC3E}">
        <p14:creationId xmlns:p14="http://schemas.microsoft.com/office/powerpoint/2010/main" val="2333510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331ED-673E-4508-8037-E0645720567C}" type="datetimeFigureOut">
              <a:rPr lang="en-IN" smtClean="0"/>
              <a:t>28-07-2021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2E941-9F5C-4DE0-A1FF-A06AADF40EB2}" type="slidenum">
              <a:rPr lang="en-IN" smtClean="0"/>
              <a:t>‹#›</a:t>
            </a:fld>
            <a:endParaRPr lang="en-IN"/>
          </a:p>
        </p:txBody>
      </p:sp>
    </p:spTree>
    <p:extLst>
      <p:ext uri="{BB962C8B-B14F-4D97-AF65-F5344CB8AC3E}">
        <p14:creationId xmlns:p14="http://schemas.microsoft.com/office/powerpoint/2010/main" val="1215163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pib.gov.in/PressReleseDetailm.aspx?PRID=1713661" TargetMode="External"/><Relationship Id="rId13" Type="http://schemas.openxmlformats.org/officeDocument/2006/relationships/hyperlink" Target="https://www.meity.gov.in/writereaddata/files/Guidelines-PLI_Scheme_for_IT_Hardware_15042021.pdf" TargetMode="External"/><Relationship Id="rId3" Type="http://schemas.openxmlformats.org/officeDocument/2006/relationships/hyperlink" Target="https://newslivetv.com/new-initiatives-bis-standards-are-now-available-free-of-cost-for-everyone/" TargetMode="External"/><Relationship Id="rId7" Type="http://schemas.openxmlformats.org/officeDocument/2006/relationships/hyperlink" Target="https://static.mygov.in/rest/s3fs-public/mygov_162003108978977151.pdf" TargetMode="External"/><Relationship Id="rId12" Type="http://schemas.openxmlformats.org/officeDocument/2006/relationships/hyperlink" Target="http://www.businessworld.in/article/Indian-Telecom-Standard-Body-Submits-6G-Vision-To-UN-Body-ITU/24-06-2021-394220/" TargetMode="External"/><Relationship Id="rId2" Type="http://schemas.openxmlformats.org/officeDocument/2006/relationships/hyperlink" Target="https://pib.gov.in/PressReleaseIframePage.aspx?PRID=1723360" TargetMode="External"/><Relationship Id="rId1" Type="http://schemas.openxmlformats.org/officeDocument/2006/relationships/slideLayout" Target="../slideLayouts/slideLayout2.xml"/><Relationship Id="rId6" Type="http://schemas.openxmlformats.org/officeDocument/2006/relationships/hyperlink" Target="https://economictimes.indiatimes.com/tech/startups/meity-startup-hub-la-french-tech-bengaluru-announce-tie-up/articleshow/82096857.cms" TargetMode="External"/><Relationship Id="rId11" Type="http://schemas.openxmlformats.org/officeDocument/2006/relationships/hyperlink" Target="https://pib.gov.in/Pressreleaseshare.aspx?PRID=1715927" TargetMode="External"/><Relationship Id="rId5" Type="http://schemas.openxmlformats.org/officeDocument/2006/relationships/hyperlink" Target="https://www.business-standard.com/content/press-releases-ani/bureau-of-indian-standards-new-reference-architecture-for-smart-cities-adopts-the-open-group-archimate%C2%AE-specification-121042900923_1.html" TargetMode="External"/><Relationship Id="rId10" Type="http://schemas.openxmlformats.org/officeDocument/2006/relationships/hyperlink" Target="https://pib.gov.in/Pressreleaseshare.aspx?PRID=1717938" TargetMode="External"/><Relationship Id="rId4" Type="http://schemas.openxmlformats.org/officeDocument/2006/relationships/hyperlink" Target="https://www.hindustantimes.com/business/govt-launches-network-of-6-580-labs-for-quality-control-of-indian-products-101618920278166.html" TargetMode="External"/><Relationship Id="rId9" Type="http://schemas.openxmlformats.org/officeDocument/2006/relationships/hyperlink" Target="https://www.livemint.com/industry/energy/india-calls-for-common-global-standards-for-green-hydrogen-11624446095847.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tbtims.wto.org/en/RegularNotifications/View/171786?FromAllNotifications=True" TargetMode="External"/><Relationship Id="rId13" Type="http://schemas.openxmlformats.org/officeDocument/2006/relationships/hyperlink" Target="http://tbtims.wto.org/en/ModificationNotifications/View/171790?FromAllNotifications=True" TargetMode="External"/><Relationship Id="rId3" Type="http://schemas.openxmlformats.org/officeDocument/2006/relationships/hyperlink" Target="https://bis.gov.in/wp-content/uploads/2021/04/List-of-Products-Under-Simplified-Procedure.pdf" TargetMode="External"/><Relationship Id="rId7" Type="http://schemas.openxmlformats.org/officeDocument/2006/relationships/hyperlink" Target="http://tbtims.wto.org/en/RegularNotifications/View/171784?FromAllNotifications=True" TargetMode="External"/><Relationship Id="rId12" Type="http://schemas.openxmlformats.org/officeDocument/2006/relationships/hyperlink" Target="http://tbtims.wto.org/en/RegularNotifications/View/171789?FromAllNotifications=True" TargetMode="External"/><Relationship Id="rId2" Type="http://schemas.openxmlformats.org/officeDocument/2006/relationships/hyperlink" Target="https://pib.gov.in/PressReleaseIframePage.aspx?PRID=1723360" TargetMode="External"/><Relationship Id="rId1" Type="http://schemas.openxmlformats.org/officeDocument/2006/relationships/slideLayout" Target="../slideLayouts/slideLayout2.xml"/><Relationship Id="rId6" Type="http://schemas.openxmlformats.org/officeDocument/2006/relationships/hyperlink" Target="https://economictimes.indiatimes.com/news/economy/policy/government-to-tighten-noose-on-toy-sellers/articleshow/82054894.cms" TargetMode="External"/><Relationship Id="rId11" Type="http://schemas.openxmlformats.org/officeDocument/2006/relationships/hyperlink" Target="http://tbtims.wto.org/en/RegularNotifications/View/171788?FromAllNotifications=True" TargetMode="External"/><Relationship Id="rId5" Type="http://schemas.openxmlformats.org/officeDocument/2006/relationships/hyperlink" Target="https://www.hindustantimes.com/business/govt-launches-network-of-6-580-labs-for-quality-control-of-indian-products-101618920278166.html" TargetMode="External"/><Relationship Id="rId15" Type="http://schemas.openxmlformats.org/officeDocument/2006/relationships/hyperlink" Target="https://www.thehindu.com/news/cities/Hyderabad/iiit-h-gets-first-corporate-founding-partner-for-smart-city-living-lab/article34931193.ece" TargetMode="External"/><Relationship Id="rId10" Type="http://schemas.openxmlformats.org/officeDocument/2006/relationships/hyperlink" Target="http://tbtims.wto.org/en/RegularNotifications/View/171787?FromAllNotifications=True" TargetMode="External"/><Relationship Id="rId4" Type="http://schemas.openxmlformats.org/officeDocument/2006/relationships/hyperlink" Target="https://newslivetv.com/new-initiatives-bis-standards-are-now-available-free-of-cost-for-everyone/" TargetMode="External"/><Relationship Id="rId9" Type="http://schemas.openxmlformats.org/officeDocument/2006/relationships/hyperlink" Target="http://tbtims.wto.org/en/RegularNotifications/View/171785?FromAllNotifications=True" TargetMode="External"/><Relationship Id="rId14" Type="http://schemas.openxmlformats.org/officeDocument/2006/relationships/hyperlink" Target="https://www.business-standard.com/content/press-releases-ani/bureau-of-indian-standards-new-reference-architecture-for-smart-cities-adopts-the-open-group-archimate%C2%AE-specification-121042900923_1.html"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static.mygov.in/rest/s3fs-public/mygov_162003108978977151.pdf" TargetMode="External"/><Relationship Id="rId3" Type="http://schemas.openxmlformats.org/officeDocument/2006/relationships/hyperlink" Target="https://economictimes.indiatimes.com/industry/energy/power/french-firm-edf-installs-1-lakh-smart-meters-in-india/articleshow/82082347.cms" TargetMode="External"/><Relationship Id="rId7" Type="http://schemas.openxmlformats.org/officeDocument/2006/relationships/hyperlink" Target="https://powermin.gov.in/sites/default/files/webform/notices/NCT%20_amendment_thereof.pdf" TargetMode="External"/><Relationship Id="rId12" Type="http://schemas.openxmlformats.org/officeDocument/2006/relationships/hyperlink" Target="https://mnre.gov.in/img/documents/uploads/file_f-1623146691576.pdf" TargetMode="External"/><Relationship Id="rId2" Type="http://schemas.openxmlformats.org/officeDocument/2006/relationships/hyperlink" Target="https://economictimes.indiatimes.com/tech/startups/meity-startup-hub-la-french-tech-bengaluru-announce-tie-up/articleshow/82096857.cms" TargetMode="External"/><Relationship Id="rId1" Type="http://schemas.openxmlformats.org/officeDocument/2006/relationships/slideLayout" Target="../slideLayouts/slideLayout2.xml"/><Relationship Id="rId6" Type="http://schemas.openxmlformats.org/officeDocument/2006/relationships/hyperlink" Target="https://powermin.gov.in/sites/default/files/webform/notices/revised_discussion_paper_on_REC_mechanism_07_June_2021.pdf" TargetMode="External"/><Relationship Id="rId11" Type="http://schemas.openxmlformats.org/officeDocument/2006/relationships/hyperlink" Target="https://mnre.gov.in/img/documents/uploads/file_f-1620718196564.pdf" TargetMode="External"/><Relationship Id="rId5" Type="http://schemas.openxmlformats.org/officeDocument/2006/relationships/hyperlink" Target="https://www.business-standard.com/content/press-releases-ani/india-smart-grid-forum-and-asean-centre-for-energy-executed-mou-for-cooperation-for-decarbonization-initiatives-in-asean-member-states-in-the-areas-of-smart-grids-electric-mobility-and-renewable-energy-developments-on-fast-track-121042200552_1.html" TargetMode="External"/><Relationship Id="rId10" Type="http://schemas.openxmlformats.org/officeDocument/2006/relationships/hyperlink" Target="https://mnre.gov.in/img/documents/uploads/file_f-1619672166750.pdf" TargetMode="External"/><Relationship Id="rId4" Type="http://schemas.openxmlformats.org/officeDocument/2006/relationships/hyperlink" Target="https://pib.gov.in/Pressreleaseshare.aspx?PRID=1721473" TargetMode="External"/><Relationship Id="rId9" Type="http://schemas.openxmlformats.org/officeDocument/2006/relationships/hyperlink" Target="https://mnre.gov.in/img/documents/uploads/file_f-1620743822864.pdf"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meity.gov.in/writereaddata/files/Guidelines-PLI_Scheme_for_IT_Hardware_15042021.pdf" TargetMode="External"/><Relationship Id="rId3" Type="http://schemas.openxmlformats.org/officeDocument/2006/relationships/hyperlink" Target="https://telecom.economictimes.indiatimes.com/news/india-launches-beta-online-portal-for-trusted-telecom-gear-sources-report/82139082" TargetMode="External"/><Relationship Id="rId7" Type="http://schemas.openxmlformats.org/officeDocument/2006/relationships/hyperlink" Target="https://telecom.economictimes.indiatimes.com/news/promote-rd-led-telecom-manufacturing-ecosystem-instead-of-just-assembly-dot-official/83389262" TargetMode="External"/><Relationship Id="rId2" Type="http://schemas.openxmlformats.org/officeDocument/2006/relationships/hyperlink" Target="https://pib.gov.in/Pressreleaseshare.aspx?PRID=1715927" TargetMode="External"/><Relationship Id="rId1" Type="http://schemas.openxmlformats.org/officeDocument/2006/relationships/slideLayout" Target="../slideLayouts/slideLayout2.xml"/><Relationship Id="rId6" Type="http://schemas.openxmlformats.org/officeDocument/2006/relationships/hyperlink" Target="https://telecom.economictimes.indiatimes.com/news/dot-extends-network-gear-purchase-restriction-to-satellite-services/82042090" TargetMode="External"/><Relationship Id="rId5" Type="http://schemas.openxmlformats.org/officeDocument/2006/relationships/hyperlink" Target="http://www.businessworld.in/article/Indian-Telecom-Standard-Body-Submits-6G-Vision-To-UN-Body-ITU/24-06-2021-394220/" TargetMode="External"/><Relationship Id="rId10" Type="http://schemas.openxmlformats.org/officeDocument/2006/relationships/hyperlink" Target="https://www.trai.gov.in/sites/default/files/CP_19052021.pdf" TargetMode="External"/><Relationship Id="rId4" Type="http://schemas.openxmlformats.org/officeDocument/2006/relationships/hyperlink" Target="https://telecom.economictimes.indiatimes.com/news/telcos-vendors-seek-nda-from-govt-for-protecting-proprietary-information-on-trusted-portal/83773655" TargetMode="External"/><Relationship Id="rId9" Type="http://schemas.openxmlformats.org/officeDocument/2006/relationships/hyperlink" Target="https://www.tec.gov.in/pdf/M2M/IoT_ICT%20enablement%20in%20Smart%20Village%20&amp;%20Agriculture.pdf"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indianrailways.gov.in/railwayboard/uploads/directorate/stores/downloads/2021/Goods%20vs%20Works%2022032021.pdf" TargetMode="External"/><Relationship Id="rId3" Type="http://schemas.openxmlformats.org/officeDocument/2006/relationships/hyperlink" Target="https://pib.gov.in/PressReleseDetailm.aspx?PRID=1713661" TargetMode="External"/><Relationship Id="rId7" Type="http://schemas.openxmlformats.org/officeDocument/2006/relationships/hyperlink" Target="https://morth.nic.in/sites/default/files/notifications_document/draft%20GSR%20352%28E%29%20dated%2027th%20May%202021%20registration%20fees%20exemption%20to%20battery%20operated%20vehicle.pdf" TargetMode="External"/><Relationship Id="rId2" Type="http://schemas.openxmlformats.org/officeDocument/2006/relationships/hyperlink" Target="https://www.financialexpress.com/infrastructure/railways/govt-allots-5-mhz-spectrum-in-700-mhz-band-to-upgrade-indian-railways-security/2268384/" TargetMode="External"/><Relationship Id="rId1" Type="http://schemas.openxmlformats.org/officeDocument/2006/relationships/slideLayout" Target="../slideLayouts/slideLayout2.xml"/><Relationship Id="rId6" Type="http://schemas.openxmlformats.org/officeDocument/2006/relationships/hyperlink" Target="https://www.eetindia.co.in/siemens-partners-with-switch-mobility-on-e-mobility-projects-in-india/" TargetMode="External"/><Relationship Id="rId11" Type="http://schemas.openxmlformats.org/officeDocument/2006/relationships/hyperlink" Target="https://www.thehindu.com/news/national/committee-on-energy-efficiency-low-carbon-technologies-to-be-set-up-r-k-singh/article34837464.ece" TargetMode="External"/><Relationship Id="rId5" Type="http://schemas.openxmlformats.org/officeDocument/2006/relationships/hyperlink" Target="https://pib.gov.in/Pressreleaseshare.aspx?PRID=1717938" TargetMode="External"/><Relationship Id="rId10" Type="http://schemas.openxmlformats.org/officeDocument/2006/relationships/hyperlink" Target="https://www.meity.gov.in/writereaddata/files/Circular_Economy_EEE-MeitY-May2021-ver7.pdf" TargetMode="External"/><Relationship Id="rId4" Type="http://schemas.openxmlformats.org/officeDocument/2006/relationships/hyperlink" Target="https://www.livemint.com/industry/energy/india-calls-for-common-global-standards-for-green-hydrogen-11624446095847.html" TargetMode="External"/><Relationship Id="rId9" Type="http://schemas.openxmlformats.org/officeDocument/2006/relationships/hyperlink" Target="http://indianrailways.gov.in/railwayboard/uploads/directorate/stores/Make%20in%20India/PPP-MII-170521-R.pdf"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services.bis.gov.in:8071/tmp/WCSSD-I41417257_28042021_2.pdf" TargetMode="External"/><Relationship Id="rId3" Type="http://schemas.openxmlformats.org/officeDocument/2006/relationships/hyperlink" Target="https://www.services.bis.gov.in:8071/tmp/WCETD37917469_09062021_1.pdf" TargetMode="External"/><Relationship Id="rId7" Type="http://schemas.openxmlformats.org/officeDocument/2006/relationships/hyperlink" Target="https://www.services.bis.gov.in:8071/tmp/WCSSD-I41417256_29042021_4.pdf" TargetMode="External"/><Relationship Id="rId2" Type="http://schemas.openxmlformats.org/officeDocument/2006/relationships/hyperlink" Target="https://www.services.bis.gov.in:8071/tmp/WCETD37917360_16062021_1.pdf" TargetMode="External"/><Relationship Id="rId1" Type="http://schemas.openxmlformats.org/officeDocument/2006/relationships/slideLayout" Target="../slideLayouts/slideLayout2.xml"/><Relationship Id="rId6" Type="http://schemas.openxmlformats.org/officeDocument/2006/relationships/hyperlink" Target="https://www.services.bis.gov.in:8071/tmp/WCETD24417240_13042021_1.pdf" TargetMode="External"/><Relationship Id="rId11" Type="http://schemas.openxmlformats.org/officeDocument/2006/relationships/hyperlink" Target="https://www.services.bis.gov.in:8071/tmp/WCSSD-II40317747_15072021_1.pdf" TargetMode="External"/><Relationship Id="rId5" Type="http://schemas.openxmlformats.org/officeDocument/2006/relationships/hyperlink" Target="https://www.services.bis.gov.in:8071/tmp/WCETD24517002_23022021_1.pdf" TargetMode="External"/><Relationship Id="rId10" Type="http://schemas.openxmlformats.org/officeDocument/2006/relationships/hyperlink" Target="https://www.services.bis.gov.in:8071/tmp/WCSSD-II40217288_28052021_1.pdf" TargetMode="External"/><Relationship Id="rId4" Type="http://schemas.openxmlformats.org/officeDocument/2006/relationships/hyperlink" Target="https://www.services.bis.gov.in:8071/tmp/WCETD37917241_13042021_1.pdf" TargetMode="External"/><Relationship Id="rId9" Type="http://schemas.openxmlformats.org/officeDocument/2006/relationships/hyperlink" Target="https://www.services.bis.gov.in:8071/tmp/WCSSD-I40817289_27052021_3.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services.bis.gov.in:8071/tmp/WCLITD23216377_17032021_2.pdf" TargetMode="External"/><Relationship Id="rId2" Type="http://schemas.openxmlformats.org/officeDocument/2006/relationships/hyperlink" Target="https://www.services.bis.gov.in:8071/tmp/WCLITD23216376_17032021_2.pdf" TargetMode="External"/><Relationship Id="rId1" Type="http://schemas.openxmlformats.org/officeDocument/2006/relationships/slideLayout" Target="../slideLayouts/slideLayout2.xml"/><Relationship Id="rId6" Type="http://schemas.openxmlformats.org/officeDocument/2006/relationships/hyperlink" Target="https://www.services.bis.gov.in:8071/tmp/WCLITD38516818_05072021_2.pdf" TargetMode="External"/><Relationship Id="rId5" Type="http://schemas.openxmlformats.org/officeDocument/2006/relationships/hyperlink" Target="https://www.services.bis.gov.in:8071/tmp/WCLITD22917111_23032021_1.pdf" TargetMode="External"/><Relationship Id="rId4" Type="http://schemas.openxmlformats.org/officeDocument/2006/relationships/hyperlink" Target="https://www.services.bis.gov.in:8071/tmp/WCLITD12716518_07052021_1.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services.bis.gov.in:8071/tmp/WCTED8017020_15032021_1.pdf" TargetMode="External"/><Relationship Id="rId2" Type="http://schemas.openxmlformats.org/officeDocument/2006/relationships/hyperlink" Target="https://www.services.bis.gov.in:8071/tmp/WCTED34017481_12062021_2.pdf" TargetMode="External"/><Relationship Id="rId1" Type="http://schemas.openxmlformats.org/officeDocument/2006/relationships/slideLayout" Target="../slideLayouts/slideLayout2.xml"/><Relationship Id="rId6" Type="http://schemas.openxmlformats.org/officeDocument/2006/relationships/hyperlink" Target="https://hmr.araiindia.com/api/AISFiles/D2_AIS034_Part1_Rev2_Filament%20Light%20Sources_325ebe62-a35f-434a-a4af-bee848c6c722.pdf" TargetMode="External"/><Relationship Id="rId5" Type="http://schemas.openxmlformats.org/officeDocument/2006/relationships/hyperlink" Target="https://hmr.araiindia.com/api/AISFiles/D3_AIS%20009%20Rev%202_Light%20Installations_a7e7895a-c676-4a70-9eca-0c1e569591e5.pdf" TargetMode="External"/><Relationship Id="rId4" Type="http://schemas.openxmlformats.org/officeDocument/2006/relationships/hyperlink" Target="https://www.services.bis.gov.in:8071/tmp/WCTED8017027_15032021_1.pdf"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dinesh.chand.sharma@sesei.eu" TargetMode="External"/><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hyperlink" Target="http://www.sesei.in/" TargetMode="External"/><Relationship Id="rId4" Type="http://schemas.openxmlformats.org/officeDocument/2006/relationships/hyperlink" Target="http://www.sese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881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10896600" cy="1325563"/>
          </a:xfrm>
        </p:spPr>
        <p:txBody>
          <a:bodyPr/>
          <a:lstStyle/>
          <a:p>
            <a:r>
              <a:rPr lang="en-US" altLang="en-US" sz="4000" b="1" dirty="0">
                <a:solidFill>
                  <a:srgbClr val="002060"/>
                </a:solidFill>
                <a:latin typeface="Century Gothic" panose="020B0502020202020204" pitchFamily="34" charset="0"/>
              </a:rPr>
              <a:t>Outline</a:t>
            </a:r>
            <a:endParaRPr lang="en-IN" sz="4000" b="1" dirty="0">
              <a:solidFill>
                <a:srgbClr val="002060"/>
              </a:solidFill>
              <a:latin typeface="Century Gothic" panose="020B0502020202020204" pitchFamily="34" charset="0"/>
            </a:endParaRPr>
          </a:p>
        </p:txBody>
      </p:sp>
      <p:sp>
        <p:nvSpPr>
          <p:cNvPr id="3" name="Content Placeholder 2"/>
          <p:cNvSpPr>
            <a:spLocks noGrp="1"/>
          </p:cNvSpPr>
          <p:nvPr>
            <p:ph idx="1"/>
          </p:nvPr>
        </p:nvSpPr>
        <p:spPr>
          <a:xfrm>
            <a:off x="457200" y="1825625"/>
            <a:ext cx="10896600" cy="4351338"/>
          </a:xfrm>
        </p:spPr>
        <p:txBody>
          <a:bodyPr/>
          <a:lstStyle/>
          <a:p>
            <a:pPr>
              <a:defRPr/>
            </a:pPr>
            <a:r>
              <a:rPr lang="en-IN" dirty="0">
                <a:solidFill>
                  <a:srgbClr val="002060"/>
                </a:solidFill>
                <a:latin typeface="Century Gothic" panose="020B0502020202020204" pitchFamily="34" charset="0"/>
              </a:rPr>
              <a:t>Major Updates</a:t>
            </a:r>
          </a:p>
          <a:p>
            <a:pPr>
              <a:defRPr/>
            </a:pPr>
            <a:r>
              <a:rPr lang="en-IN" dirty="0">
                <a:solidFill>
                  <a:srgbClr val="002060"/>
                </a:solidFill>
                <a:latin typeface="Century Gothic" panose="020B0502020202020204" pitchFamily="34" charset="0"/>
              </a:rPr>
              <a:t>Key Meetings, Events &amp; Queries (Activity Tracker)</a:t>
            </a:r>
          </a:p>
          <a:p>
            <a:pPr>
              <a:defRPr/>
            </a:pPr>
            <a:r>
              <a:rPr lang="en-IN" dirty="0">
                <a:solidFill>
                  <a:srgbClr val="002060"/>
                </a:solidFill>
                <a:latin typeface="Century Gothic" panose="020B0502020202020204" pitchFamily="34" charset="0"/>
              </a:rPr>
              <a:t>Quarterly Report – Snapshot</a:t>
            </a:r>
          </a:p>
          <a:p>
            <a:pPr>
              <a:defRPr/>
            </a:pPr>
            <a:r>
              <a:rPr lang="en-IN" dirty="0">
                <a:solidFill>
                  <a:srgbClr val="002060"/>
                </a:solidFill>
                <a:latin typeface="Century Gothic" panose="020B0502020202020204" pitchFamily="34" charset="0"/>
              </a:rPr>
              <a:t>Key Draft Standards Under Wide Circulation </a:t>
            </a:r>
          </a:p>
          <a:p>
            <a:pPr>
              <a:defRPr/>
            </a:pPr>
            <a:r>
              <a:rPr lang="en-US" dirty="0">
                <a:solidFill>
                  <a:srgbClr val="002060"/>
                </a:solidFill>
                <a:latin typeface="Century Gothic" panose="020B0502020202020204" pitchFamily="34" charset="0"/>
              </a:rPr>
              <a:t>Planned Activities for Next Quarter</a:t>
            </a:r>
            <a:endParaRPr lang="en-IN" dirty="0">
              <a:solidFill>
                <a:srgbClr val="002060"/>
              </a:solidFill>
              <a:latin typeface="Century Gothic" panose="020B0502020202020204" pitchFamily="34" charset="0"/>
            </a:endParaRPr>
          </a:p>
          <a:p>
            <a:pPr marL="0" indent="0">
              <a:buNone/>
            </a:pPr>
            <a:endParaRPr lang="en-IN" dirty="0">
              <a:latin typeface="Century Gothic" panose="020B0502020202020204" pitchFamily="34" charset="0"/>
            </a:endParaRPr>
          </a:p>
        </p:txBody>
      </p:sp>
    </p:spTree>
    <p:extLst>
      <p:ext uri="{BB962C8B-B14F-4D97-AF65-F5344CB8AC3E}">
        <p14:creationId xmlns:p14="http://schemas.microsoft.com/office/powerpoint/2010/main" val="1890243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7153"/>
            <a:ext cx="10896600" cy="812746"/>
          </a:xfrm>
        </p:spPr>
        <p:txBody>
          <a:bodyPr/>
          <a:lstStyle/>
          <a:p>
            <a:r>
              <a:rPr lang="en-US" altLang="en-US" b="1" dirty="0">
                <a:solidFill>
                  <a:srgbClr val="002060"/>
                </a:solidFill>
                <a:latin typeface="Century Gothic" panose="020B0502020202020204" pitchFamily="34" charset="0"/>
              </a:rPr>
              <a:t>Major Updates</a:t>
            </a:r>
            <a:endParaRPr lang="en-IN" b="1" dirty="0">
              <a:solidFill>
                <a:srgbClr val="002060"/>
              </a:solidFill>
              <a:latin typeface="Century Gothic" panose="020B0502020202020204" pitchFamily="34" charset="0"/>
            </a:endParaRPr>
          </a:p>
        </p:txBody>
      </p:sp>
      <p:sp>
        <p:nvSpPr>
          <p:cNvPr id="3" name="Content Placeholder 2"/>
          <p:cNvSpPr>
            <a:spLocks noGrp="1"/>
          </p:cNvSpPr>
          <p:nvPr>
            <p:ph idx="1"/>
          </p:nvPr>
        </p:nvSpPr>
        <p:spPr>
          <a:xfrm>
            <a:off x="484094" y="1069145"/>
            <a:ext cx="11245944" cy="5603118"/>
          </a:xfrm>
        </p:spPr>
        <p:txBody>
          <a:bodyPr>
            <a:noAutofit/>
          </a:bodyPr>
          <a:lstStyle/>
          <a:p>
            <a:pPr marL="0" indent="0">
              <a:buNone/>
            </a:pPr>
            <a:r>
              <a:rPr lang="en-US" altLang="en-US" sz="1800" b="1" u="sng" dirty="0">
                <a:solidFill>
                  <a:srgbClr val="002060"/>
                </a:solidFill>
                <a:latin typeface="Century Gothic" panose="020B0502020202020204" pitchFamily="34" charset="0"/>
              </a:rPr>
              <a:t>Generic:</a:t>
            </a:r>
          </a:p>
          <a:p>
            <a:pPr marL="342900" lvl="0" indent="-342900">
              <a:lnSpc>
                <a:spcPct val="107000"/>
              </a:lnSpc>
              <a:spcBef>
                <a:spcPts val="0"/>
              </a:spcBef>
              <a:buFont typeface="Symbol" panose="05050102010706020507" pitchFamily="18" charset="2"/>
              <a:buChar char=""/>
            </a:pPr>
            <a:r>
              <a:rPr lang="en-US"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2"/>
              </a:rPr>
              <a:t>Research Design &amp; Standards Organization (RDSO) becomes the FIRST Institution to be declared SDO under "One Nation One Standard" mission on BIS</a:t>
            </a:r>
            <a:endParaRPr lang="en-IN" sz="15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3"/>
              </a:rPr>
              <a:t>New Initiatives: BIS Standards are Now Available Free of Cost for Everyone</a:t>
            </a:r>
            <a:endParaRPr lang="en-IN" sz="15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4"/>
              </a:rPr>
              <a:t>Government launched network of 6,580 labs for quality control of Indian products</a:t>
            </a:r>
            <a:endParaRPr lang="en-IN" sz="15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r>
              <a:rPr lang="en-US" altLang="en-US" sz="1800" b="1" u="sng" dirty="0">
                <a:solidFill>
                  <a:srgbClr val="002060"/>
                </a:solidFill>
                <a:latin typeface="Century Gothic" panose="020B0502020202020204" pitchFamily="34" charset="0"/>
              </a:rPr>
              <a:t>Smart Cities:</a:t>
            </a:r>
          </a:p>
          <a:p>
            <a:pPr marL="342900" lvl="0" indent="-342900">
              <a:lnSpc>
                <a:spcPct val="107000"/>
              </a:lnSpc>
              <a:spcBef>
                <a:spcPts val="0"/>
              </a:spcBef>
              <a:buFont typeface="Symbol" panose="05050102010706020507" pitchFamily="18" charset="2"/>
              <a:buChar char=""/>
            </a:pPr>
            <a:r>
              <a:rPr lang="en-US"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5"/>
              </a:rPr>
              <a:t>Bureau of Indian Standards' new Reference Architecture for Smart Cities adopts the Open Group ArchiMate Specifications</a:t>
            </a:r>
            <a:endParaRPr lang="en-IN" sz="15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r>
              <a:rPr lang="en-IN" altLang="en-US" sz="1800" b="1" u="sng" dirty="0">
                <a:solidFill>
                  <a:srgbClr val="002060"/>
                </a:solidFill>
                <a:latin typeface="Century Gothic" panose="020B0502020202020204" pitchFamily="34" charset="0"/>
              </a:rPr>
              <a:t>Electrical Equipment incl. Consumer Electronics:</a:t>
            </a:r>
          </a:p>
          <a:p>
            <a:pPr marL="365125" indent="-365125">
              <a:spcBef>
                <a:spcPts val="0"/>
              </a:spcBef>
            </a:pPr>
            <a:r>
              <a:rPr lang="en-US"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6"/>
              </a:rPr>
              <a:t>MeitY Startup Hub and La French Tech, Bengaluru, have launched the Indo-French Tech </a:t>
            </a:r>
            <a:r>
              <a:rPr lang="en-US" sz="1500" u="sng" dirty="0" err="1">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6"/>
              </a:rPr>
              <a:t>Programme</a:t>
            </a:r>
            <a:r>
              <a:rPr lang="en-US"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6"/>
              </a:rPr>
              <a:t> to support Indo-French startup collaboration</a:t>
            </a:r>
            <a:endParaRPr lang="en-IN" sz="1500" dirty="0">
              <a:effectLst/>
              <a:latin typeface="Century Gothic" panose="020B0502020202020204" pitchFamily="34" charset="0"/>
              <a:ea typeface="Calibri" panose="020F0502020204030204" pitchFamily="34" charset="0"/>
              <a:cs typeface="Times New Roman" panose="02020603050405020304" pitchFamily="18" charset="0"/>
            </a:endParaRPr>
          </a:p>
          <a:p>
            <a:pPr marL="365125" indent="-365125">
              <a:spcBef>
                <a:spcPts val="0"/>
              </a:spcBef>
            </a:pPr>
            <a:r>
              <a:rPr lang="en-US" sz="1500" u="sng"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hlinkClick r:id="rId7"/>
              </a:rPr>
              <a:t>Ministry of Power has invited suggestions/inputs on draft National Electricity Policy (NEP) 2021</a:t>
            </a:r>
            <a:endParaRPr lang="en-IN" sz="1500" dirty="0">
              <a:effectLst/>
              <a:latin typeface="Century Gothic" panose="020B0502020202020204" pitchFamily="34" charset="0"/>
              <a:ea typeface="MS Mincho" panose="02020609040205080304" pitchFamily="49" charset="-128"/>
              <a:cs typeface="Arial" panose="020B0604020202020204" pitchFamily="34" charset="0"/>
            </a:endParaRPr>
          </a:p>
          <a:p>
            <a:pPr marL="0" indent="0">
              <a:buNone/>
            </a:pPr>
            <a:r>
              <a:rPr lang="en-US" altLang="en-US" sz="1800" b="1" u="sng" dirty="0">
                <a:solidFill>
                  <a:srgbClr val="002060"/>
                </a:solidFill>
                <a:latin typeface="Century Gothic" panose="020B0502020202020204" pitchFamily="34" charset="0"/>
              </a:rPr>
              <a:t>Mobility:</a:t>
            </a:r>
          </a:p>
          <a:p>
            <a:pPr marL="365125" lvl="0" indent="-365125">
              <a:lnSpc>
                <a:spcPct val="107000"/>
              </a:lnSpc>
              <a:spcBef>
                <a:spcPts val="0"/>
              </a:spcBef>
              <a:buFont typeface="Symbol" panose="05050102010706020507" pitchFamily="18" charset="2"/>
              <a:buChar char=""/>
            </a:pPr>
            <a:r>
              <a:rPr lang="en-US"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8"/>
              </a:rPr>
              <a:t>Ministry of Road Transport &amp; Highways, publishes Draft Standards for Road-Trains</a:t>
            </a:r>
            <a:endParaRPr lang="en-IN" sz="1500" dirty="0">
              <a:effectLst/>
              <a:latin typeface="Century Gothic" panose="020B0502020202020204" pitchFamily="34" charset="0"/>
              <a:ea typeface="Calibri" panose="020F0502020204030204" pitchFamily="34" charset="0"/>
              <a:cs typeface="Times New Roman" panose="02020603050405020304" pitchFamily="18" charset="0"/>
            </a:endParaRPr>
          </a:p>
          <a:p>
            <a:pPr marL="365125" lvl="0" indent="-365125">
              <a:lnSpc>
                <a:spcPct val="107000"/>
              </a:lnSpc>
              <a:spcBef>
                <a:spcPts val="0"/>
              </a:spcBef>
              <a:buFont typeface="Symbol" panose="05050102010706020507" pitchFamily="18" charset="2"/>
              <a:buChar char=""/>
            </a:pPr>
            <a:r>
              <a:rPr lang="en-US"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9"/>
              </a:rPr>
              <a:t>India calls for common global standards for Green Hydrogen</a:t>
            </a:r>
            <a:r>
              <a:rPr lang="en-US" sz="15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n-IN" sz="1500" dirty="0">
              <a:latin typeface="Century Gothic" panose="020B0502020202020204" pitchFamily="34" charset="0"/>
              <a:ea typeface="Calibri" panose="020F0502020204030204" pitchFamily="34" charset="0"/>
              <a:cs typeface="Times New Roman" panose="02020603050405020304" pitchFamily="18" charset="0"/>
            </a:endParaRPr>
          </a:p>
          <a:p>
            <a:pPr marL="365125" lvl="0" indent="-365125">
              <a:lnSpc>
                <a:spcPct val="107000"/>
              </a:lnSpc>
              <a:spcBef>
                <a:spcPts val="0"/>
              </a:spcBef>
              <a:buFont typeface="Symbol" panose="05050102010706020507" pitchFamily="18" charset="2"/>
              <a:buChar char=""/>
            </a:pPr>
            <a:r>
              <a:rPr lang="en-US"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10"/>
              </a:rPr>
              <a:t>Cabinet approves Production Linked Incentive scheme “National </a:t>
            </a:r>
            <a:r>
              <a:rPr lang="en-US" sz="1500" u="sng" dirty="0" err="1">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10"/>
              </a:rPr>
              <a:t>Programme</a:t>
            </a:r>
            <a:r>
              <a:rPr lang="en-US"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10"/>
              </a:rPr>
              <a:t> on Advanced Chemistry Cell Battery Storage</a:t>
            </a:r>
            <a:endParaRPr lang="en-US" altLang="en-US" sz="1500" b="1" u="sng" dirty="0">
              <a:solidFill>
                <a:srgbClr val="002060"/>
              </a:solidFill>
              <a:latin typeface="Century Gothic" panose="020B0502020202020204" pitchFamily="34" charset="0"/>
            </a:endParaRPr>
          </a:p>
          <a:p>
            <a:pPr marL="0" indent="0">
              <a:buNone/>
            </a:pPr>
            <a:r>
              <a:rPr lang="en-US" altLang="en-US" sz="1800" b="1" u="sng" dirty="0">
                <a:solidFill>
                  <a:srgbClr val="002060"/>
                </a:solidFill>
                <a:latin typeface="Century Gothic" panose="020B0502020202020204" pitchFamily="34" charset="0"/>
              </a:rPr>
              <a:t>ICT:</a:t>
            </a:r>
          </a:p>
          <a:p>
            <a:pPr marL="365125" indent="-365125">
              <a:spcBef>
                <a:spcPts val="0"/>
              </a:spcBef>
            </a:pPr>
            <a:r>
              <a:rPr lang="en-US"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11"/>
              </a:rPr>
              <a:t>Telecom Department gives go-ahead for 5G Technology and Spectrum Trials</a:t>
            </a:r>
            <a:r>
              <a:rPr lang="en-US" sz="1500" u="sng" dirty="0">
                <a:effectLst/>
                <a:latin typeface="Century Gothic" panose="020B0502020202020204" pitchFamily="34" charset="0"/>
                <a:ea typeface="Calibri" panose="020F0502020204030204" pitchFamily="34" charset="0"/>
                <a:cs typeface="Times New Roman" panose="02020603050405020304" pitchFamily="18" charset="0"/>
              </a:rPr>
              <a:t> </a:t>
            </a:r>
          </a:p>
          <a:p>
            <a:pPr marL="365125" indent="-365125">
              <a:spcBef>
                <a:spcPts val="0"/>
              </a:spcBef>
            </a:pPr>
            <a:r>
              <a:rPr lang="en-US"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12"/>
              </a:rPr>
              <a:t>Indian Telecom Standard Body Submits 6G Vision to UN Body ITU</a:t>
            </a:r>
            <a:endParaRPr lang="en-IN" sz="1500" dirty="0">
              <a:effectLst/>
              <a:latin typeface="Century Gothic" panose="020B0502020202020204" pitchFamily="34" charset="0"/>
              <a:ea typeface="Calibri" panose="020F0502020204030204" pitchFamily="34" charset="0"/>
              <a:cs typeface="Times New Roman" panose="02020603050405020304" pitchFamily="18" charset="0"/>
            </a:endParaRPr>
          </a:p>
          <a:p>
            <a:pPr marL="365125" indent="-365125">
              <a:spcBef>
                <a:spcPts val="0"/>
              </a:spcBef>
            </a:pPr>
            <a:r>
              <a:rPr lang="en-IN" sz="1500" u="sng" dirty="0">
                <a:solidFill>
                  <a:srgbClr val="0563C1"/>
                </a:solidFill>
                <a:effectLst/>
                <a:latin typeface="Century Gothic" panose="020B0502020202020204" pitchFamily="34" charset="0"/>
                <a:ea typeface="Calibri" panose="020F0502020204030204" pitchFamily="34" charset="0"/>
                <a:hlinkClick r:id="rId13"/>
              </a:rPr>
              <a:t>MEITY has released guidelines for the Operation of Production Linked Incentive Scheme (PLI) for IT Hardware</a:t>
            </a:r>
            <a:endParaRPr lang="en-IN" sz="15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en-US" altLang="en-US" sz="1800" b="1" u="sng"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4090842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8941"/>
            <a:ext cx="6064624" cy="697424"/>
          </a:xfrm>
        </p:spPr>
        <p:txBody>
          <a:bodyPr>
            <a:normAutofit/>
          </a:bodyPr>
          <a:lstStyle/>
          <a:p>
            <a:r>
              <a:rPr lang="en-US" sz="4000" b="1" kern="0" dirty="0">
                <a:solidFill>
                  <a:srgbClr val="002060"/>
                </a:solidFill>
                <a:latin typeface="Century Gothic" panose="020B0502020202020204" pitchFamily="34" charset="0"/>
              </a:rPr>
              <a:t>Key Meetings 1 (4)</a:t>
            </a:r>
            <a:endParaRPr lang="en-IN" sz="4000" b="1" dirty="0">
              <a:solidFill>
                <a:srgbClr val="002060"/>
              </a:solidFill>
              <a:latin typeface="Century Gothic" panose="020B0502020202020204" pitchFamily="34" charset="0"/>
            </a:endParaRPr>
          </a:p>
        </p:txBody>
      </p:sp>
      <p:sp>
        <p:nvSpPr>
          <p:cNvPr id="3" name="Content Placeholder 2"/>
          <p:cNvSpPr>
            <a:spLocks noGrp="1"/>
          </p:cNvSpPr>
          <p:nvPr>
            <p:ph idx="1"/>
          </p:nvPr>
        </p:nvSpPr>
        <p:spPr>
          <a:xfrm>
            <a:off x="457199" y="954740"/>
            <a:ext cx="11604813" cy="5634319"/>
          </a:xfrm>
        </p:spPr>
        <p:txBody>
          <a:bodyPr>
            <a:noAutofit/>
          </a:bodyPr>
          <a:lstStyle/>
          <a:p>
            <a:pPr marL="0" indent="0" algn="just">
              <a:buNone/>
            </a:pPr>
            <a:r>
              <a:rPr lang="en-IN" sz="2000" b="1" u="sng" dirty="0">
                <a:solidFill>
                  <a:srgbClr val="002060"/>
                </a:solidFill>
                <a:latin typeface="Century Gothic" panose="020B0502020202020204" pitchFamily="34" charset="0"/>
              </a:rPr>
              <a:t>Meeting with BIS</a:t>
            </a:r>
            <a:r>
              <a:rPr lang="en-IN" sz="2000" u="sng" dirty="0">
                <a:solidFill>
                  <a:srgbClr val="002060"/>
                </a:solidFill>
                <a:latin typeface="Century Gothic" panose="020B0502020202020204" pitchFamily="34" charset="0"/>
              </a:rPr>
              <a:t>:</a:t>
            </a:r>
          </a:p>
          <a:p>
            <a:pPr lvl="0" algn="just">
              <a:spcBef>
                <a:spcPts val="300"/>
              </a:spcBef>
              <a:spcAft>
                <a:spcPts val="300"/>
              </a:spcAft>
            </a:pPr>
            <a:r>
              <a:rPr lang="en-US" sz="1600" b="1" dirty="0">
                <a:solidFill>
                  <a:srgbClr val="002060"/>
                </a:solidFill>
                <a:latin typeface="Century Gothic" panose="020B0502020202020204" pitchFamily="34" charset="0"/>
              </a:rPr>
              <a:t>11th meeting of the LITD 13 Sectional Committee of BIS in joint session with mobile phone panel: </a:t>
            </a:r>
            <a:r>
              <a:rPr lang="en-US" sz="1600" dirty="0">
                <a:solidFill>
                  <a:srgbClr val="002060"/>
                </a:solidFill>
                <a:latin typeface="Century Gothic" panose="020B0502020202020204" pitchFamily="34" charset="0"/>
              </a:rPr>
              <a:t>CRO/CRS Scheme, Consumer Electronics including Mobile Phone.</a:t>
            </a:r>
          </a:p>
          <a:p>
            <a:pPr lvl="0" algn="just">
              <a:spcBef>
                <a:spcPts val="300"/>
              </a:spcBef>
              <a:spcAft>
                <a:spcPts val="300"/>
              </a:spcAft>
            </a:pPr>
            <a:r>
              <a:rPr lang="en-US" sz="1600" b="1" dirty="0">
                <a:solidFill>
                  <a:srgbClr val="002060"/>
                </a:solidFill>
                <a:latin typeface="Century Gothic" panose="020B0502020202020204" pitchFamily="34" charset="0"/>
              </a:rPr>
              <a:t>LITD 28 Smart infrastructure Sectional committee Meeting: </a:t>
            </a:r>
            <a:r>
              <a:rPr lang="en-US" sz="1600" dirty="0">
                <a:solidFill>
                  <a:srgbClr val="002060"/>
                </a:solidFill>
                <a:latin typeface="Century Gothic" panose="020B0502020202020204" pitchFamily="34" charset="0"/>
              </a:rPr>
              <a:t>Indian Standard based on oneM2M based IoT Reference Architecture (RA). </a:t>
            </a:r>
          </a:p>
          <a:p>
            <a:pPr lvl="0" algn="just">
              <a:spcBef>
                <a:spcPts val="300"/>
              </a:spcBef>
              <a:spcAft>
                <a:spcPts val="300"/>
              </a:spcAft>
            </a:pPr>
            <a:r>
              <a:rPr lang="en-US" sz="1600" b="1" dirty="0">
                <a:solidFill>
                  <a:srgbClr val="002060"/>
                </a:solidFill>
                <a:latin typeface="Century Gothic" panose="020B0502020202020204" pitchFamily="34" charset="0"/>
              </a:rPr>
              <a:t>LITD 28/P9 IoT RA (Reference Architecture) panel meeting: </a:t>
            </a:r>
            <a:r>
              <a:rPr lang="en-US" sz="1600" dirty="0">
                <a:solidFill>
                  <a:srgbClr val="002060"/>
                </a:solidFill>
                <a:latin typeface="Century Gothic" panose="020B0502020202020204" pitchFamily="34" charset="0"/>
              </a:rPr>
              <a:t>to discuss the inputs/comments received from members on the latest draft of the IoT RA document. </a:t>
            </a:r>
            <a:endParaRPr lang="en-US" sz="1600" b="1" dirty="0">
              <a:solidFill>
                <a:srgbClr val="002060"/>
              </a:solidFill>
              <a:latin typeface="Century Gothic" panose="020B0502020202020204" pitchFamily="34" charset="0"/>
            </a:endParaRPr>
          </a:p>
          <a:p>
            <a:pPr lvl="0" algn="just">
              <a:spcBef>
                <a:spcPts val="300"/>
              </a:spcBef>
              <a:spcAft>
                <a:spcPts val="300"/>
              </a:spcAft>
            </a:pPr>
            <a:r>
              <a:rPr lang="en-US" sz="1600" b="1" dirty="0">
                <a:solidFill>
                  <a:srgbClr val="002060"/>
                </a:solidFill>
                <a:latin typeface="Century Gothic" panose="020B0502020202020204" pitchFamily="34" charset="0"/>
              </a:rPr>
              <a:t>Meeting of LITD 30 on Artificial Intelligence: </a:t>
            </a:r>
            <a:r>
              <a:rPr lang="en-US" sz="1600" dirty="0">
                <a:solidFill>
                  <a:srgbClr val="002060"/>
                </a:solidFill>
                <a:latin typeface="Century Gothic" panose="020B0502020202020204" pitchFamily="34" charset="0"/>
              </a:rPr>
              <a:t>to discuss activities around AI in India and Globally.</a:t>
            </a:r>
          </a:p>
          <a:p>
            <a:pPr lvl="0" algn="just">
              <a:spcBef>
                <a:spcPts val="300"/>
              </a:spcBef>
              <a:spcAft>
                <a:spcPts val="300"/>
              </a:spcAft>
            </a:pPr>
            <a:r>
              <a:rPr lang="en-US" sz="1600" b="1" dirty="0">
                <a:solidFill>
                  <a:srgbClr val="002060"/>
                </a:solidFill>
                <a:latin typeface="Century Gothic" panose="020B0502020202020204" pitchFamily="34" charset="0"/>
              </a:rPr>
              <a:t>LITD 34 Smart Manufacturing Sectional Committee - Meeting 2: </a:t>
            </a:r>
            <a:r>
              <a:rPr lang="en-US" sz="1600" dirty="0">
                <a:solidFill>
                  <a:srgbClr val="002060"/>
                </a:solidFill>
                <a:latin typeface="Century Gothic" panose="020B0502020202020204" pitchFamily="34" charset="0"/>
              </a:rPr>
              <a:t>to discuss the Structure of LITD 34 (LITD 34/P1 Smart Manufacturing Use case group, LITD 34/P1 Smart Manufacturing Use case group), Standardization Roadmap for LITD 34, International Activities, Composition of the Committee etc. </a:t>
            </a:r>
          </a:p>
          <a:p>
            <a:pPr lvl="0" algn="just">
              <a:spcBef>
                <a:spcPts val="300"/>
              </a:spcBef>
              <a:spcAft>
                <a:spcPts val="300"/>
              </a:spcAft>
            </a:pPr>
            <a:r>
              <a:rPr lang="en-US" sz="1600" b="1" dirty="0">
                <a:solidFill>
                  <a:srgbClr val="002060"/>
                </a:solidFill>
                <a:latin typeface="Century Gothic" panose="020B0502020202020204" pitchFamily="34" charset="0"/>
              </a:rPr>
              <a:t>Second Meeting of BIS LITD-35/Panel-1 on Accessibility standard for ICT products and services: </a:t>
            </a:r>
            <a:r>
              <a:rPr lang="en-US" sz="1600" dirty="0">
                <a:solidFill>
                  <a:srgbClr val="002060"/>
                </a:solidFill>
                <a:latin typeface="Century Gothic" panose="020B0502020202020204" pitchFamily="34" charset="0"/>
              </a:rPr>
              <a:t>to discuss the Draft Standard “Accessibility guidelines for the ICT products and services” based on EN 301 549.</a:t>
            </a:r>
          </a:p>
          <a:p>
            <a:pPr lvl="0" algn="just">
              <a:spcBef>
                <a:spcPts val="300"/>
              </a:spcBef>
              <a:spcAft>
                <a:spcPts val="300"/>
              </a:spcAft>
            </a:pPr>
            <a:r>
              <a:rPr lang="en-US" sz="1600" b="1" dirty="0">
                <a:solidFill>
                  <a:srgbClr val="002060"/>
                </a:solidFill>
                <a:latin typeface="Century Gothic" panose="020B0502020202020204" pitchFamily="34" charset="0"/>
              </a:rPr>
              <a:t>Panel meeting of Electronic Consent Management, SSD 10/P-3: </a:t>
            </a:r>
            <a:r>
              <a:rPr lang="en-US" sz="1600" dirty="0">
                <a:solidFill>
                  <a:srgbClr val="002060"/>
                </a:solidFill>
                <a:latin typeface="Century Gothic" panose="020B0502020202020204" pitchFamily="34" charset="0"/>
              </a:rPr>
              <a:t>to review the composition of the panel and decided to give the responsibility of convenorship to SESEI.</a:t>
            </a:r>
          </a:p>
          <a:p>
            <a:pPr lvl="0" algn="just">
              <a:spcBef>
                <a:spcPts val="300"/>
              </a:spcBef>
              <a:spcAft>
                <a:spcPts val="300"/>
              </a:spcAft>
            </a:pPr>
            <a:r>
              <a:rPr lang="en-US" sz="1600" b="1" dirty="0">
                <a:solidFill>
                  <a:srgbClr val="002060"/>
                </a:solidFill>
                <a:latin typeface="Century Gothic" panose="020B0502020202020204" pitchFamily="34" charset="0"/>
              </a:rPr>
              <a:t>Meeting of Study Group for Standardization of Digital Signature: </a:t>
            </a:r>
            <a:r>
              <a:rPr lang="en-US" sz="1600" dirty="0">
                <a:solidFill>
                  <a:srgbClr val="002060"/>
                </a:solidFill>
                <a:latin typeface="Century Gothic" panose="020B0502020202020204" pitchFamily="34" charset="0"/>
              </a:rPr>
              <a:t>SESEI expert was assigned to share the information around Electronics Signature activities in EU. To address this, SESEI consolidated a short report on it and shared.</a:t>
            </a:r>
          </a:p>
          <a:p>
            <a:pPr lvl="0" algn="just">
              <a:spcBef>
                <a:spcPts val="300"/>
              </a:spcBef>
              <a:spcAft>
                <a:spcPts val="300"/>
              </a:spcAft>
            </a:pPr>
            <a:r>
              <a:rPr lang="en-US" sz="1600" b="1" dirty="0">
                <a:solidFill>
                  <a:srgbClr val="002060"/>
                </a:solidFill>
                <a:latin typeface="Century Gothic" panose="020B0502020202020204" pitchFamily="34" charset="0"/>
              </a:rPr>
              <a:t>8th meeting of Electrical Energy Storage Systems Sectional Committee, ETD 52: </a:t>
            </a:r>
            <a:r>
              <a:rPr lang="en-US" sz="1600" dirty="0">
                <a:solidFill>
                  <a:srgbClr val="002060"/>
                </a:solidFill>
                <a:latin typeface="Century Gothic" panose="020B0502020202020204" pitchFamily="34" charset="0"/>
              </a:rPr>
              <a:t>SESEI informed BIS about EN standards on flow batteries</a:t>
            </a:r>
          </a:p>
          <a:p>
            <a:pPr lvl="0" algn="just">
              <a:spcBef>
                <a:spcPts val="300"/>
              </a:spcBef>
              <a:spcAft>
                <a:spcPts val="300"/>
              </a:spcAft>
            </a:pPr>
            <a:r>
              <a:rPr lang="en-US" sz="1600" b="1" dirty="0">
                <a:solidFill>
                  <a:srgbClr val="002060"/>
                </a:solidFill>
                <a:latin typeface="Century Gothic" panose="020B0502020202020204" pitchFamily="34" charset="0"/>
              </a:rPr>
              <a:t>18th meeting of LITD 10 Sectional Committee of BIS: </a:t>
            </a:r>
            <a:r>
              <a:rPr lang="en-US" sz="1600" dirty="0">
                <a:solidFill>
                  <a:srgbClr val="002060"/>
                </a:solidFill>
                <a:latin typeface="Century Gothic" panose="020B0502020202020204" pitchFamily="34" charset="0"/>
              </a:rPr>
              <a:t>to discuss the adoption of IEC 62746-10-1:2018 ‘Systems interface between customer energy, management system and the power management system - Part 10-1: Open automated, Guidelines for SCADA System Displays (LITD/10/17093) and Finalization of Standards. </a:t>
            </a:r>
            <a:endParaRPr lang="en-US" sz="1600" dirty="0">
              <a:solidFill>
                <a:srgbClr val="00206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271309384"/>
              </p:ext>
            </p:extLst>
          </p:nvPr>
        </p:nvGraphicFramePr>
        <p:xfrm>
          <a:off x="5430129" y="-84406"/>
          <a:ext cx="6761871" cy="1316298"/>
        </p:xfrm>
        <a:graphic>
          <a:graphicData uri="http://schemas.openxmlformats.org/drawingml/2006/table">
            <a:tbl>
              <a:tblPr/>
              <a:tblGrid>
                <a:gridCol w="2554033">
                  <a:extLst>
                    <a:ext uri="{9D8B030D-6E8A-4147-A177-3AD203B41FA5}">
                      <a16:colId xmlns:a16="http://schemas.microsoft.com/office/drawing/2014/main" val="20000"/>
                    </a:ext>
                  </a:extLst>
                </a:gridCol>
                <a:gridCol w="1610626">
                  <a:extLst>
                    <a:ext uri="{9D8B030D-6E8A-4147-A177-3AD203B41FA5}">
                      <a16:colId xmlns:a16="http://schemas.microsoft.com/office/drawing/2014/main" val="20001"/>
                    </a:ext>
                  </a:extLst>
                </a:gridCol>
                <a:gridCol w="2597212">
                  <a:extLst>
                    <a:ext uri="{9D8B030D-6E8A-4147-A177-3AD203B41FA5}">
                      <a16:colId xmlns:a16="http://schemas.microsoft.com/office/drawing/2014/main" val="20002"/>
                    </a:ext>
                  </a:extLst>
                </a:gridCol>
              </a:tblGrid>
              <a:tr h="596404">
                <a:tc>
                  <a:txBody>
                    <a:bodyPr/>
                    <a:lstStyle/>
                    <a:p>
                      <a:pPr algn="ctr" fontAlgn="b"/>
                      <a:r>
                        <a:rPr lang="en-US" sz="1600" b="1" i="0" u="none" strike="noStrike" dirty="0">
                          <a:solidFill>
                            <a:srgbClr val="000000"/>
                          </a:solidFill>
                          <a:effectLst/>
                          <a:latin typeface="Century Gothic" panose="020B0502020202020204" pitchFamily="34" charset="0"/>
                        </a:rPr>
                        <a:t>Description</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Total Until now</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Last </a:t>
                      </a:r>
                      <a:r>
                        <a:rPr lang="en-US" sz="1600" b="1" i="0" u="none" strike="noStrike" dirty="0" err="1">
                          <a:solidFill>
                            <a:srgbClr val="000000"/>
                          </a:solidFill>
                          <a:effectLst/>
                          <a:latin typeface="Century Gothic" panose="020B0502020202020204" pitchFamily="34" charset="0"/>
                        </a:rPr>
                        <a:t>Qtr</a:t>
                      </a:r>
                      <a:endParaRPr lang="en-US" sz="1600" b="1" i="0" u="none" strike="noStrike" dirty="0">
                        <a:solidFill>
                          <a:srgbClr val="000000"/>
                        </a:solidFill>
                        <a:effectLst/>
                        <a:latin typeface="Century Gothic" panose="020B0502020202020204" pitchFamily="34" charset="0"/>
                      </a:endParaRPr>
                    </a:p>
                    <a:p>
                      <a:pPr algn="ctr" fontAlgn="b"/>
                      <a:r>
                        <a:rPr lang="en-US" sz="1600" b="1" i="0" u="none" strike="noStrike" dirty="0">
                          <a:solidFill>
                            <a:srgbClr val="000000"/>
                          </a:solidFill>
                          <a:effectLst/>
                          <a:latin typeface="Century Gothic" panose="020B0502020202020204" pitchFamily="34" charset="0"/>
                        </a:rPr>
                        <a:t>(Apr, May, June)</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359947">
                <a:tc>
                  <a:txBody>
                    <a:bodyPr/>
                    <a:lstStyle/>
                    <a:p>
                      <a:pPr algn="ctr" fontAlgn="b"/>
                      <a:r>
                        <a:rPr lang="en-US" sz="1600" b="1" i="0" u="none" strike="noStrike" dirty="0">
                          <a:solidFill>
                            <a:schemeClr val="tx1"/>
                          </a:solidFill>
                          <a:effectLst/>
                          <a:latin typeface="Century Gothic" panose="020B0502020202020204" pitchFamily="34" charset="0"/>
                        </a:rPr>
                        <a:t>External Meetings</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257</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44</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59947">
                <a:tc>
                  <a:txBody>
                    <a:bodyPr/>
                    <a:lstStyle/>
                    <a:p>
                      <a:pPr algn="ctr" fontAlgn="b"/>
                      <a:r>
                        <a:rPr lang="en-US" sz="1600" b="1" i="0" u="none" strike="noStrike" dirty="0">
                          <a:solidFill>
                            <a:schemeClr val="tx1"/>
                          </a:solidFill>
                          <a:effectLst/>
                          <a:latin typeface="Century Gothic" panose="020B0502020202020204" pitchFamily="34" charset="0"/>
                        </a:rPr>
                        <a:t>Internal Meetings</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63</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03</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96389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7235"/>
            <a:ext cx="6064624" cy="697424"/>
          </a:xfrm>
        </p:spPr>
        <p:txBody>
          <a:bodyPr>
            <a:normAutofit/>
          </a:bodyPr>
          <a:lstStyle/>
          <a:p>
            <a:r>
              <a:rPr lang="en-US" sz="4000" b="1" kern="0" dirty="0">
                <a:solidFill>
                  <a:srgbClr val="002060"/>
                </a:solidFill>
                <a:latin typeface="Century Gothic" panose="020B0502020202020204" pitchFamily="34" charset="0"/>
              </a:rPr>
              <a:t>Key Meetings 2 (4)</a:t>
            </a:r>
            <a:endParaRPr lang="en-IN" sz="4000" b="1" dirty="0">
              <a:solidFill>
                <a:srgbClr val="002060"/>
              </a:solidFill>
              <a:latin typeface="Century Gothic" panose="020B0502020202020204" pitchFamily="34" charset="0"/>
            </a:endParaRPr>
          </a:p>
        </p:txBody>
      </p:sp>
      <p:sp>
        <p:nvSpPr>
          <p:cNvPr id="3" name="Content Placeholder 2"/>
          <p:cNvSpPr>
            <a:spLocks noGrp="1"/>
          </p:cNvSpPr>
          <p:nvPr>
            <p:ph idx="1"/>
          </p:nvPr>
        </p:nvSpPr>
        <p:spPr>
          <a:xfrm>
            <a:off x="457199" y="1316300"/>
            <a:ext cx="11604813" cy="5272759"/>
          </a:xfrm>
        </p:spPr>
        <p:txBody>
          <a:bodyPr>
            <a:noAutofit/>
          </a:bodyPr>
          <a:lstStyle/>
          <a:p>
            <a:pPr marL="0" lvl="0" indent="0" algn="just">
              <a:spcBef>
                <a:spcPts val="300"/>
              </a:spcBef>
              <a:spcAft>
                <a:spcPts val="300"/>
              </a:spcAft>
              <a:buNone/>
            </a:pPr>
            <a:r>
              <a:rPr lang="en-US" sz="2000" b="1" u="sng" dirty="0">
                <a:solidFill>
                  <a:srgbClr val="002060"/>
                </a:solidFill>
                <a:latin typeface="Century Gothic" panose="020B0502020202020204" pitchFamily="34" charset="0"/>
              </a:rPr>
              <a:t>Periodic Meetings of Working Groups / Committees of DoT/TEC  &amp; other Government Bodies: </a:t>
            </a:r>
          </a:p>
          <a:p>
            <a:pPr lvl="0" algn="just">
              <a:spcBef>
                <a:spcPts val="300"/>
              </a:spcBef>
              <a:spcAft>
                <a:spcPts val="300"/>
              </a:spcAft>
            </a:pPr>
            <a:r>
              <a:rPr lang="en-US" sz="1800" b="1" dirty="0">
                <a:solidFill>
                  <a:srgbClr val="002060"/>
                </a:solidFill>
                <a:latin typeface="Century Gothic" panose="020B0502020202020204" pitchFamily="34" charset="0"/>
              </a:rPr>
              <a:t>Virtual meetings of TEC WG on Future Communication Technologies &amp; Use cases in IoT domain</a:t>
            </a:r>
          </a:p>
          <a:p>
            <a:pPr lvl="1" algn="just">
              <a:spcBef>
                <a:spcPts val="300"/>
              </a:spcBef>
              <a:spcAft>
                <a:spcPts val="300"/>
              </a:spcAft>
              <a:buFont typeface="Wingdings" panose="05000000000000000000" pitchFamily="2" charset="2"/>
              <a:buChar char="ü"/>
            </a:pPr>
            <a:r>
              <a:rPr lang="en-US" sz="1600" dirty="0">
                <a:solidFill>
                  <a:srgbClr val="002060"/>
                </a:solidFill>
                <a:latin typeface="Century Gothic" panose="020B0502020202020204" pitchFamily="34" charset="0"/>
              </a:rPr>
              <a:t>Discussion on inputs from ETSI on Draft Guidelines / Code of Practice for Securing Consumer Internet of Things (IoT)</a:t>
            </a:r>
          </a:p>
          <a:p>
            <a:pPr lvl="0" algn="just">
              <a:spcBef>
                <a:spcPts val="300"/>
              </a:spcBef>
              <a:spcAft>
                <a:spcPts val="300"/>
              </a:spcAft>
            </a:pPr>
            <a:r>
              <a:rPr lang="en-US" sz="1800" b="1" dirty="0">
                <a:solidFill>
                  <a:srgbClr val="002060"/>
                </a:solidFill>
                <a:latin typeface="Century Gothic" panose="020B0502020202020204" pitchFamily="34" charset="0"/>
              </a:rPr>
              <a:t>Virtual Meetings of TEC WG on “Security by design Principles in M2M device manufacturing and National Trust Center for certification of M2M devices and applications".</a:t>
            </a:r>
          </a:p>
          <a:p>
            <a:pPr lvl="1" algn="just">
              <a:spcBef>
                <a:spcPts val="300"/>
              </a:spcBef>
              <a:spcAft>
                <a:spcPts val="300"/>
              </a:spcAft>
              <a:buFont typeface="Wingdings" panose="05000000000000000000" pitchFamily="2" charset="2"/>
              <a:buChar char="ü"/>
            </a:pPr>
            <a:r>
              <a:rPr lang="en-US" sz="1600" dirty="0">
                <a:solidFill>
                  <a:srgbClr val="002060"/>
                </a:solidFill>
                <a:latin typeface="Century Gothic" panose="020B0502020202020204" pitchFamily="34" charset="0"/>
              </a:rPr>
              <a:t>Discussion was on the adoption of EN 303 645 Standard on Consumer IoT. SESEI has also provided inputs on "EU Cybersecurity Certification Framework"</a:t>
            </a:r>
          </a:p>
          <a:p>
            <a:pPr lvl="0" algn="just">
              <a:spcBef>
                <a:spcPts val="300"/>
              </a:spcBef>
              <a:spcAft>
                <a:spcPts val="300"/>
              </a:spcAft>
            </a:pPr>
            <a:r>
              <a:rPr lang="en-US" sz="1800" b="1" dirty="0">
                <a:solidFill>
                  <a:srgbClr val="002060"/>
                </a:solidFill>
                <a:latin typeface="Century Gothic" panose="020B0502020202020204" pitchFamily="34" charset="0"/>
              </a:rPr>
              <a:t>Virtual meeting of the committee formed for "Finalizing IoT/ ICT standards for Smart Cities".</a:t>
            </a:r>
          </a:p>
          <a:p>
            <a:pPr lvl="1" algn="just">
              <a:spcBef>
                <a:spcPts val="300"/>
              </a:spcBef>
              <a:spcAft>
                <a:spcPts val="300"/>
              </a:spcAft>
              <a:buFont typeface="Courier New" panose="02070309020205020404" pitchFamily="49" charset="0"/>
              <a:buChar char="o"/>
            </a:pPr>
            <a:r>
              <a:rPr lang="en-US" sz="1600" dirty="0">
                <a:solidFill>
                  <a:srgbClr val="002060"/>
                </a:solidFill>
                <a:latin typeface="Century Gothic" panose="020B0502020202020204" pitchFamily="34" charset="0"/>
              </a:rPr>
              <a:t>SESEI has provided input to the document covering works in Europe. </a:t>
            </a:r>
          </a:p>
          <a:p>
            <a:pPr lvl="0" algn="just">
              <a:spcBef>
                <a:spcPts val="300"/>
              </a:spcBef>
              <a:spcAft>
                <a:spcPts val="300"/>
              </a:spcAft>
            </a:pPr>
            <a:r>
              <a:rPr lang="en-US" sz="1800" b="1" dirty="0">
                <a:solidFill>
                  <a:srgbClr val="002060"/>
                </a:solidFill>
                <a:latin typeface="Century Gothic" panose="020B0502020202020204" pitchFamily="34" charset="0"/>
              </a:rPr>
              <a:t>TEC meeting of NWG-20 for finalizing contributions for ITU-T SG-20 meeting:</a:t>
            </a:r>
            <a:r>
              <a:rPr lang="en-US" sz="1800" dirty="0">
                <a:solidFill>
                  <a:srgbClr val="002060"/>
                </a:solidFill>
                <a:latin typeface="Century Gothic" panose="020B0502020202020204" pitchFamily="34" charset="0"/>
              </a:rPr>
              <a:t> TEC has been participating and submitting contributions in almost all the meetings of ITU-T SG-20 from around last four-five years. During this period of time, two documents- Y Suppl.53 (having five IoT use cases from India and one from Egypt) and Y Suppl.56 (having smart city use cases from Japan, Korea, UK and India), having significant contributions from India, have been agreed / approved as ITU Recommendations. </a:t>
            </a:r>
          </a:p>
          <a:p>
            <a:pPr lvl="0" algn="just">
              <a:spcBef>
                <a:spcPts val="300"/>
              </a:spcBef>
              <a:spcAft>
                <a:spcPts val="300"/>
              </a:spcAft>
            </a:pPr>
            <a:r>
              <a:rPr lang="en-US" sz="1800" b="1" dirty="0">
                <a:solidFill>
                  <a:srgbClr val="002060"/>
                </a:solidFill>
                <a:latin typeface="Century Gothic" panose="020B0502020202020204" pitchFamily="34" charset="0"/>
              </a:rPr>
              <a:t>Virtual meeting of TEC WG on Smart Grid</a:t>
            </a:r>
            <a:r>
              <a:rPr lang="en-US" sz="1800" dirty="0">
                <a:solidFill>
                  <a:srgbClr val="002060"/>
                </a:solidFill>
                <a:latin typeface="Century Gothic" panose="020B0502020202020204" pitchFamily="34" charset="0"/>
              </a:rPr>
              <a:t>: to discuss and finalize the draft </a:t>
            </a:r>
            <a:r>
              <a:rPr lang="en-US" sz="1800" dirty="0" err="1">
                <a:solidFill>
                  <a:srgbClr val="002060"/>
                </a:solidFill>
                <a:latin typeface="Century Gothic" panose="020B0502020202020204" pitchFamily="34" charset="0"/>
              </a:rPr>
              <a:t>ToR</a:t>
            </a:r>
            <a:r>
              <a:rPr lang="en-US" sz="1800" dirty="0">
                <a:solidFill>
                  <a:srgbClr val="002060"/>
                </a:solidFill>
                <a:latin typeface="Century Gothic" panose="020B0502020202020204" pitchFamily="34" charset="0"/>
              </a:rPr>
              <a:t> for WG on Smart Grid.</a:t>
            </a:r>
          </a:p>
          <a:p>
            <a:pPr marL="0" lvl="0" indent="0" algn="just">
              <a:spcBef>
                <a:spcPts val="300"/>
              </a:spcBef>
              <a:spcAft>
                <a:spcPts val="300"/>
              </a:spcAft>
              <a:buNone/>
            </a:pPr>
            <a:endParaRPr lang="en-US" sz="1800" dirty="0">
              <a:solidFill>
                <a:srgbClr val="002060"/>
              </a:solidFill>
              <a:latin typeface="Century Gothic" panose="020B0502020202020204" pitchFamily="34" charset="0"/>
            </a:endParaRPr>
          </a:p>
        </p:txBody>
      </p:sp>
      <p:graphicFrame>
        <p:nvGraphicFramePr>
          <p:cNvPr id="5" name="Table 4">
            <a:extLst>
              <a:ext uri="{FF2B5EF4-FFF2-40B4-BE49-F238E27FC236}">
                <a16:creationId xmlns:a16="http://schemas.microsoft.com/office/drawing/2014/main" id="{5C52F310-E9BF-4E5B-AD7E-12A98A8FAFD5}"/>
              </a:ext>
            </a:extLst>
          </p:cNvPr>
          <p:cNvGraphicFramePr>
            <a:graphicFrameLocks noGrp="1"/>
          </p:cNvGraphicFramePr>
          <p:nvPr>
            <p:extLst>
              <p:ext uri="{D42A27DB-BD31-4B8C-83A1-F6EECF244321}">
                <p14:modId xmlns:p14="http://schemas.microsoft.com/office/powerpoint/2010/main" val="406375051"/>
              </p:ext>
            </p:extLst>
          </p:nvPr>
        </p:nvGraphicFramePr>
        <p:xfrm>
          <a:off x="5401995" y="-70338"/>
          <a:ext cx="6790007" cy="1302230"/>
        </p:xfrm>
        <a:graphic>
          <a:graphicData uri="http://schemas.openxmlformats.org/drawingml/2006/table">
            <a:tbl>
              <a:tblPr/>
              <a:tblGrid>
                <a:gridCol w="2564660">
                  <a:extLst>
                    <a:ext uri="{9D8B030D-6E8A-4147-A177-3AD203B41FA5}">
                      <a16:colId xmlns:a16="http://schemas.microsoft.com/office/drawing/2014/main" val="20000"/>
                    </a:ext>
                  </a:extLst>
                </a:gridCol>
                <a:gridCol w="1617328">
                  <a:extLst>
                    <a:ext uri="{9D8B030D-6E8A-4147-A177-3AD203B41FA5}">
                      <a16:colId xmlns:a16="http://schemas.microsoft.com/office/drawing/2014/main" val="20001"/>
                    </a:ext>
                  </a:extLst>
                </a:gridCol>
                <a:gridCol w="2608019">
                  <a:extLst>
                    <a:ext uri="{9D8B030D-6E8A-4147-A177-3AD203B41FA5}">
                      <a16:colId xmlns:a16="http://schemas.microsoft.com/office/drawing/2014/main" val="20002"/>
                    </a:ext>
                  </a:extLst>
                </a:gridCol>
              </a:tblGrid>
              <a:tr h="590030">
                <a:tc>
                  <a:txBody>
                    <a:bodyPr/>
                    <a:lstStyle/>
                    <a:p>
                      <a:pPr algn="ctr" fontAlgn="b"/>
                      <a:r>
                        <a:rPr lang="en-US" sz="1600" b="1" i="0" u="none" strike="noStrike" dirty="0">
                          <a:solidFill>
                            <a:srgbClr val="000000"/>
                          </a:solidFill>
                          <a:effectLst/>
                          <a:latin typeface="Century Gothic" panose="020B0502020202020204" pitchFamily="34" charset="0"/>
                        </a:rPr>
                        <a:t>Description</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Total Until now</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Last </a:t>
                      </a:r>
                      <a:r>
                        <a:rPr lang="en-US" sz="1600" b="1" i="0" u="none" strike="noStrike" dirty="0" err="1">
                          <a:solidFill>
                            <a:srgbClr val="000000"/>
                          </a:solidFill>
                          <a:effectLst/>
                          <a:latin typeface="Century Gothic" panose="020B0502020202020204" pitchFamily="34" charset="0"/>
                        </a:rPr>
                        <a:t>Qtr</a:t>
                      </a:r>
                      <a:endParaRPr lang="en-US" sz="1600" b="1" i="0" u="none" strike="noStrike" dirty="0">
                        <a:solidFill>
                          <a:srgbClr val="000000"/>
                        </a:solidFill>
                        <a:effectLst/>
                        <a:latin typeface="Century Gothic" panose="020B0502020202020204" pitchFamily="34" charset="0"/>
                      </a:endParaRPr>
                    </a:p>
                    <a:p>
                      <a:pPr algn="ctr" fontAlgn="b"/>
                      <a:r>
                        <a:rPr lang="en-US" sz="1600" b="1" i="0" u="none" strike="noStrike" dirty="0">
                          <a:solidFill>
                            <a:srgbClr val="000000"/>
                          </a:solidFill>
                          <a:effectLst/>
                          <a:latin typeface="Century Gothic" panose="020B0502020202020204" pitchFamily="34" charset="0"/>
                        </a:rPr>
                        <a:t>(Apr, May, June)</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356100">
                <a:tc>
                  <a:txBody>
                    <a:bodyPr/>
                    <a:lstStyle/>
                    <a:p>
                      <a:pPr algn="ctr" fontAlgn="b"/>
                      <a:r>
                        <a:rPr lang="en-US" sz="1600" b="1" i="0" u="none" strike="noStrike" dirty="0">
                          <a:solidFill>
                            <a:schemeClr val="tx1"/>
                          </a:solidFill>
                          <a:effectLst/>
                          <a:latin typeface="Century Gothic" panose="020B0502020202020204" pitchFamily="34" charset="0"/>
                        </a:rPr>
                        <a:t>External Meetings</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257</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44</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56100">
                <a:tc>
                  <a:txBody>
                    <a:bodyPr/>
                    <a:lstStyle/>
                    <a:p>
                      <a:pPr algn="ctr" fontAlgn="b"/>
                      <a:r>
                        <a:rPr lang="en-US" sz="1600" b="1" i="0" u="none" strike="noStrike" dirty="0">
                          <a:solidFill>
                            <a:schemeClr val="tx1"/>
                          </a:solidFill>
                          <a:effectLst/>
                          <a:latin typeface="Century Gothic" panose="020B0502020202020204" pitchFamily="34" charset="0"/>
                        </a:rPr>
                        <a:t>Internal Meetings</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63</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03</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2255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12" y="320111"/>
            <a:ext cx="4871973" cy="591669"/>
          </a:xfrm>
        </p:spPr>
        <p:txBody>
          <a:bodyPr>
            <a:normAutofit fontScale="90000"/>
          </a:bodyPr>
          <a:lstStyle/>
          <a:p>
            <a:r>
              <a:rPr lang="en-US" b="1" kern="0" dirty="0">
                <a:solidFill>
                  <a:srgbClr val="002060"/>
                </a:solidFill>
                <a:latin typeface="Century Gothic" panose="020B0502020202020204" pitchFamily="34" charset="0"/>
              </a:rPr>
              <a:t>Key Meetings 3 (4)</a:t>
            </a:r>
            <a:endParaRPr lang="en-IN" dirty="0">
              <a:latin typeface="Century Gothic" panose="020B0502020202020204" pitchFamily="34" charset="0"/>
            </a:endParaRPr>
          </a:p>
        </p:txBody>
      </p:sp>
      <p:sp>
        <p:nvSpPr>
          <p:cNvPr id="3" name="Content Placeholder 2"/>
          <p:cNvSpPr>
            <a:spLocks noGrp="1"/>
          </p:cNvSpPr>
          <p:nvPr>
            <p:ph idx="1"/>
          </p:nvPr>
        </p:nvSpPr>
        <p:spPr>
          <a:xfrm>
            <a:off x="403412" y="1392572"/>
            <a:ext cx="11582262" cy="5169590"/>
          </a:xfrm>
        </p:spPr>
        <p:txBody>
          <a:bodyPr vert="horz" lIns="91440" tIns="45720" rIns="91440" bIns="45720" rtlCol="0">
            <a:noAutofit/>
          </a:bodyPr>
          <a:lstStyle/>
          <a:p>
            <a:pPr marL="0" indent="0" algn="just">
              <a:spcBef>
                <a:spcPts val="300"/>
              </a:spcBef>
              <a:spcAft>
                <a:spcPts val="300"/>
              </a:spcAft>
              <a:buNone/>
            </a:pPr>
            <a:r>
              <a:rPr lang="en-US" sz="2000" b="1" u="sng" dirty="0">
                <a:solidFill>
                  <a:srgbClr val="002060"/>
                </a:solidFill>
                <a:latin typeface="Century Gothic" panose="020B0502020202020204" pitchFamily="34" charset="0"/>
              </a:rPr>
              <a:t>Meetings with EU delegates, EU projects &amp; officials from EU delegation in India:</a:t>
            </a:r>
          </a:p>
          <a:p>
            <a:pPr algn="just">
              <a:spcBef>
                <a:spcPts val="300"/>
              </a:spcBef>
              <a:spcAft>
                <a:spcPts val="300"/>
              </a:spcAft>
            </a:pPr>
            <a:r>
              <a:rPr lang="en-IN" sz="1800" b="1" dirty="0">
                <a:solidFill>
                  <a:srgbClr val="002060"/>
                </a:solidFill>
                <a:latin typeface="Century Gothic" panose="020B0502020202020204" pitchFamily="34" charset="0"/>
              </a:rPr>
              <a:t>EBG Telecom Sector sub-Committee’s meeting: to give guidance about members role and commence the process for them to start working. </a:t>
            </a:r>
          </a:p>
          <a:p>
            <a:pPr lvl="1" algn="just">
              <a:spcBef>
                <a:spcPts val="300"/>
              </a:spcBef>
              <a:spcAft>
                <a:spcPts val="300"/>
              </a:spcAft>
              <a:buFont typeface="Wingdings" panose="05000000000000000000" pitchFamily="2" charset="2"/>
              <a:buChar char="ü"/>
            </a:pPr>
            <a:r>
              <a:rPr lang="en-IN" sz="1400" dirty="0">
                <a:solidFill>
                  <a:srgbClr val="002060"/>
                </a:solidFill>
                <a:latin typeface="Century Gothic" panose="020B0502020202020204" pitchFamily="34" charset="0"/>
              </a:rPr>
              <a:t>SESEI expert is an important member of Standards and Technology development Working Group and shared updates on 3GPP transposition by TEC/ TSDSI, AI stack development by TEC to be harmonized, Green Passport, National Trust </a:t>
            </a:r>
            <a:r>
              <a:rPr lang="en-IN" sz="1400" dirty="0" err="1">
                <a:solidFill>
                  <a:srgbClr val="002060"/>
                </a:solidFill>
                <a:latin typeface="Century Gothic" panose="020B0502020202020204" pitchFamily="34" charset="0"/>
              </a:rPr>
              <a:t>center</a:t>
            </a:r>
            <a:r>
              <a:rPr lang="en-IN" sz="1400" dirty="0">
                <a:solidFill>
                  <a:srgbClr val="002060"/>
                </a:solidFill>
                <a:latin typeface="Century Gothic" panose="020B0502020202020204" pitchFamily="34" charset="0"/>
              </a:rPr>
              <a:t> TEC (Security), NFAP (6Ghz for Telco).</a:t>
            </a:r>
          </a:p>
          <a:p>
            <a:pPr algn="just">
              <a:spcBef>
                <a:spcPts val="300"/>
              </a:spcBef>
              <a:spcAft>
                <a:spcPts val="300"/>
              </a:spcAft>
            </a:pPr>
            <a:r>
              <a:rPr lang="en-IN" sz="1800" b="1" dirty="0">
                <a:solidFill>
                  <a:srgbClr val="002060"/>
                </a:solidFill>
                <a:latin typeface="Century Gothic" panose="020B0502020202020204" pitchFamily="34" charset="0"/>
              </a:rPr>
              <a:t>Marie KRPATA and Olivier KACZMAR, students at the IRIS Sup, one of the major think tanks in France also providing training to professionals, requested SESEI expert to provide information on India’s role in the international standard setting ecosystem in the face of geopolitical evolutions as regards ICT technology. </a:t>
            </a:r>
          </a:p>
          <a:p>
            <a:pPr lvl="1" algn="just">
              <a:spcBef>
                <a:spcPts val="300"/>
              </a:spcBef>
              <a:spcAft>
                <a:spcPts val="300"/>
              </a:spcAft>
              <a:buFont typeface="Wingdings" panose="05000000000000000000" pitchFamily="2" charset="2"/>
              <a:buChar char="ü"/>
            </a:pPr>
            <a:r>
              <a:rPr lang="en-IN" sz="1400" dirty="0">
                <a:solidFill>
                  <a:srgbClr val="002060"/>
                </a:solidFill>
                <a:latin typeface="Century Gothic" panose="020B0502020202020204" pitchFamily="34" charset="0"/>
              </a:rPr>
              <a:t>SESEI expert used this opportunity and shared a presentation on Project SESEI, main Indian Standardisation Bodies in Indian ICT sector (BIS, TSDSI &amp; TEC) and new approach/ Key Initiatives of the Indian Gov. in ICT sector. </a:t>
            </a:r>
          </a:p>
          <a:p>
            <a:pPr algn="just">
              <a:spcBef>
                <a:spcPts val="300"/>
              </a:spcBef>
              <a:spcAft>
                <a:spcPts val="300"/>
              </a:spcAft>
            </a:pPr>
            <a:r>
              <a:rPr lang="en-IN" sz="1800" b="1" dirty="0">
                <a:solidFill>
                  <a:srgbClr val="002060"/>
                </a:solidFill>
                <a:latin typeface="Century Gothic" panose="020B0502020202020204" pitchFamily="34" charset="0"/>
              </a:rPr>
              <a:t>Connect on Capgemini 5G lab @ Mumbai: </a:t>
            </a:r>
            <a:r>
              <a:rPr lang="en-IN" sz="1800" dirty="0">
                <a:solidFill>
                  <a:srgbClr val="002060"/>
                </a:solidFill>
                <a:latin typeface="Century Gothic" panose="020B0502020202020204" pitchFamily="34" charset="0"/>
              </a:rPr>
              <a:t>EU Project on ICT Standards organised a meeting with Capgemini to discuss their initiatives around 5G Lab in India. SESEI expert was invited to be a part of this meeting to take up discussion around 5G Labs/Trials in India. </a:t>
            </a:r>
            <a:r>
              <a:rPr lang="en-US" sz="1800" dirty="0">
                <a:solidFill>
                  <a:srgbClr val="002060"/>
                </a:solidFill>
                <a:latin typeface="Century Gothic" panose="020B0502020202020204" pitchFamily="34" charset="0"/>
              </a:rPr>
              <a:t> </a:t>
            </a:r>
            <a:endParaRPr lang="en-IN" sz="1800" dirty="0">
              <a:solidFill>
                <a:srgbClr val="002060"/>
              </a:solidFill>
              <a:latin typeface="Century Gothic" panose="020B0502020202020204" pitchFamily="34" charset="0"/>
            </a:endParaRPr>
          </a:p>
          <a:p>
            <a:pPr algn="just">
              <a:spcBef>
                <a:spcPts val="300"/>
              </a:spcBef>
              <a:spcAft>
                <a:spcPts val="300"/>
              </a:spcAft>
            </a:pPr>
            <a:r>
              <a:rPr lang="en-IN" sz="1800" b="1" dirty="0">
                <a:solidFill>
                  <a:srgbClr val="002060"/>
                </a:solidFill>
                <a:latin typeface="Century Gothic" panose="020B0502020202020204" pitchFamily="34" charset="0"/>
              </a:rPr>
              <a:t>ERICSSON briefing on video project on Global Standards in India: </a:t>
            </a:r>
            <a:r>
              <a:rPr lang="en-IN" sz="1800" dirty="0">
                <a:solidFill>
                  <a:srgbClr val="002060"/>
                </a:solidFill>
                <a:latin typeface="Century Gothic" panose="020B0502020202020204" pitchFamily="34" charset="0"/>
              </a:rPr>
              <a:t>INDICO ICT STANDARDS Project organized a call b/w ERICSSON and Indico project officials to produce a video about THE BENEFITS OF GLOBAL STANDARDS IN INDIA. </a:t>
            </a:r>
          </a:p>
          <a:p>
            <a:pPr lvl="1" algn="just">
              <a:spcBef>
                <a:spcPts val="300"/>
              </a:spcBef>
              <a:spcAft>
                <a:spcPts val="300"/>
              </a:spcAft>
              <a:buFont typeface="Wingdings" panose="05000000000000000000" pitchFamily="2" charset="2"/>
              <a:buChar char="ü"/>
            </a:pPr>
            <a:r>
              <a:rPr lang="en-IN" sz="1400" dirty="0">
                <a:solidFill>
                  <a:srgbClr val="002060"/>
                </a:solidFill>
                <a:latin typeface="Century Gothic" panose="020B0502020202020204" pitchFamily="34" charset="0"/>
              </a:rPr>
              <a:t>SESEI Expert supported INDICO Project to connect with industry officials to produce video interviews.</a:t>
            </a:r>
            <a:endParaRPr lang="en-US" sz="1400" dirty="0">
              <a:solidFill>
                <a:srgbClr val="002060"/>
              </a:solidFill>
              <a:latin typeface="Century Gothic" panose="020B0502020202020204" pitchFamily="34" charset="0"/>
            </a:endParaRPr>
          </a:p>
          <a:p>
            <a:pPr marL="0" indent="0" algn="just">
              <a:spcBef>
                <a:spcPts val="300"/>
              </a:spcBef>
              <a:spcAft>
                <a:spcPts val="300"/>
              </a:spcAft>
              <a:buNone/>
            </a:pPr>
            <a:endParaRPr lang="en-US" sz="1800" b="1" u="sng" dirty="0">
              <a:solidFill>
                <a:srgbClr val="002060"/>
              </a:solidFill>
              <a:latin typeface="Century Gothic" panose="020B0502020202020204" pitchFamily="34" charset="0"/>
            </a:endParaRPr>
          </a:p>
          <a:p>
            <a:pPr marL="0" indent="0" algn="just">
              <a:spcBef>
                <a:spcPts val="300"/>
              </a:spcBef>
              <a:spcAft>
                <a:spcPts val="300"/>
              </a:spcAft>
              <a:buNone/>
            </a:pPr>
            <a:endParaRPr lang="en-US" sz="1800" b="1" u="sng" dirty="0">
              <a:solidFill>
                <a:srgbClr val="002060"/>
              </a:solidFill>
              <a:latin typeface="Century Gothic" panose="020B0502020202020204" pitchFamily="34" charset="0"/>
            </a:endParaRPr>
          </a:p>
          <a:p>
            <a:pPr marL="0" indent="0" algn="just">
              <a:spcBef>
                <a:spcPts val="300"/>
              </a:spcBef>
              <a:spcAft>
                <a:spcPts val="300"/>
              </a:spcAft>
              <a:buNone/>
            </a:pPr>
            <a:endParaRPr lang="en-US" sz="1800" b="1" u="sng" dirty="0">
              <a:solidFill>
                <a:srgbClr val="002060"/>
              </a:solidFill>
              <a:latin typeface="Century Gothic" panose="020B0502020202020204" pitchFamily="34" charset="0"/>
            </a:endParaRPr>
          </a:p>
          <a:p>
            <a:pPr marL="0" indent="0" algn="just">
              <a:spcBef>
                <a:spcPts val="300"/>
              </a:spcBef>
              <a:spcAft>
                <a:spcPts val="300"/>
              </a:spcAft>
              <a:buNone/>
            </a:pPr>
            <a:endParaRPr lang="en-IN" sz="1800" b="1" u="sng" dirty="0">
              <a:solidFill>
                <a:srgbClr val="002060"/>
              </a:solidFill>
              <a:latin typeface="Century Gothic" panose="020B0502020202020204" pitchFamily="34" charset="0"/>
            </a:endParaRPr>
          </a:p>
        </p:txBody>
      </p:sp>
      <p:graphicFrame>
        <p:nvGraphicFramePr>
          <p:cNvPr id="5" name="Table 4">
            <a:extLst>
              <a:ext uri="{FF2B5EF4-FFF2-40B4-BE49-F238E27FC236}">
                <a16:creationId xmlns:a16="http://schemas.microsoft.com/office/drawing/2014/main" id="{DE302755-2FBB-4325-9819-686687E86452}"/>
              </a:ext>
            </a:extLst>
          </p:cNvPr>
          <p:cNvGraphicFramePr>
            <a:graphicFrameLocks noGrp="1"/>
          </p:cNvGraphicFramePr>
          <p:nvPr>
            <p:extLst>
              <p:ext uri="{D42A27DB-BD31-4B8C-83A1-F6EECF244321}">
                <p14:modId xmlns:p14="http://schemas.microsoft.com/office/powerpoint/2010/main" val="1469619660"/>
              </p:ext>
            </p:extLst>
          </p:nvPr>
        </p:nvGraphicFramePr>
        <p:xfrm>
          <a:off x="5359791" y="-42204"/>
          <a:ext cx="6832211" cy="1274094"/>
        </p:xfrm>
        <a:graphic>
          <a:graphicData uri="http://schemas.openxmlformats.org/drawingml/2006/table">
            <a:tbl>
              <a:tblPr/>
              <a:tblGrid>
                <a:gridCol w="2580601">
                  <a:extLst>
                    <a:ext uri="{9D8B030D-6E8A-4147-A177-3AD203B41FA5}">
                      <a16:colId xmlns:a16="http://schemas.microsoft.com/office/drawing/2014/main" val="20000"/>
                    </a:ext>
                  </a:extLst>
                </a:gridCol>
                <a:gridCol w="1627381">
                  <a:extLst>
                    <a:ext uri="{9D8B030D-6E8A-4147-A177-3AD203B41FA5}">
                      <a16:colId xmlns:a16="http://schemas.microsoft.com/office/drawing/2014/main" val="20001"/>
                    </a:ext>
                  </a:extLst>
                </a:gridCol>
                <a:gridCol w="2624229">
                  <a:extLst>
                    <a:ext uri="{9D8B030D-6E8A-4147-A177-3AD203B41FA5}">
                      <a16:colId xmlns:a16="http://schemas.microsoft.com/office/drawing/2014/main" val="20002"/>
                    </a:ext>
                  </a:extLst>
                </a:gridCol>
              </a:tblGrid>
              <a:tr h="577282">
                <a:tc>
                  <a:txBody>
                    <a:bodyPr/>
                    <a:lstStyle/>
                    <a:p>
                      <a:pPr algn="ctr" fontAlgn="b"/>
                      <a:r>
                        <a:rPr lang="en-US" sz="1600" b="1" i="0" u="none" strike="noStrike" dirty="0">
                          <a:solidFill>
                            <a:srgbClr val="000000"/>
                          </a:solidFill>
                          <a:effectLst/>
                          <a:latin typeface="Century Gothic" panose="020B0502020202020204" pitchFamily="34" charset="0"/>
                        </a:rPr>
                        <a:t>Description</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Total Until now</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Last </a:t>
                      </a:r>
                      <a:r>
                        <a:rPr lang="en-US" sz="1600" b="1" i="0" u="none" strike="noStrike" dirty="0" err="1">
                          <a:solidFill>
                            <a:srgbClr val="000000"/>
                          </a:solidFill>
                          <a:effectLst/>
                          <a:latin typeface="Century Gothic" panose="020B0502020202020204" pitchFamily="34" charset="0"/>
                        </a:rPr>
                        <a:t>Qtr</a:t>
                      </a:r>
                      <a:endParaRPr lang="en-US" sz="1600" b="1" i="0" u="none" strike="noStrike" dirty="0">
                        <a:solidFill>
                          <a:srgbClr val="000000"/>
                        </a:solidFill>
                        <a:effectLst/>
                        <a:latin typeface="Century Gothic" panose="020B0502020202020204" pitchFamily="34" charset="0"/>
                      </a:endParaRPr>
                    </a:p>
                    <a:p>
                      <a:pPr algn="ctr" fontAlgn="b"/>
                      <a:r>
                        <a:rPr lang="en-US" sz="1600" b="1" i="0" u="none" strike="noStrike" dirty="0">
                          <a:solidFill>
                            <a:srgbClr val="000000"/>
                          </a:solidFill>
                          <a:effectLst/>
                          <a:latin typeface="Century Gothic" panose="020B0502020202020204" pitchFamily="34" charset="0"/>
                        </a:rPr>
                        <a:t>(Apr, May, June)</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348406">
                <a:tc>
                  <a:txBody>
                    <a:bodyPr/>
                    <a:lstStyle/>
                    <a:p>
                      <a:pPr algn="ctr" fontAlgn="b"/>
                      <a:r>
                        <a:rPr lang="en-US" sz="1600" b="1" i="0" u="none" strike="noStrike" dirty="0">
                          <a:solidFill>
                            <a:schemeClr val="tx1"/>
                          </a:solidFill>
                          <a:effectLst/>
                          <a:latin typeface="Century Gothic" panose="020B0502020202020204" pitchFamily="34" charset="0"/>
                        </a:rPr>
                        <a:t>External Meetings</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257</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44</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8406">
                <a:tc>
                  <a:txBody>
                    <a:bodyPr/>
                    <a:lstStyle/>
                    <a:p>
                      <a:pPr algn="ctr" fontAlgn="b"/>
                      <a:r>
                        <a:rPr lang="en-US" sz="1600" b="1" i="0" u="none" strike="noStrike" dirty="0">
                          <a:solidFill>
                            <a:schemeClr val="tx1"/>
                          </a:solidFill>
                          <a:effectLst/>
                          <a:latin typeface="Century Gothic" panose="020B0502020202020204" pitchFamily="34" charset="0"/>
                        </a:rPr>
                        <a:t>Internal Meetings</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63</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03</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4882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12" y="320111"/>
            <a:ext cx="4871973" cy="591669"/>
          </a:xfrm>
        </p:spPr>
        <p:txBody>
          <a:bodyPr>
            <a:normAutofit fontScale="90000"/>
          </a:bodyPr>
          <a:lstStyle/>
          <a:p>
            <a:r>
              <a:rPr lang="en-US" b="1" kern="0" dirty="0">
                <a:solidFill>
                  <a:srgbClr val="002060"/>
                </a:solidFill>
                <a:latin typeface="Century Gothic" panose="020B0502020202020204" pitchFamily="34" charset="0"/>
              </a:rPr>
              <a:t>Key Meetings 4 (4)</a:t>
            </a:r>
            <a:endParaRPr lang="en-IN" dirty="0">
              <a:latin typeface="Century Gothic" panose="020B0502020202020204" pitchFamily="34" charset="0"/>
            </a:endParaRPr>
          </a:p>
        </p:txBody>
      </p:sp>
      <p:sp>
        <p:nvSpPr>
          <p:cNvPr id="3" name="Content Placeholder 2"/>
          <p:cNvSpPr>
            <a:spLocks noGrp="1"/>
          </p:cNvSpPr>
          <p:nvPr>
            <p:ph idx="1"/>
          </p:nvPr>
        </p:nvSpPr>
        <p:spPr>
          <a:xfrm>
            <a:off x="403412" y="1231891"/>
            <a:ext cx="11443447" cy="5330271"/>
          </a:xfrm>
        </p:spPr>
        <p:txBody>
          <a:bodyPr>
            <a:noAutofit/>
          </a:bodyPr>
          <a:lstStyle/>
          <a:p>
            <a:pPr marL="0" marR="0" lvl="0" indent="0" algn="just" defTabSz="914400" rtl="0" eaLnBrk="1" fontAlgn="auto" latinLnBrk="0" hangingPunct="1">
              <a:lnSpc>
                <a:spcPct val="90000"/>
              </a:lnSpc>
              <a:spcBef>
                <a:spcPts val="400"/>
              </a:spcBef>
              <a:spcAft>
                <a:spcPts val="400"/>
              </a:spcAft>
              <a:buClr>
                <a:srgbClr val="5B9BD5">
                  <a:lumMod val="50000"/>
                </a:srgbClr>
              </a:buClr>
              <a:buSzTx/>
              <a:buFont typeface="Arial" panose="020B0604020202020204" pitchFamily="34" charset="0"/>
              <a:buNone/>
              <a:tabLst/>
              <a:defRPr/>
            </a:pPr>
            <a:r>
              <a:rPr kumimoji="0" lang="en-US" sz="2000" b="1" i="0" u="sng"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Meetings with Project Partners:</a:t>
            </a:r>
          </a:p>
          <a:p>
            <a:pPr marL="228600" marR="0" lvl="0" indent="-228600" algn="just" defTabSz="914400" rtl="0" eaLnBrk="1" fontAlgn="auto" latinLnBrk="0" hangingPunct="1">
              <a:lnSpc>
                <a:spcPct val="90000"/>
              </a:lnSpc>
              <a:spcBef>
                <a:spcPts val="400"/>
              </a:spcBef>
              <a:spcAft>
                <a:spcPts val="400"/>
              </a:spcAft>
              <a:buClr>
                <a:srgbClr val="5B9BD5">
                  <a:lumMod val="50000"/>
                </a:srgbClr>
              </a:buClr>
              <a:buSzTx/>
              <a:buFont typeface="Arial" panose="020B0604020202020204" pitchFamily="34" charset="0"/>
              <a:buChar char="•"/>
              <a:tabLst/>
              <a:defRPr/>
            </a:pP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Virtual Meetings of Project India members</a:t>
            </a:r>
            <a:r>
              <a:rPr kumimoji="0" lang="en-US" sz="16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  Project India #Meeting No. 11 &amp; 12. These are periodic meetings held to assess and assert the status of actions points</a:t>
            </a:r>
          </a:p>
          <a:p>
            <a:pPr marL="228600" marR="0" lvl="0" indent="-228600" algn="just" defTabSz="914400" rtl="0" eaLnBrk="1" fontAlgn="auto" latinLnBrk="0" hangingPunct="1">
              <a:lnSpc>
                <a:spcPct val="90000"/>
              </a:lnSpc>
              <a:spcBef>
                <a:spcPts val="400"/>
              </a:spcBef>
              <a:spcAft>
                <a:spcPts val="400"/>
              </a:spcAft>
              <a:buClr>
                <a:srgbClr val="5B9BD5">
                  <a:lumMod val="50000"/>
                </a:srgbClr>
              </a:buClr>
              <a:buSzTx/>
              <a:buFont typeface="Arial" panose="020B0604020202020204" pitchFamily="34" charset="0"/>
              <a:buChar char="•"/>
              <a:tabLst/>
              <a:defRPr/>
            </a:pP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Call between SESEI and Mr. Peter </a:t>
            </a:r>
            <a:r>
              <a:rPr kumimoji="0" lang="en-US" sz="1600" b="1" i="0" u="none" strike="noStrike" kern="1200" cap="none" spc="0" normalizeH="0" baseline="0" noProof="0" dirty="0" err="1">
                <a:ln>
                  <a:noFill/>
                </a:ln>
                <a:solidFill>
                  <a:srgbClr val="002060"/>
                </a:solidFill>
                <a:effectLst/>
                <a:uLnTx/>
                <a:uFillTx/>
                <a:latin typeface="Century Gothic" panose="020B0502020202020204" pitchFamily="34" charset="0"/>
                <a:ea typeface="+mn-ea"/>
                <a:cs typeface="Calibri" panose="020F0502020204030204" pitchFamily="34" charset="0"/>
              </a:rPr>
              <a:t>Sissons</a:t>
            </a: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 from BSI</a:t>
            </a:r>
            <a:r>
              <a:rPr kumimoji="0" lang="en-US" sz="16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 Mr. Peter </a:t>
            </a:r>
            <a:r>
              <a:rPr kumimoji="0" lang="en-US" sz="1600" b="0" i="0" u="none" strike="noStrike" kern="1200" cap="none" spc="0" normalizeH="0" baseline="0" noProof="0" dirty="0" err="1">
                <a:ln>
                  <a:noFill/>
                </a:ln>
                <a:solidFill>
                  <a:srgbClr val="002060"/>
                </a:solidFill>
                <a:effectLst/>
                <a:uLnTx/>
                <a:uFillTx/>
                <a:latin typeface="Century Gothic" panose="020B0502020202020204" pitchFamily="34" charset="0"/>
                <a:ea typeface="+mn-ea"/>
                <a:cs typeface="Calibri" panose="020F0502020204030204" pitchFamily="34" charset="0"/>
              </a:rPr>
              <a:t>Sissons</a:t>
            </a:r>
            <a:r>
              <a:rPr kumimoji="0" lang="en-US" sz="16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 called for a meeting with SESEI to share information on the range of resources developed by BSI to support the fight against COVID-19. SESEI also informed BSI that a list of EN standards freely available for download and are relevant for COVID.</a:t>
            </a:r>
          </a:p>
          <a:p>
            <a:pPr marL="228600" marR="0" lvl="0" indent="-228600" algn="just" defTabSz="914400" rtl="0" eaLnBrk="1" fontAlgn="auto" latinLnBrk="0" hangingPunct="1">
              <a:lnSpc>
                <a:spcPct val="90000"/>
              </a:lnSpc>
              <a:spcBef>
                <a:spcPts val="400"/>
              </a:spcBef>
              <a:spcAft>
                <a:spcPts val="400"/>
              </a:spcAft>
              <a:buClr>
                <a:srgbClr val="5B9BD5">
                  <a:lumMod val="50000"/>
                </a:srgbClr>
              </a:buClr>
              <a:buSzTx/>
              <a:buFont typeface="Arial" panose="020B0604020202020204" pitchFamily="34" charset="0"/>
              <a:buChar char="•"/>
              <a:tabLst/>
              <a:defRPr/>
            </a:pP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55th CEN and 61st CENELEC General Assemblies, 11th Common Session</a:t>
            </a:r>
            <a:r>
              <a:rPr kumimoji="0" lang="en-US" sz="16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 SESEI and SESEC project renewal and MoU with BIS </a:t>
            </a:r>
            <a:r>
              <a:rPr lang="en-US" sz="1600" dirty="0">
                <a:solidFill>
                  <a:srgbClr val="002060"/>
                </a:solidFill>
                <a:latin typeface="Century Gothic" panose="020B0502020202020204" pitchFamily="34" charset="0"/>
                <a:cs typeface="Calibri" panose="020F0502020204030204" pitchFamily="34" charset="0"/>
              </a:rPr>
              <a:t>status </a:t>
            </a:r>
            <a:r>
              <a:rPr kumimoji="0" lang="en-US" sz="16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was also presented during the meeting.</a:t>
            </a:r>
          </a:p>
          <a:p>
            <a:pPr marL="228600" marR="0" lvl="0" indent="-228600" algn="just" defTabSz="914400" rtl="0" eaLnBrk="1" fontAlgn="auto" latinLnBrk="0" hangingPunct="1">
              <a:lnSpc>
                <a:spcPct val="90000"/>
              </a:lnSpc>
              <a:spcBef>
                <a:spcPts val="400"/>
              </a:spcBef>
              <a:spcAft>
                <a:spcPts val="400"/>
              </a:spcAft>
              <a:buClr>
                <a:srgbClr val="5B9BD5">
                  <a:lumMod val="50000"/>
                </a:srgbClr>
              </a:buClr>
              <a:buSzTx/>
              <a:buFont typeface="Arial" panose="020B0604020202020204" pitchFamily="34" charset="0"/>
              <a:buChar char="•"/>
              <a:tabLst/>
              <a:defRPr/>
            </a:pP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Daniel Hartnett, DECT Forum sought a meeting with ETSI officials</a:t>
            </a:r>
            <a:r>
              <a:rPr kumimoji="0" lang="en-US" sz="16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 to discuss "introduce DECT Forum and explain what we are doing and where we would need your support for Indian Market". </a:t>
            </a:r>
          </a:p>
          <a:p>
            <a:pPr marL="228600" marR="0" lvl="0" indent="-228600" algn="just" defTabSz="914400" rtl="0" eaLnBrk="1" fontAlgn="auto" latinLnBrk="0" hangingPunct="1">
              <a:lnSpc>
                <a:spcPct val="90000"/>
              </a:lnSpc>
              <a:spcBef>
                <a:spcPts val="400"/>
              </a:spcBef>
              <a:spcAft>
                <a:spcPts val="400"/>
              </a:spcAft>
              <a:buClr>
                <a:srgbClr val="5B9BD5">
                  <a:lumMod val="50000"/>
                </a:srgbClr>
              </a:buClr>
              <a:buSzTx/>
              <a:buFont typeface="Arial" panose="020B0604020202020204" pitchFamily="34" charset="0"/>
              <a:buChar char="•"/>
              <a:tabLst/>
              <a:defRPr/>
            </a:pP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India EU ICT Project Steering Committee Meeting on Phase 2 Planning:</a:t>
            </a:r>
            <a:r>
              <a:rPr kumimoji="0" lang="en-US" sz="16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 To discuss Work plan for the next two years, Resource constraint: human and budget, selection of priorities, etc. </a:t>
            </a:r>
          </a:p>
          <a:p>
            <a:pPr marL="228600" marR="0" lvl="0" indent="-228600" algn="just" defTabSz="914400" rtl="0" eaLnBrk="1" fontAlgn="auto" latinLnBrk="0" hangingPunct="1">
              <a:lnSpc>
                <a:spcPct val="90000"/>
              </a:lnSpc>
              <a:spcBef>
                <a:spcPts val="400"/>
              </a:spcBef>
              <a:spcAft>
                <a:spcPts val="400"/>
              </a:spcAft>
              <a:buClr>
                <a:srgbClr val="5B9BD5">
                  <a:lumMod val="50000"/>
                </a:srgbClr>
              </a:buClr>
              <a:buSzTx/>
              <a:buFont typeface="Arial" panose="020B0604020202020204" pitchFamily="34" charset="0"/>
              <a:buChar char="•"/>
              <a:tabLst/>
              <a:defRPr/>
            </a:pP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EU Project </a:t>
            </a:r>
            <a:r>
              <a:rPr kumimoji="0" lang="en-US" sz="1600" b="1" i="0" u="none" strike="noStrike" kern="1200" cap="none" spc="0" normalizeH="0" baseline="0" noProof="0" dirty="0" err="1">
                <a:ln>
                  <a:noFill/>
                </a:ln>
                <a:solidFill>
                  <a:srgbClr val="002060"/>
                </a:solidFill>
                <a:effectLst/>
                <a:uLnTx/>
                <a:uFillTx/>
                <a:latin typeface="Century Gothic" panose="020B0502020202020204" pitchFamily="34" charset="0"/>
                <a:ea typeface="+mn-ea"/>
                <a:cs typeface="Calibri" panose="020F0502020204030204" pitchFamily="34" charset="0"/>
              </a:rPr>
              <a:t>InDiCo</a:t>
            </a: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rPr>
              <a:t> &amp; SESEI expert meeting on IET India Digital Conversation series on 5G Use Cases</a:t>
            </a:r>
          </a:p>
          <a:p>
            <a:pPr marL="0" marR="0" lvl="0" indent="0" algn="just" defTabSz="914400" rtl="0" eaLnBrk="1" fontAlgn="auto" latinLnBrk="0" hangingPunct="1">
              <a:lnSpc>
                <a:spcPct val="90000"/>
              </a:lnSpc>
              <a:spcBef>
                <a:spcPts val="400"/>
              </a:spcBef>
              <a:spcAft>
                <a:spcPts val="400"/>
              </a:spcAft>
              <a:buClr>
                <a:srgbClr val="5B9BD5">
                  <a:lumMod val="50000"/>
                </a:srgbClr>
              </a:buClr>
              <a:buSzTx/>
              <a:buNone/>
              <a:tabLst/>
              <a:defRPr/>
            </a:pPr>
            <a:endParaRPr kumimoji="0" lang="en-US" sz="2000" b="1" i="0" u="sng" strike="noStrike" kern="1200" cap="none" spc="0" normalizeH="0" baseline="0" noProof="0" dirty="0">
              <a:ln>
                <a:noFill/>
              </a:ln>
              <a:solidFill>
                <a:srgbClr val="002060"/>
              </a:solidFill>
              <a:effectLst/>
              <a:uLnTx/>
              <a:uFillTx/>
              <a:latin typeface="Century Gothic" panose="020B0502020202020204" pitchFamily="34" charset="0"/>
              <a:ea typeface="+mn-ea"/>
              <a:cs typeface="Calibri" panose="020F0502020204030204" pitchFamily="34" charset="0"/>
            </a:endParaRPr>
          </a:p>
          <a:p>
            <a:pPr marL="0" marR="0" lvl="0" indent="0" algn="just" defTabSz="914400" rtl="0" eaLnBrk="1" fontAlgn="auto" latinLnBrk="0" hangingPunct="1">
              <a:lnSpc>
                <a:spcPct val="90000"/>
              </a:lnSpc>
              <a:spcBef>
                <a:spcPts val="400"/>
              </a:spcBef>
              <a:spcAft>
                <a:spcPts val="400"/>
              </a:spcAft>
              <a:buClr>
                <a:srgbClr val="5B9BD5">
                  <a:lumMod val="50000"/>
                </a:srgbClr>
              </a:buClr>
              <a:buSzTx/>
              <a:buNone/>
              <a:tabLst/>
              <a:defRPr/>
            </a:pPr>
            <a:r>
              <a:rPr kumimoji="0" lang="en-US" sz="2000" b="1" i="0" u="sng"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Meetings with Industry &amp; Associations:</a:t>
            </a:r>
          </a:p>
          <a:p>
            <a:pPr algn="just"/>
            <a:r>
              <a:rPr lang="en-US" sz="1600" b="1" dirty="0">
                <a:solidFill>
                  <a:srgbClr val="002060"/>
                </a:solidFill>
                <a:latin typeface="Century Gothic" panose="020B0502020202020204" pitchFamily="34" charset="0"/>
              </a:rPr>
              <a:t>Final discussion on the flow of program - Global Accessibility Awareness Day (GAAD) 2021</a:t>
            </a:r>
            <a:r>
              <a:rPr lang="en-US" sz="1600" dirty="0">
                <a:solidFill>
                  <a:srgbClr val="002060"/>
                </a:solidFill>
                <a:latin typeface="Century Gothic" panose="020B0502020202020204" pitchFamily="34" charset="0"/>
              </a:rPr>
              <a:t>: SESEI is the Co-Chair, of BIF’s Committee on ‘ICT for Inclusive Ability (</a:t>
            </a:r>
            <a:r>
              <a:rPr lang="en-US" sz="1600" dirty="0" err="1">
                <a:solidFill>
                  <a:srgbClr val="002060"/>
                </a:solidFill>
                <a:latin typeface="Century Gothic" panose="020B0502020202020204" pitchFamily="34" charset="0"/>
              </a:rPr>
              <a:t>PwDs</a:t>
            </a:r>
            <a:r>
              <a:rPr lang="en-US" sz="1600" dirty="0">
                <a:solidFill>
                  <a:srgbClr val="002060"/>
                </a:solidFill>
                <a:latin typeface="Century Gothic" panose="020B0502020202020204" pitchFamily="34" charset="0"/>
              </a:rPr>
              <a:t>)and moderated a session on Standards.</a:t>
            </a:r>
          </a:p>
          <a:p>
            <a:pPr algn="just"/>
            <a:endParaRPr lang="en-US" sz="1400" dirty="0">
              <a:solidFill>
                <a:srgbClr val="002060"/>
              </a:solidFill>
            </a:endParaRPr>
          </a:p>
          <a:p>
            <a:pPr marL="0" indent="0">
              <a:buNone/>
            </a:pPr>
            <a:endParaRPr lang="en-IN" sz="1400" dirty="0">
              <a:solidFill>
                <a:srgbClr val="002060"/>
              </a:solidFill>
            </a:endParaRPr>
          </a:p>
        </p:txBody>
      </p:sp>
      <p:graphicFrame>
        <p:nvGraphicFramePr>
          <p:cNvPr id="5" name="Table 4">
            <a:extLst>
              <a:ext uri="{FF2B5EF4-FFF2-40B4-BE49-F238E27FC236}">
                <a16:creationId xmlns:a16="http://schemas.microsoft.com/office/drawing/2014/main" id="{96E79C07-F833-4237-B7B9-F03467A8CFFC}"/>
              </a:ext>
            </a:extLst>
          </p:cNvPr>
          <p:cNvGraphicFramePr>
            <a:graphicFrameLocks noGrp="1"/>
          </p:cNvGraphicFramePr>
          <p:nvPr>
            <p:extLst>
              <p:ext uri="{D42A27DB-BD31-4B8C-83A1-F6EECF244321}">
                <p14:modId xmlns:p14="http://schemas.microsoft.com/office/powerpoint/2010/main" val="2687141441"/>
              </p:ext>
            </p:extLst>
          </p:nvPr>
        </p:nvGraphicFramePr>
        <p:xfrm>
          <a:off x="5359791" y="-42204"/>
          <a:ext cx="6832211" cy="1274094"/>
        </p:xfrm>
        <a:graphic>
          <a:graphicData uri="http://schemas.openxmlformats.org/drawingml/2006/table">
            <a:tbl>
              <a:tblPr/>
              <a:tblGrid>
                <a:gridCol w="2580601">
                  <a:extLst>
                    <a:ext uri="{9D8B030D-6E8A-4147-A177-3AD203B41FA5}">
                      <a16:colId xmlns:a16="http://schemas.microsoft.com/office/drawing/2014/main" val="20000"/>
                    </a:ext>
                  </a:extLst>
                </a:gridCol>
                <a:gridCol w="1627381">
                  <a:extLst>
                    <a:ext uri="{9D8B030D-6E8A-4147-A177-3AD203B41FA5}">
                      <a16:colId xmlns:a16="http://schemas.microsoft.com/office/drawing/2014/main" val="20001"/>
                    </a:ext>
                  </a:extLst>
                </a:gridCol>
                <a:gridCol w="2624229">
                  <a:extLst>
                    <a:ext uri="{9D8B030D-6E8A-4147-A177-3AD203B41FA5}">
                      <a16:colId xmlns:a16="http://schemas.microsoft.com/office/drawing/2014/main" val="20002"/>
                    </a:ext>
                  </a:extLst>
                </a:gridCol>
              </a:tblGrid>
              <a:tr h="577282">
                <a:tc>
                  <a:txBody>
                    <a:bodyPr/>
                    <a:lstStyle/>
                    <a:p>
                      <a:pPr algn="ctr" fontAlgn="b"/>
                      <a:r>
                        <a:rPr lang="en-US" sz="1600" b="1" i="0" u="none" strike="noStrike" dirty="0">
                          <a:solidFill>
                            <a:srgbClr val="000000"/>
                          </a:solidFill>
                          <a:effectLst/>
                          <a:latin typeface="Century Gothic" panose="020B0502020202020204" pitchFamily="34" charset="0"/>
                        </a:rPr>
                        <a:t>Description</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Total Until now</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Last </a:t>
                      </a:r>
                      <a:r>
                        <a:rPr lang="en-US" sz="1600" b="1" i="0" u="none" strike="noStrike" dirty="0" err="1">
                          <a:solidFill>
                            <a:srgbClr val="000000"/>
                          </a:solidFill>
                          <a:effectLst/>
                          <a:latin typeface="Century Gothic" panose="020B0502020202020204" pitchFamily="34" charset="0"/>
                        </a:rPr>
                        <a:t>Qtr</a:t>
                      </a:r>
                      <a:endParaRPr lang="en-US" sz="1600" b="1" i="0" u="none" strike="noStrike" dirty="0">
                        <a:solidFill>
                          <a:srgbClr val="000000"/>
                        </a:solidFill>
                        <a:effectLst/>
                        <a:latin typeface="Century Gothic" panose="020B0502020202020204" pitchFamily="34" charset="0"/>
                      </a:endParaRPr>
                    </a:p>
                    <a:p>
                      <a:pPr algn="ctr" fontAlgn="b"/>
                      <a:r>
                        <a:rPr lang="en-US" sz="1600" b="1" i="0" u="none" strike="noStrike" dirty="0">
                          <a:solidFill>
                            <a:srgbClr val="000000"/>
                          </a:solidFill>
                          <a:effectLst/>
                          <a:latin typeface="Century Gothic" panose="020B0502020202020204" pitchFamily="34" charset="0"/>
                        </a:rPr>
                        <a:t>(Apr, May, June)</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348406">
                <a:tc>
                  <a:txBody>
                    <a:bodyPr/>
                    <a:lstStyle/>
                    <a:p>
                      <a:pPr algn="ctr" fontAlgn="b"/>
                      <a:r>
                        <a:rPr lang="en-US" sz="1600" b="1" i="0" u="none" strike="noStrike" dirty="0">
                          <a:solidFill>
                            <a:schemeClr val="tx1"/>
                          </a:solidFill>
                          <a:effectLst/>
                          <a:latin typeface="Century Gothic" panose="020B0502020202020204" pitchFamily="34" charset="0"/>
                        </a:rPr>
                        <a:t>External Meetings</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257</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44</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8406">
                <a:tc>
                  <a:txBody>
                    <a:bodyPr/>
                    <a:lstStyle/>
                    <a:p>
                      <a:pPr algn="ctr" fontAlgn="b"/>
                      <a:r>
                        <a:rPr lang="en-US" sz="1600" b="1" i="0" u="none" strike="noStrike" dirty="0">
                          <a:solidFill>
                            <a:schemeClr val="tx1"/>
                          </a:solidFill>
                          <a:effectLst/>
                          <a:latin typeface="Century Gothic" panose="020B0502020202020204" pitchFamily="34" charset="0"/>
                        </a:rPr>
                        <a:t>Internal Meetings</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63</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03</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22246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306" y="351058"/>
            <a:ext cx="5997388" cy="797248"/>
          </a:xfrm>
        </p:spPr>
        <p:txBody>
          <a:bodyPr>
            <a:normAutofit/>
          </a:bodyPr>
          <a:lstStyle/>
          <a:p>
            <a:r>
              <a:rPr lang="en-US" sz="4000" b="1" kern="0" dirty="0">
                <a:solidFill>
                  <a:srgbClr val="002060"/>
                </a:solidFill>
                <a:latin typeface="Century Gothic" panose="020B0502020202020204" pitchFamily="34" charset="0"/>
              </a:rPr>
              <a:t>Key Events               1(2)</a:t>
            </a:r>
            <a:endParaRPr lang="en-IN" sz="4000" b="1" dirty="0">
              <a:solidFill>
                <a:srgbClr val="002060"/>
              </a:solidFill>
              <a:latin typeface="Century Gothic" panose="020B0502020202020204" pitchFamily="34" charset="0"/>
            </a:endParaRPr>
          </a:p>
        </p:txBody>
      </p:sp>
      <p:sp>
        <p:nvSpPr>
          <p:cNvPr id="3" name="Content Placeholder 2"/>
          <p:cNvSpPr>
            <a:spLocks noGrp="1"/>
          </p:cNvSpPr>
          <p:nvPr>
            <p:ph idx="1"/>
          </p:nvPr>
        </p:nvSpPr>
        <p:spPr>
          <a:xfrm>
            <a:off x="605118" y="1275126"/>
            <a:ext cx="11357524" cy="5217747"/>
          </a:xfrm>
        </p:spPr>
        <p:txBody>
          <a:bodyPr>
            <a:noAutofit/>
          </a:bodyPr>
          <a:lstStyle/>
          <a:p>
            <a:pPr marL="0" indent="0" algn="just">
              <a:spcBef>
                <a:spcPts val="600"/>
              </a:spcBef>
              <a:buNone/>
            </a:pPr>
            <a:r>
              <a:rPr kumimoji="0" lang="en-US" sz="2000" b="1" i="0" u="sng"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Important Events/ Seminars participated by SESEI </a:t>
            </a:r>
          </a:p>
          <a:p>
            <a:pPr algn="just">
              <a:spcBef>
                <a:spcPts val="600"/>
              </a:spcBef>
              <a:buFont typeface="Wingdings" panose="05000000000000000000" pitchFamily="2" charset="2"/>
              <a:buChar char="§"/>
            </a:pPr>
            <a:r>
              <a:rPr lang="en-US" sz="1600" b="1" dirty="0">
                <a:solidFill>
                  <a:srgbClr val="002060"/>
                </a:solidFill>
                <a:latin typeface="Century Gothic" panose="020B0502020202020204" pitchFamily="34" charset="0"/>
              </a:rPr>
              <a:t>Electronics Manufacturing Summit 2021 (Virtual): </a:t>
            </a:r>
            <a:r>
              <a:rPr lang="en-US" sz="1600" dirty="0">
                <a:solidFill>
                  <a:srgbClr val="002060"/>
                </a:solidFill>
                <a:latin typeface="Century Gothic" panose="020B0502020202020204" pitchFamily="34" charset="0"/>
              </a:rPr>
              <a:t>MAIT, the apex industry body for the Electronics Hardware sector in India, organized Electronics &amp; Telecom Manufacturing Summit 2021. </a:t>
            </a:r>
          </a:p>
          <a:p>
            <a:pPr algn="just">
              <a:spcBef>
                <a:spcPts val="600"/>
              </a:spcBef>
              <a:buFont typeface="Wingdings" panose="05000000000000000000" pitchFamily="2" charset="2"/>
              <a:buChar char="§"/>
            </a:pPr>
            <a:r>
              <a:rPr lang="en-US" sz="1600" b="1" dirty="0">
                <a:solidFill>
                  <a:srgbClr val="002060"/>
                </a:solidFill>
                <a:latin typeface="Century Gothic" panose="020B0502020202020204" pitchFamily="34" charset="0"/>
              </a:rPr>
              <a:t>Workshop on Fact-Finding Mission India, </a:t>
            </a:r>
            <a:r>
              <a:rPr lang="en-US" sz="1600" b="1" dirty="0" err="1">
                <a:solidFill>
                  <a:srgbClr val="002060"/>
                </a:solidFill>
                <a:latin typeface="Century Gothic" panose="020B0502020202020204" pitchFamily="34" charset="0"/>
              </a:rPr>
              <a:t>organised</a:t>
            </a:r>
            <a:r>
              <a:rPr lang="en-US" sz="1600" b="1" dirty="0">
                <a:solidFill>
                  <a:srgbClr val="002060"/>
                </a:solidFill>
                <a:latin typeface="Century Gothic" panose="020B0502020202020204" pitchFamily="34" charset="0"/>
              </a:rPr>
              <a:t> by Indo-German Chambers of Commerce </a:t>
            </a:r>
            <a:r>
              <a:rPr lang="en-US" sz="1600" dirty="0">
                <a:solidFill>
                  <a:srgbClr val="002060"/>
                </a:solidFill>
                <a:latin typeface="Century Gothic" panose="020B0502020202020204" pitchFamily="34" charset="0"/>
              </a:rPr>
              <a:t>with focus on “Storage solutions and Charging infrastructure for e-mobility”:</a:t>
            </a:r>
            <a:r>
              <a:rPr lang="en-US" sz="1600" b="1" dirty="0">
                <a:solidFill>
                  <a:srgbClr val="002060"/>
                </a:solidFill>
                <a:latin typeface="Century Gothic" panose="020B0502020202020204" pitchFamily="34" charset="0"/>
              </a:rPr>
              <a:t> </a:t>
            </a:r>
            <a:r>
              <a:rPr lang="en-US" sz="1600" dirty="0">
                <a:solidFill>
                  <a:srgbClr val="002060"/>
                </a:solidFill>
                <a:latin typeface="Century Gothic" panose="020B0502020202020204" pitchFamily="34" charset="0"/>
              </a:rPr>
              <a:t>Current scientific developments &amp; applications, lithium-ion battery, etc.  </a:t>
            </a:r>
          </a:p>
          <a:p>
            <a:pPr algn="just">
              <a:spcBef>
                <a:spcPts val="600"/>
              </a:spcBef>
              <a:buFont typeface="Wingdings" panose="05000000000000000000" pitchFamily="2" charset="2"/>
              <a:buChar char="§"/>
            </a:pPr>
            <a:r>
              <a:rPr lang="en-US" sz="1600" b="1" dirty="0">
                <a:solidFill>
                  <a:srgbClr val="002060"/>
                </a:solidFill>
                <a:latin typeface="Century Gothic" panose="020B0502020202020204" pitchFamily="34" charset="0"/>
              </a:rPr>
              <a:t>ICRIER organized a stakeholder convening event towards developing an understanding of the battery manufacturing and recycling ecosystem in India.</a:t>
            </a:r>
          </a:p>
          <a:p>
            <a:pPr algn="just">
              <a:spcBef>
                <a:spcPts val="600"/>
              </a:spcBef>
              <a:buFont typeface="Wingdings" panose="05000000000000000000" pitchFamily="2" charset="2"/>
              <a:buChar char="§"/>
            </a:pPr>
            <a:r>
              <a:rPr lang="en-US" sz="1600" b="1" dirty="0">
                <a:solidFill>
                  <a:srgbClr val="002060"/>
                </a:solidFill>
                <a:latin typeface="Century Gothic" panose="020B0502020202020204" pitchFamily="34" charset="0"/>
              </a:rPr>
              <a:t>AVANCI - 5G Licensing for Connected Vehicles", organized by SRI Division of DoT </a:t>
            </a:r>
            <a:r>
              <a:rPr lang="en-US" sz="1600" dirty="0">
                <a:solidFill>
                  <a:srgbClr val="002060"/>
                </a:solidFill>
                <a:latin typeface="Century Gothic" panose="020B0502020202020204" pitchFamily="34" charset="0"/>
              </a:rPr>
              <a:t>as a Knowledge Session focused on buddle IPRs and SEPs for Connected Vehicle by renowned Expert Monica Magnusson, VP, IPR policy, Ericsson.</a:t>
            </a:r>
          </a:p>
          <a:p>
            <a:pPr algn="just">
              <a:spcBef>
                <a:spcPts val="600"/>
              </a:spcBef>
              <a:buFont typeface="Wingdings" panose="05000000000000000000" pitchFamily="2" charset="2"/>
              <a:buChar char="§"/>
            </a:pPr>
            <a:r>
              <a:rPr lang="en-US" sz="1600" b="1" dirty="0">
                <a:solidFill>
                  <a:srgbClr val="002060"/>
                </a:solidFill>
                <a:latin typeface="Century Gothic" panose="020B0502020202020204" pitchFamily="34" charset="0"/>
              </a:rPr>
              <a:t>“EV charging infrastructure and its Grid integration in Indian EV ecosystem”: </a:t>
            </a:r>
            <a:r>
              <a:rPr lang="en-US" sz="1600" dirty="0">
                <a:solidFill>
                  <a:srgbClr val="002060"/>
                </a:solidFill>
                <a:latin typeface="Century Gothic" panose="020B0502020202020204" pitchFamily="34" charset="0"/>
              </a:rPr>
              <a:t>“EV charging infrastructure and its Grid integration in Indian EV ecosystem” organized by GIZ and IIT Bombay as a part of Transport and Climate Change Week 2021 of the Deutsche Gesellschaft </a:t>
            </a:r>
            <a:r>
              <a:rPr lang="en-US" sz="1600" dirty="0" err="1">
                <a:solidFill>
                  <a:srgbClr val="002060"/>
                </a:solidFill>
                <a:latin typeface="Century Gothic" panose="020B0502020202020204" pitchFamily="34" charset="0"/>
              </a:rPr>
              <a:t>für</a:t>
            </a:r>
            <a:r>
              <a:rPr lang="en-US" sz="1600" dirty="0">
                <a:solidFill>
                  <a:srgbClr val="002060"/>
                </a:solidFill>
                <a:latin typeface="Century Gothic" panose="020B0502020202020204" pitchFamily="34" charset="0"/>
              </a:rPr>
              <a:t> </a:t>
            </a:r>
            <a:r>
              <a:rPr lang="en-US" sz="1600" dirty="0" err="1">
                <a:solidFill>
                  <a:srgbClr val="002060"/>
                </a:solidFill>
                <a:latin typeface="Century Gothic" panose="020B0502020202020204" pitchFamily="34" charset="0"/>
              </a:rPr>
              <a:t>Internationale</a:t>
            </a:r>
            <a:r>
              <a:rPr lang="en-US" sz="1600" dirty="0">
                <a:solidFill>
                  <a:srgbClr val="002060"/>
                </a:solidFill>
                <a:latin typeface="Century Gothic" panose="020B0502020202020204" pitchFamily="34" charset="0"/>
              </a:rPr>
              <a:t> </a:t>
            </a:r>
            <a:r>
              <a:rPr lang="en-US" sz="1600" dirty="0" err="1">
                <a:solidFill>
                  <a:srgbClr val="002060"/>
                </a:solidFill>
                <a:latin typeface="Century Gothic" panose="020B0502020202020204" pitchFamily="34" charset="0"/>
              </a:rPr>
              <a:t>Zusammenarbeit</a:t>
            </a:r>
            <a:r>
              <a:rPr lang="en-US" sz="1600" dirty="0">
                <a:solidFill>
                  <a:srgbClr val="002060"/>
                </a:solidFill>
                <a:latin typeface="Century Gothic" panose="020B0502020202020204" pitchFamily="34" charset="0"/>
              </a:rPr>
              <a:t> (GIZ). </a:t>
            </a:r>
          </a:p>
          <a:p>
            <a:pPr algn="just">
              <a:spcBef>
                <a:spcPts val="600"/>
              </a:spcBef>
              <a:buFont typeface="Wingdings" panose="05000000000000000000" pitchFamily="2" charset="2"/>
              <a:buChar char="§"/>
            </a:pPr>
            <a:r>
              <a:rPr lang="en-US" sz="1600" b="1" dirty="0">
                <a:solidFill>
                  <a:srgbClr val="002060"/>
                </a:solidFill>
                <a:latin typeface="Century Gothic" panose="020B0502020202020204" pitchFamily="34" charset="0"/>
              </a:rPr>
              <a:t>Webinar on "Integrated rail data management: emerging trends for unpredictable times" </a:t>
            </a:r>
            <a:r>
              <a:rPr lang="en-US" sz="1600" dirty="0">
                <a:solidFill>
                  <a:srgbClr val="002060"/>
                </a:solidFill>
                <a:latin typeface="Century Gothic" panose="020B0502020202020204" pitchFamily="34" charset="0"/>
              </a:rPr>
              <a:t>by International Railway Summit</a:t>
            </a:r>
          </a:p>
          <a:p>
            <a:pPr algn="just">
              <a:spcBef>
                <a:spcPts val="0"/>
              </a:spcBef>
              <a:spcAft>
                <a:spcPts val="600"/>
              </a:spcAft>
              <a:buFont typeface="Wingdings" panose="05000000000000000000" pitchFamily="2" charset="2"/>
              <a:buChar char="§"/>
            </a:pPr>
            <a:r>
              <a:rPr lang="en-US" sz="1600" b="1" dirty="0">
                <a:solidFill>
                  <a:srgbClr val="002060"/>
                </a:solidFill>
                <a:latin typeface="Century Gothic" panose="020B0502020202020204" pitchFamily="34" charset="0"/>
              </a:rPr>
              <a:t>Webinar by BIS on Digitizing India through Standards</a:t>
            </a:r>
            <a:r>
              <a:rPr lang="en-US" sz="1600" dirty="0">
                <a:solidFill>
                  <a:srgbClr val="002060"/>
                </a:solidFill>
                <a:latin typeface="Century Gothic" panose="020B0502020202020204" pitchFamily="34" charset="0"/>
              </a:rPr>
              <a:t>: to brainstorm with Industry on Digital India initiatives and feedback. EN 301 549 adoption was also shared during the call apart from many other topics such as Blockchain, AI, Smart Infrastructure etc.</a:t>
            </a:r>
          </a:p>
          <a:p>
            <a:pPr algn="just">
              <a:spcBef>
                <a:spcPts val="0"/>
              </a:spcBef>
              <a:spcAft>
                <a:spcPts val="600"/>
              </a:spcAft>
              <a:buFont typeface="Wingdings" panose="05000000000000000000" pitchFamily="2" charset="2"/>
              <a:buChar char="§"/>
            </a:pPr>
            <a:r>
              <a:rPr lang="en-US" sz="1600" b="1" dirty="0">
                <a:solidFill>
                  <a:srgbClr val="002060"/>
                </a:solidFill>
                <a:latin typeface="Century Gothic" panose="020B0502020202020204" pitchFamily="34" charset="0"/>
              </a:rPr>
              <a:t>Global Accessibility Awareness Day 2021- </a:t>
            </a:r>
            <a:r>
              <a:rPr lang="en-US" sz="1600" b="1" dirty="0" err="1">
                <a:solidFill>
                  <a:srgbClr val="002060"/>
                </a:solidFill>
                <a:latin typeface="Century Gothic" panose="020B0502020202020204" pitchFamily="34" charset="0"/>
              </a:rPr>
              <a:t>organised</a:t>
            </a:r>
            <a:r>
              <a:rPr lang="en-US" sz="1600" b="1" dirty="0">
                <a:solidFill>
                  <a:srgbClr val="002060"/>
                </a:solidFill>
                <a:latin typeface="Century Gothic" panose="020B0502020202020204" pitchFamily="34" charset="0"/>
              </a:rPr>
              <a:t> by Broadband India Forum</a:t>
            </a:r>
            <a:r>
              <a:rPr lang="en-US" sz="1600" dirty="0">
                <a:solidFill>
                  <a:srgbClr val="002060"/>
                </a:solidFill>
                <a:latin typeface="Century Gothic" panose="020B0502020202020204" pitchFamily="34" charset="0"/>
              </a:rPr>
              <a:t>: SESEI was the moderator of the session on Standards and is promoting adoption of EN 301 549.  </a:t>
            </a:r>
          </a:p>
          <a:p>
            <a:pPr algn="just">
              <a:spcBef>
                <a:spcPts val="600"/>
              </a:spcBef>
              <a:buFont typeface="Wingdings" panose="05000000000000000000" pitchFamily="2" charset="2"/>
              <a:buChar char="§"/>
            </a:pPr>
            <a:endParaRPr lang="en-US" sz="1600" b="1" dirty="0">
              <a:solidFill>
                <a:srgbClr val="002060"/>
              </a:solidFill>
              <a:latin typeface="Century Gothic" panose="020B0502020202020204" pitchFamily="34" charset="0"/>
            </a:endParaRPr>
          </a:p>
          <a:p>
            <a:pPr lvl="0" algn="just"/>
            <a:endParaRPr lang="en-US" sz="1500" b="1"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algn="just"/>
            <a:endParaRPr lang="en-IN" sz="1800" dirty="0">
              <a:solidFill>
                <a:srgbClr val="002060"/>
              </a:solidFill>
            </a:endParaRPr>
          </a:p>
        </p:txBody>
      </p:sp>
      <p:graphicFrame>
        <p:nvGraphicFramePr>
          <p:cNvPr id="5" name="Table 4">
            <a:extLst>
              <a:ext uri="{FF2B5EF4-FFF2-40B4-BE49-F238E27FC236}">
                <a16:creationId xmlns:a16="http://schemas.microsoft.com/office/drawing/2014/main" id="{82CD33CB-26C8-42D7-B010-8DE1ECC1A961}"/>
              </a:ext>
            </a:extLst>
          </p:cNvPr>
          <p:cNvGraphicFramePr>
            <a:graphicFrameLocks noGrp="1"/>
          </p:cNvGraphicFramePr>
          <p:nvPr>
            <p:extLst>
              <p:ext uri="{D42A27DB-BD31-4B8C-83A1-F6EECF244321}">
                <p14:modId xmlns:p14="http://schemas.microsoft.com/office/powerpoint/2010/main" val="391010027"/>
              </p:ext>
            </p:extLst>
          </p:nvPr>
        </p:nvGraphicFramePr>
        <p:xfrm>
          <a:off x="6752492" y="28134"/>
          <a:ext cx="5439507" cy="1088184"/>
        </p:xfrm>
        <a:graphic>
          <a:graphicData uri="http://schemas.openxmlformats.org/drawingml/2006/table">
            <a:tbl>
              <a:tblPr/>
              <a:tblGrid>
                <a:gridCol w="2623873">
                  <a:extLst>
                    <a:ext uri="{9D8B030D-6E8A-4147-A177-3AD203B41FA5}">
                      <a16:colId xmlns:a16="http://schemas.microsoft.com/office/drawing/2014/main" val="20000"/>
                    </a:ext>
                  </a:extLst>
                </a:gridCol>
                <a:gridCol w="985351">
                  <a:extLst>
                    <a:ext uri="{9D8B030D-6E8A-4147-A177-3AD203B41FA5}">
                      <a16:colId xmlns:a16="http://schemas.microsoft.com/office/drawing/2014/main" val="20001"/>
                    </a:ext>
                  </a:extLst>
                </a:gridCol>
                <a:gridCol w="1830283">
                  <a:extLst>
                    <a:ext uri="{9D8B030D-6E8A-4147-A177-3AD203B41FA5}">
                      <a16:colId xmlns:a16="http://schemas.microsoft.com/office/drawing/2014/main" val="20002"/>
                    </a:ext>
                  </a:extLst>
                </a:gridCol>
              </a:tblGrid>
              <a:tr h="544092">
                <a:tc>
                  <a:txBody>
                    <a:bodyPr/>
                    <a:lstStyle/>
                    <a:p>
                      <a:pPr algn="ctr" fontAlgn="b"/>
                      <a:r>
                        <a:rPr lang="en-US" sz="1600" b="1" i="0" u="none" strike="noStrike" dirty="0">
                          <a:solidFill>
                            <a:srgbClr val="000000"/>
                          </a:solidFill>
                          <a:effectLst/>
                          <a:latin typeface="Century Gothic" panose="020B0502020202020204" pitchFamily="34" charset="0"/>
                        </a:rPr>
                        <a:t>Description</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Total Until now</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Last </a:t>
                      </a:r>
                      <a:r>
                        <a:rPr lang="en-US" sz="1600" b="1" i="0" u="none" strike="noStrike" dirty="0" err="1">
                          <a:solidFill>
                            <a:srgbClr val="000000"/>
                          </a:solidFill>
                          <a:effectLst/>
                          <a:latin typeface="Century Gothic" panose="020B0502020202020204" pitchFamily="34" charset="0"/>
                        </a:rPr>
                        <a:t>Qtr</a:t>
                      </a:r>
                      <a:endParaRPr lang="en-US" sz="1600" b="1" i="0" u="none" strike="noStrike" dirty="0">
                        <a:solidFill>
                          <a:srgbClr val="000000"/>
                        </a:solidFill>
                        <a:effectLst/>
                        <a:latin typeface="Century Gothic" panose="020B0502020202020204" pitchFamily="34" charset="0"/>
                      </a:endParaRPr>
                    </a:p>
                    <a:p>
                      <a:pPr algn="ctr" fontAlgn="b"/>
                      <a:r>
                        <a:rPr lang="en-US" sz="1600" b="1" i="0" u="none" strike="noStrike" dirty="0">
                          <a:solidFill>
                            <a:srgbClr val="000000"/>
                          </a:solidFill>
                          <a:effectLst/>
                          <a:latin typeface="Century Gothic" panose="020B0502020202020204" pitchFamily="34" charset="0"/>
                        </a:rPr>
                        <a:t>(April, May, June)</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544092">
                <a:tc>
                  <a:txBody>
                    <a:bodyPr/>
                    <a:lstStyle/>
                    <a:p>
                      <a:pPr algn="ctr" fontAlgn="b"/>
                      <a:r>
                        <a:rPr lang="en-US" sz="1600" b="1" kern="1200" dirty="0">
                          <a:solidFill>
                            <a:schemeClr val="tx1"/>
                          </a:solidFill>
                          <a:effectLst/>
                          <a:latin typeface="Century Gothic" panose="020B0502020202020204" pitchFamily="34" charset="0"/>
                          <a:ea typeface="+mn-ea"/>
                          <a:cs typeface="+mn-cs"/>
                        </a:rPr>
                        <a:t>Events/Seminar/Workshop/Roundtable</a:t>
                      </a:r>
                      <a:endParaRPr lang="en-US" sz="1600" b="1" i="0" u="none" strike="noStrike" dirty="0">
                        <a:solidFill>
                          <a:schemeClr val="tx1"/>
                        </a:solidFill>
                        <a:effectLst/>
                        <a:latin typeface="Century Gothic" panose="020B0502020202020204" pitchFamily="34" charset="0"/>
                      </a:endParaRP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250</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35</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483184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306" y="365126"/>
            <a:ext cx="5997388" cy="797248"/>
          </a:xfrm>
        </p:spPr>
        <p:txBody>
          <a:bodyPr>
            <a:normAutofit/>
          </a:bodyPr>
          <a:lstStyle/>
          <a:p>
            <a:r>
              <a:rPr lang="en-US" sz="4000" b="1" kern="0" dirty="0">
                <a:solidFill>
                  <a:srgbClr val="002060"/>
                </a:solidFill>
                <a:latin typeface="Century Gothic" panose="020B0502020202020204" pitchFamily="34" charset="0"/>
              </a:rPr>
              <a:t>Key Events               2(2)</a:t>
            </a:r>
            <a:endParaRPr lang="en-IN" sz="4000" b="1" dirty="0">
              <a:solidFill>
                <a:srgbClr val="002060"/>
              </a:solidFill>
              <a:latin typeface="Century Gothic" panose="020B0502020202020204" pitchFamily="34" charset="0"/>
            </a:endParaRPr>
          </a:p>
        </p:txBody>
      </p:sp>
      <p:sp>
        <p:nvSpPr>
          <p:cNvPr id="3" name="Content Placeholder 2"/>
          <p:cNvSpPr>
            <a:spLocks noGrp="1"/>
          </p:cNvSpPr>
          <p:nvPr>
            <p:ph idx="1"/>
          </p:nvPr>
        </p:nvSpPr>
        <p:spPr>
          <a:xfrm>
            <a:off x="605118" y="1266738"/>
            <a:ext cx="11357524" cy="5345076"/>
          </a:xfrm>
        </p:spPr>
        <p:txBody>
          <a:bodyPr>
            <a:noAutofit/>
          </a:bodyPr>
          <a:lstStyle/>
          <a:p>
            <a:pPr algn="just">
              <a:spcBef>
                <a:spcPts val="0"/>
              </a:spcBef>
              <a:spcAft>
                <a:spcPts val="600"/>
              </a:spcAft>
              <a:buFont typeface="Wingdings" panose="05000000000000000000" pitchFamily="2" charset="2"/>
              <a:buChar char="§"/>
            </a:pPr>
            <a:r>
              <a:rPr lang="en-US" sz="1600" b="1" dirty="0">
                <a:solidFill>
                  <a:srgbClr val="002060"/>
                </a:solidFill>
                <a:latin typeface="Century Gothic" panose="020B0502020202020204" pitchFamily="34" charset="0"/>
              </a:rPr>
              <a:t>LI-FI Technologies &amp; Applications</a:t>
            </a:r>
            <a:r>
              <a:rPr lang="en-US" sz="1600" dirty="0">
                <a:solidFill>
                  <a:srgbClr val="002060"/>
                </a:solidFill>
                <a:latin typeface="Century Gothic" panose="020B0502020202020204" pitchFamily="34" charset="0"/>
              </a:rPr>
              <a:t>: National Institute of Technology, Warangal in association with Department of Electronics and Communication Engineering, SRM Institute of Science and Technology College of Engineering and Technology, organized an online Faculty Development Program. SESEI Expert was invited to speak on current standardization activities in the domain.  SESEI expert gave a presentation on “Global Standards: Research &amp; Innovation VLC/Li-Fi”, ETSI, 3GPP, Standards and Research (Horizon 2020 research </a:t>
            </a:r>
            <a:r>
              <a:rPr lang="en-US" sz="1600" dirty="0" err="1">
                <a:solidFill>
                  <a:srgbClr val="002060"/>
                </a:solidFill>
                <a:latin typeface="Century Gothic" panose="020B0502020202020204" pitchFamily="34" charset="0"/>
              </a:rPr>
              <a:t>programe</a:t>
            </a:r>
            <a:r>
              <a:rPr lang="en-US" sz="1600" dirty="0">
                <a:solidFill>
                  <a:srgbClr val="002060"/>
                </a:solidFill>
                <a:latin typeface="Century Gothic" panose="020B0502020202020204" pitchFamily="34" charset="0"/>
              </a:rPr>
              <a:t> on </a:t>
            </a:r>
            <a:r>
              <a:rPr lang="en-US" sz="1600" dirty="0" err="1">
                <a:solidFill>
                  <a:srgbClr val="002060"/>
                </a:solidFill>
                <a:latin typeface="Century Gothic" panose="020B0502020202020204" pitchFamily="34" charset="0"/>
              </a:rPr>
              <a:t>LiFi</a:t>
            </a:r>
            <a:r>
              <a:rPr lang="en-US" sz="1600" dirty="0">
                <a:solidFill>
                  <a:srgbClr val="002060"/>
                </a:solidFill>
                <a:latin typeface="Century Gothic" panose="020B0502020202020204" pitchFamily="34" charset="0"/>
              </a:rPr>
              <a:t> technology).</a:t>
            </a:r>
          </a:p>
          <a:p>
            <a:pPr algn="just">
              <a:spcBef>
                <a:spcPts val="0"/>
              </a:spcBef>
              <a:spcAft>
                <a:spcPts val="600"/>
              </a:spcAft>
              <a:buFont typeface="Wingdings" panose="05000000000000000000" pitchFamily="2" charset="2"/>
              <a:buChar char="§"/>
            </a:pPr>
            <a:r>
              <a:rPr lang="en-US" sz="1600" b="1" dirty="0">
                <a:solidFill>
                  <a:srgbClr val="002060"/>
                </a:solidFill>
                <a:latin typeface="Century Gothic" panose="020B0502020202020204" pitchFamily="34" charset="0"/>
              </a:rPr>
              <a:t>IET Future Tech Panel Digital Conversations on 5G and beyond - Use cases for mobile connectivity</a:t>
            </a:r>
            <a:r>
              <a:rPr lang="en-US" sz="1600" dirty="0">
                <a:solidFill>
                  <a:srgbClr val="002060"/>
                </a:solidFill>
                <a:latin typeface="Century Gothic" panose="020B0502020202020204" pitchFamily="34" charset="0"/>
              </a:rPr>
              <a:t> was </a:t>
            </a:r>
            <a:r>
              <a:rPr lang="en-US" sz="1600" dirty="0" err="1">
                <a:solidFill>
                  <a:srgbClr val="002060"/>
                </a:solidFill>
                <a:latin typeface="Century Gothic" panose="020B0502020202020204" pitchFamily="34" charset="0"/>
              </a:rPr>
              <a:t>organised</a:t>
            </a:r>
            <a:r>
              <a:rPr lang="en-US" sz="1600" dirty="0">
                <a:solidFill>
                  <a:srgbClr val="002060"/>
                </a:solidFill>
                <a:latin typeface="Century Gothic" panose="020B0502020202020204" pitchFamily="34" charset="0"/>
              </a:rPr>
              <a:t> by European Project Indico in coordination with IET India.   SESEI being chairman of the Standards Legal &amp; Regulatory Working Group chaired this Webinar. </a:t>
            </a:r>
          </a:p>
          <a:p>
            <a:pPr algn="just">
              <a:spcBef>
                <a:spcPts val="0"/>
              </a:spcBef>
              <a:spcAft>
                <a:spcPts val="600"/>
              </a:spcAft>
              <a:buFont typeface="Wingdings" panose="05000000000000000000" pitchFamily="2" charset="2"/>
              <a:buChar char="§"/>
            </a:pPr>
            <a:r>
              <a:rPr lang="en-US" sz="1600" b="1" dirty="0">
                <a:solidFill>
                  <a:srgbClr val="002060"/>
                </a:solidFill>
                <a:latin typeface="Century Gothic" panose="020B0502020202020204" pitchFamily="34" charset="0"/>
              </a:rPr>
              <a:t>37th GISFI (GSSM)standardization series meeting: International Symposium 7-IN-1: </a:t>
            </a:r>
            <a:r>
              <a:rPr lang="en-US" sz="1600" dirty="0">
                <a:solidFill>
                  <a:srgbClr val="002060"/>
                </a:solidFill>
                <a:latin typeface="Century Gothic" panose="020B0502020202020204" pitchFamily="34" charset="0"/>
              </a:rPr>
              <a:t>SESEI was one of the speakers and shared presentation on the Smart Body Area Network – Standardization”, provided details of the work being carried out by ETSI, CEN CENELEC on the Smart Body Area Network.</a:t>
            </a:r>
          </a:p>
          <a:p>
            <a:pPr algn="just">
              <a:spcBef>
                <a:spcPts val="0"/>
              </a:spcBef>
              <a:spcAft>
                <a:spcPts val="600"/>
              </a:spcAft>
              <a:buFont typeface="Wingdings" panose="05000000000000000000" pitchFamily="2" charset="2"/>
              <a:buChar char="§"/>
            </a:pPr>
            <a:r>
              <a:rPr lang="en-US" sz="1600" b="1" dirty="0">
                <a:solidFill>
                  <a:srgbClr val="002060"/>
                </a:solidFill>
                <a:latin typeface="Century Gothic" panose="020B0502020202020204" pitchFamily="34" charset="0"/>
              </a:rPr>
              <a:t>Second India-EU Webinar on Safe and Secure Mobile Technologies </a:t>
            </a:r>
            <a:r>
              <a:rPr lang="en-US" sz="1600" dirty="0">
                <a:solidFill>
                  <a:srgbClr val="002060"/>
                </a:solidFill>
                <a:latin typeface="Century Gothic" panose="020B0502020202020204" pitchFamily="34" charset="0"/>
              </a:rPr>
              <a:t>organized by </a:t>
            </a:r>
            <a:r>
              <a:rPr lang="en-US" sz="1600" dirty="0" err="1">
                <a:solidFill>
                  <a:srgbClr val="002060"/>
                </a:solidFill>
                <a:latin typeface="Century Gothic" panose="020B0502020202020204" pitchFamily="34" charset="0"/>
              </a:rPr>
              <a:t>InDiCo</a:t>
            </a:r>
            <a:r>
              <a:rPr lang="en-US" sz="1600" dirty="0">
                <a:solidFill>
                  <a:srgbClr val="002060"/>
                </a:solidFill>
                <a:latin typeface="Century Gothic" panose="020B0502020202020204" pitchFamily="34" charset="0"/>
              </a:rPr>
              <a:t> EU - ETSI Project.</a:t>
            </a:r>
          </a:p>
          <a:p>
            <a:pPr algn="just">
              <a:spcBef>
                <a:spcPts val="0"/>
              </a:spcBef>
              <a:spcAft>
                <a:spcPts val="600"/>
              </a:spcAft>
              <a:buFont typeface="Wingdings" panose="05000000000000000000" pitchFamily="2" charset="2"/>
              <a:buChar char="§"/>
            </a:pPr>
            <a:r>
              <a:rPr lang="en-US" sz="1600" dirty="0">
                <a:solidFill>
                  <a:srgbClr val="002060"/>
                </a:solidFill>
                <a:latin typeface="Century Gothic" panose="020B0502020202020204" pitchFamily="34" charset="0"/>
              </a:rPr>
              <a:t>“</a:t>
            </a:r>
            <a:r>
              <a:rPr lang="en-US" sz="1600" b="1" dirty="0">
                <a:solidFill>
                  <a:srgbClr val="002060"/>
                </a:solidFill>
                <a:latin typeface="Century Gothic" panose="020B0502020202020204" pitchFamily="34" charset="0"/>
              </a:rPr>
              <a:t>5G Networks: Strategies for Enabling Standards Driven Technologies &amp; Innovation</a:t>
            </a:r>
            <a:r>
              <a:rPr lang="en-US" sz="1600" dirty="0">
                <a:solidFill>
                  <a:srgbClr val="002060"/>
                </a:solidFill>
                <a:latin typeface="Century Gothic" panose="020B0502020202020204" pitchFamily="34" charset="0"/>
              </a:rPr>
              <a:t>” jointly organized by TSDSI and TIA. </a:t>
            </a:r>
          </a:p>
          <a:p>
            <a:pPr algn="just">
              <a:spcBef>
                <a:spcPts val="0"/>
              </a:spcBef>
              <a:spcAft>
                <a:spcPts val="600"/>
              </a:spcAft>
              <a:buFont typeface="Wingdings" panose="05000000000000000000" pitchFamily="2" charset="2"/>
              <a:buChar char="§"/>
            </a:pPr>
            <a:r>
              <a:rPr lang="en-US" sz="1600" b="1" dirty="0">
                <a:solidFill>
                  <a:srgbClr val="002060"/>
                </a:solidFill>
                <a:latin typeface="Century Gothic" panose="020B0502020202020204" pitchFamily="34" charset="0"/>
              </a:rPr>
              <a:t>“5G Test Bed Initiative at IIT Delhi”</a:t>
            </a:r>
            <a:r>
              <a:rPr lang="en-US" sz="1600" dirty="0">
                <a:solidFill>
                  <a:srgbClr val="002060"/>
                </a:solidFill>
                <a:latin typeface="Century Gothic" panose="020B0502020202020204" pitchFamily="34" charset="0"/>
              </a:rPr>
              <a:t> IIT Delhi &amp; TSDSI, organized an online regional workshop to showcase activities of the project on Multi-Access Edge Computing, 5G NR Channel Estimation, Equalization and Blind Decoding of Control Signals</a:t>
            </a:r>
          </a:p>
          <a:p>
            <a:pPr algn="just">
              <a:spcBef>
                <a:spcPts val="0"/>
              </a:spcBef>
              <a:spcAft>
                <a:spcPts val="600"/>
              </a:spcAft>
              <a:buFont typeface="Wingdings" panose="05000000000000000000" pitchFamily="2" charset="2"/>
              <a:buChar char="§"/>
            </a:pPr>
            <a:r>
              <a:rPr lang="en-US" sz="1600" b="1" dirty="0">
                <a:solidFill>
                  <a:srgbClr val="002060"/>
                </a:solidFill>
                <a:latin typeface="Century Gothic" panose="020B0502020202020204" pitchFamily="34" charset="0"/>
              </a:rPr>
              <a:t>Session on "Advanced Digital Comm. Technologies Toolkit for India"</a:t>
            </a:r>
            <a:r>
              <a:rPr lang="en-US" sz="1600" dirty="0">
                <a:solidFill>
                  <a:srgbClr val="002060"/>
                </a:solidFill>
                <a:latin typeface="Century Gothic" panose="020B0502020202020204" pitchFamily="34" charset="0"/>
              </a:rPr>
              <a:t> organized jointly by “Delegation of the European Union to India and NITI Aayog”. </a:t>
            </a:r>
          </a:p>
          <a:p>
            <a:endParaRPr lang="en-IN" sz="1600"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lvl="0" algn="just"/>
            <a:endParaRPr lang="en-US" sz="1500" b="1" dirty="0">
              <a:solidFill>
                <a:srgbClr val="002060"/>
              </a:solidFill>
            </a:endParaRPr>
          </a:p>
          <a:p>
            <a:pPr algn="just"/>
            <a:endParaRPr lang="en-IN" sz="1800" dirty="0">
              <a:solidFill>
                <a:srgbClr val="00206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514471195"/>
              </p:ext>
            </p:extLst>
          </p:nvPr>
        </p:nvGraphicFramePr>
        <p:xfrm>
          <a:off x="6752492" y="28134"/>
          <a:ext cx="5439507" cy="1088184"/>
        </p:xfrm>
        <a:graphic>
          <a:graphicData uri="http://schemas.openxmlformats.org/drawingml/2006/table">
            <a:tbl>
              <a:tblPr/>
              <a:tblGrid>
                <a:gridCol w="2623873">
                  <a:extLst>
                    <a:ext uri="{9D8B030D-6E8A-4147-A177-3AD203B41FA5}">
                      <a16:colId xmlns:a16="http://schemas.microsoft.com/office/drawing/2014/main" val="20000"/>
                    </a:ext>
                  </a:extLst>
                </a:gridCol>
                <a:gridCol w="985351">
                  <a:extLst>
                    <a:ext uri="{9D8B030D-6E8A-4147-A177-3AD203B41FA5}">
                      <a16:colId xmlns:a16="http://schemas.microsoft.com/office/drawing/2014/main" val="20001"/>
                    </a:ext>
                  </a:extLst>
                </a:gridCol>
                <a:gridCol w="1830283">
                  <a:extLst>
                    <a:ext uri="{9D8B030D-6E8A-4147-A177-3AD203B41FA5}">
                      <a16:colId xmlns:a16="http://schemas.microsoft.com/office/drawing/2014/main" val="20002"/>
                    </a:ext>
                  </a:extLst>
                </a:gridCol>
              </a:tblGrid>
              <a:tr h="544092">
                <a:tc>
                  <a:txBody>
                    <a:bodyPr/>
                    <a:lstStyle/>
                    <a:p>
                      <a:pPr algn="ctr" fontAlgn="b"/>
                      <a:r>
                        <a:rPr lang="en-US" sz="1600" b="1" i="0" u="none" strike="noStrike" dirty="0">
                          <a:solidFill>
                            <a:srgbClr val="000000"/>
                          </a:solidFill>
                          <a:effectLst/>
                          <a:latin typeface="Century Gothic" panose="020B0502020202020204" pitchFamily="34" charset="0"/>
                        </a:rPr>
                        <a:t>Description</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Total Until now</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Last </a:t>
                      </a:r>
                      <a:r>
                        <a:rPr lang="en-US" sz="1600" b="1" i="0" u="none" strike="noStrike" dirty="0" err="1">
                          <a:solidFill>
                            <a:srgbClr val="000000"/>
                          </a:solidFill>
                          <a:effectLst/>
                          <a:latin typeface="Century Gothic" panose="020B0502020202020204" pitchFamily="34" charset="0"/>
                        </a:rPr>
                        <a:t>Qtr</a:t>
                      </a:r>
                      <a:endParaRPr lang="en-US" sz="1600" b="1" i="0" u="none" strike="noStrike" dirty="0">
                        <a:solidFill>
                          <a:srgbClr val="000000"/>
                        </a:solidFill>
                        <a:effectLst/>
                        <a:latin typeface="Century Gothic" panose="020B0502020202020204" pitchFamily="34" charset="0"/>
                      </a:endParaRPr>
                    </a:p>
                    <a:p>
                      <a:pPr algn="ctr" fontAlgn="b"/>
                      <a:r>
                        <a:rPr lang="en-US" sz="1600" b="1" i="0" u="none" strike="noStrike" dirty="0">
                          <a:solidFill>
                            <a:srgbClr val="000000"/>
                          </a:solidFill>
                          <a:effectLst/>
                          <a:latin typeface="Century Gothic" panose="020B0502020202020204" pitchFamily="34" charset="0"/>
                        </a:rPr>
                        <a:t>(April, May, June)</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544092">
                <a:tc>
                  <a:txBody>
                    <a:bodyPr/>
                    <a:lstStyle/>
                    <a:p>
                      <a:pPr algn="ctr" fontAlgn="b"/>
                      <a:r>
                        <a:rPr lang="en-US" sz="1600" b="1" kern="1200" dirty="0">
                          <a:solidFill>
                            <a:schemeClr val="tx1"/>
                          </a:solidFill>
                          <a:effectLst/>
                          <a:latin typeface="Century Gothic" panose="020B0502020202020204" pitchFamily="34" charset="0"/>
                          <a:ea typeface="+mn-ea"/>
                          <a:cs typeface="+mn-cs"/>
                        </a:rPr>
                        <a:t>Events/Seminar/Workshop/Roundtable</a:t>
                      </a:r>
                      <a:endParaRPr lang="en-US" sz="1600" b="1" i="0" u="none" strike="noStrike" dirty="0">
                        <a:solidFill>
                          <a:schemeClr val="tx1"/>
                        </a:solidFill>
                        <a:effectLst/>
                        <a:latin typeface="Century Gothic" panose="020B0502020202020204" pitchFamily="34" charset="0"/>
                      </a:endParaRP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250</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chemeClr val="tx1"/>
                          </a:solidFill>
                          <a:effectLst/>
                          <a:latin typeface="Century Gothic" panose="020B0502020202020204" pitchFamily="34" charset="0"/>
                        </a:rPr>
                        <a:t>35</a:t>
                      </a:r>
                    </a:p>
                  </a:txBody>
                  <a:tcPr marL="9525" marR="9525"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99882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365125"/>
            <a:ext cx="10883153" cy="626767"/>
          </a:xfrm>
        </p:spPr>
        <p:txBody>
          <a:bodyPr>
            <a:normAutofit fontScale="90000"/>
          </a:bodyPr>
          <a:lstStyle/>
          <a:p>
            <a:r>
              <a:rPr lang="en-US" altLang="en-US" b="1" dirty="0">
                <a:solidFill>
                  <a:srgbClr val="002060"/>
                </a:solidFill>
                <a:latin typeface="+mn-lt"/>
              </a:rPr>
              <a:t>Key </a:t>
            </a:r>
            <a:r>
              <a:rPr lang="en-US" altLang="en-US" b="1" dirty="0">
                <a:solidFill>
                  <a:srgbClr val="002060"/>
                </a:solidFill>
                <a:latin typeface="Century Gothic" panose="020B0502020202020204" pitchFamily="34" charset="0"/>
              </a:rPr>
              <a:t>Queries</a:t>
            </a:r>
            <a:r>
              <a:rPr lang="en-US" altLang="en-US" b="1" dirty="0">
                <a:solidFill>
                  <a:srgbClr val="002060"/>
                </a:solidFill>
                <a:latin typeface="+mn-lt"/>
              </a:rPr>
              <a:t> </a:t>
            </a:r>
            <a:endParaRPr lang="en-IN" b="1" dirty="0">
              <a:latin typeface="+mn-lt"/>
            </a:endParaRPr>
          </a:p>
        </p:txBody>
      </p:sp>
      <p:sp>
        <p:nvSpPr>
          <p:cNvPr id="3" name="Content Placeholder 2"/>
          <p:cNvSpPr>
            <a:spLocks noGrp="1"/>
          </p:cNvSpPr>
          <p:nvPr>
            <p:ph idx="1"/>
          </p:nvPr>
        </p:nvSpPr>
        <p:spPr>
          <a:xfrm>
            <a:off x="528918" y="1273143"/>
            <a:ext cx="11432048" cy="5139533"/>
          </a:xfrm>
        </p:spPr>
        <p:txBody>
          <a:bodyPr>
            <a:noAutofit/>
          </a:bodyPr>
          <a:lstStyle/>
          <a:p>
            <a:pPr marL="285750" marR="0" lvl="0" indent="-285750" algn="just"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80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Query on “How EU is handling and regulating Aluminum Scrap”: Bureau of Indian Standards (BIS)</a:t>
            </a:r>
          </a:p>
          <a:p>
            <a:pPr marL="285750" marR="0" lvl="0" indent="-285750" algn="just"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80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Inputs to Draft Document on “Security by design Principles in M2M device manufacturing and National Trust Center for certification of M2M devices and applications”: Telecom Engineering Centre (TEC)</a:t>
            </a:r>
          </a:p>
          <a:p>
            <a:pPr marL="285750" marR="0" lvl="0" indent="-285750" algn="just"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en-US" sz="1800" dirty="0">
                <a:solidFill>
                  <a:srgbClr val="002060"/>
                </a:solidFill>
                <a:latin typeface="Century Gothic" panose="020B0502020202020204" pitchFamily="34" charset="0"/>
              </a:rPr>
              <a:t>I</a:t>
            </a:r>
            <a:r>
              <a:rPr kumimoji="0" lang="en-US" sz="1800" i="0" u="none" strike="noStrike" kern="1200" cap="none" spc="0" normalizeH="0" baseline="0" noProof="0" dirty="0" err="1">
                <a:ln>
                  <a:noFill/>
                </a:ln>
                <a:solidFill>
                  <a:srgbClr val="002060"/>
                </a:solidFill>
                <a:effectLst/>
                <a:uLnTx/>
                <a:uFillTx/>
                <a:latin typeface="Century Gothic" panose="020B0502020202020204" pitchFamily="34" charset="0"/>
                <a:ea typeface="+mn-ea"/>
                <a:cs typeface="+mn-cs"/>
              </a:rPr>
              <a:t>nformation</a:t>
            </a:r>
            <a:r>
              <a:rPr kumimoji="0" lang="en-US" sz="180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 on Satellite communication in India: </a:t>
            </a:r>
            <a:r>
              <a:rPr kumimoji="0" lang="en-US" sz="1800" i="0" u="none" strike="noStrike" kern="1200" cap="none" spc="0" normalizeH="0" baseline="0" noProof="0" dirty="0" err="1">
                <a:ln>
                  <a:noFill/>
                </a:ln>
                <a:solidFill>
                  <a:srgbClr val="002060"/>
                </a:solidFill>
                <a:effectLst/>
                <a:uLnTx/>
                <a:uFillTx/>
                <a:latin typeface="Century Gothic" panose="020B0502020202020204" pitchFamily="34" charset="0"/>
                <a:ea typeface="+mn-ea"/>
                <a:cs typeface="+mn-cs"/>
              </a:rPr>
              <a:t>SatADSL</a:t>
            </a:r>
            <a:endParaRPr kumimoji="0" lang="en-US" sz="180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285750" marR="0" lvl="0" indent="-285750" algn="just"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80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Draft guidelines for the Registration Process of M2M Service Providers(M2MSP) &amp; WPAN/WLAN Connectivity Provider for M2M Services: Siemens</a:t>
            </a:r>
          </a:p>
          <a:p>
            <a:pPr marL="285750" marR="0" lvl="0" indent="-285750" algn="just"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en-US" sz="1800" dirty="0">
                <a:solidFill>
                  <a:srgbClr val="002060"/>
                </a:solidFill>
                <a:latin typeface="Century Gothic" panose="020B0502020202020204" pitchFamily="34" charset="0"/>
              </a:rPr>
              <a:t>I</a:t>
            </a:r>
            <a:r>
              <a:rPr kumimoji="0" lang="en-US" sz="1800" i="0" u="none" strike="noStrike" kern="1200" cap="none" spc="0" normalizeH="0" baseline="0" noProof="0" dirty="0" err="1">
                <a:ln>
                  <a:noFill/>
                </a:ln>
                <a:solidFill>
                  <a:srgbClr val="002060"/>
                </a:solidFill>
                <a:effectLst/>
                <a:uLnTx/>
                <a:uFillTx/>
                <a:latin typeface="Century Gothic" panose="020B0502020202020204" pitchFamily="34" charset="0"/>
                <a:ea typeface="+mn-ea"/>
                <a:cs typeface="+mn-cs"/>
              </a:rPr>
              <a:t>nformation</a:t>
            </a:r>
            <a:r>
              <a:rPr kumimoji="0" lang="en-US" sz="180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 around Electronics Signature activities in Europe: SSD II, BIS</a:t>
            </a:r>
          </a:p>
          <a:p>
            <a:pPr algn="just"/>
            <a:endParaRPr lang="en-IN" sz="1400" dirty="0">
              <a:solidFill>
                <a:srgbClr val="002060"/>
              </a:solidFill>
            </a:endParaRPr>
          </a:p>
          <a:p>
            <a:pPr algn="just"/>
            <a:endParaRPr lang="en-IN" sz="1400" dirty="0">
              <a:solidFill>
                <a:srgbClr val="002060"/>
              </a:solidFill>
            </a:endParaRPr>
          </a:p>
          <a:p>
            <a:pPr algn="just"/>
            <a:endParaRPr lang="en-US" sz="1400" dirty="0">
              <a:solidFill>
                <a:srgbClr val="002060"/>
              </a:solidFill>
            </a:endParaRPr>
          </a:p>
          <a:p>
            <a:pPr algn="just"/>
            <a:endParaRPr lang="en-IN" sz="1400" dirty="0">
              <a:solidFill>
                <a:srgbClr val="002060"/>
              </a:solidFill>
            </a:endParaRPr>
          </a:p>
        </p:txBody>
      </p:sp>
      <p:graphicFrame>
        <p:nvGraphicFramePr>
          <p:cNvPr id="4" name="Content Placeholder 3"/>
          <p:cNvGraphicFramePr>
            <a:graphicFrameLocks/>
          </p:cNvGraphicFramePr>
          <p:nvPr>
            <p:extLst>
              <p:ext uri="{D42A27DB-BD31-4B8C-83A1-F6EECF244321}">
                <p14:modId xmlns:p14="http://schemas.microsoft.com/office/powerpoint/2010/main" val="1127573593"/>
              </p:ext>
            </p:extLst>
          </p:nvPr>
        </p:nvGraphicFramePr>
        <p:xfrm>
          <a:off x="6682154" y="-28135"/>
          <a:ext cx="5500958" cy="1103901"/>
        </p:xfrm>
        <a:graphic>
          <a:graphicData uri="http://schemas.openxmlformats.org/drawingml/2006/table">
            <a:tbl>
              <a:tblPr/>
              <a:tblGrid>
                <a:gridCol w="1865846">
                  <a:extLst>
                    <a:ext uri="{9D8B030D-6E8A-4147-A177-3AD203B41FA5}">
                      <a16:colId xmlns:a16="http://schemas.microsoft.com/office/drawing/2014/main" val="20000"/>
                    </a:ext>
                  </a:extLst>
                </a:gridCol>
                <a:gridCol w="1720557">
                  <a:extLst>
                    <a:ext uri="{9D8B030D-6E8A-4147-A177-3AD203B41FA5}">
                      <a16:colId xmlns:a16="http://schemas.microsoft.com/office/drawing/2014/main" val="20001"/>
                    </a:ext>
                  </a:extLst>
                </a:gridCol>
                <a:gridCol w="1914555">
                  <a:extLst>
                    <a:ext uri="{9D8B030D-6E8A-4147-A177-3AD203B41FA5}">
                      <a16:colId xmlns:a16="http://schemas.microsoft.com/office/drawing/2014/main" val="20002"/>
                    </a:ext>
                  </a:extLst>
                </a:gridCol>
              </a:tblGrid>
              <a:tr h="674251">
                <a:tc>
                  <a:txBody>
                    <a:bodyPr/>
                    <a:lstStyle/>
                    <a:p>
                      <a:pPr algn="ctr" fontAlgn="b"/>
                      <a:r>
                        <a:rPr lang="en-US" sz="1600" b="1" i="0" u="none" strike="noStrike" dirty="0">
                          <a:solidFill>
                            <a:srgbClr val="000000"/>
                          </a:solidFill>
                          <a:effectLst/>
                          <a:latin typeface="Century Gothic" panose="020B0502020202020204" pitchFamily="34" charset="0"/>
                        </a:rPr>
                        <a:t>Description</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Total Until now</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1600" b="1" i="0" u="none" strike="noStrike" dirty="0">
                          <a:solidFill>
                            <a:srgbClr val="000000"/>
                          </a:solidFill>
                          <a:effectLst/>
                          <a:latin typeface="Century Gothic" panose="020B0502020202020204" pitchFamily="34" charset="0"/>
                        </a:rPr>
                        <a:t>Last </a:t>
                      </a:r>
                      <a:r>
                        <a:rPr lang="en-US" sz="1600" b="1" i="0" u="none" strike="noStrike" dirty="0" err="1">
                          <a:solidFill>
                            <a:srgbClr val="000000"/>
                          </a:solidFill>
                          <a:effectLst/>
                          <a:latin typeface="Century Gothic" panose="020B0502020202020204" pitchFamily="34" charset="0"/>
                        </a:rPr>
                        <a:t>Qtr</a:t>
                      </a:r>
                      <a:endParaRPr lang="en-US" sz="1600" b="1" i="0" u="none" strike="noStrike" dirty="0">
                        <a:solidFill>
                          <a:srgbClr val="000000"/>
                        </a:solidFill>
                        <a:effectLst/>
                        <a:latin typeface="Century Gothic" panose="020B0502020202020204" pitchFamily="34" charset="0"/>
                      </a:endParaRPr>
                    </a:p>
                    <a:p>
                      <a:pPr algn="ctr" fontAlgn="b"/>
                      <a:r>
                        <a:rPr lang="en-US" sz="1600" b="1" i="0" u="none" strike="noStrike" dirty="0">
                          <a:solidFill>
                            <a:srgbClr val="000000"/>
                          </a:solidFill>
                          <a:effectLst/>
                          <a:latin typeface="Century Gothic" panose="020B0502020202020204" pitchFamily="34" charset="0"/>
                        </a:rPr>
                        <a:t>(April, May, June)</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429650">
                <a:tc>
                  <a:txBody>
                    <a:bodyPr/>
                    <a:lstStyle/>
                    <a:p>
                      <a:pPr algn="ctr" fontAlgn="b"/>
                      <a:r>
                        <a:rPr lang="en-US" sz="1600" b="1" i="0" u="none" strike="noStrike" dirty="0">
                          <a:solidFill>
                            <a:srgbClr val="000000"/>
                          </a:solidFill>
                          <a:effectLst/>
                          <a:latin typeface="Century Gothic" panose="020B0502020202020204" pitchFamily="34" charset="0"/>
                        </a:rPr>
                        <a:t>No of Queries </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entury Gothic" panose="020B0502020202020204" pitchFamily="34" charset="0"/>
                        </a:rPr>
                        <a:t>79</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entury Gothic" panose="020B0502020202020204" pitchFamily="34" charset="0"/>
                        </a:rPr>
                        <a:t>5</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1083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4" y="365126"/>
            <a:ext cx="10869706" cy="611268"/>
          </a:xfrm>
        </p:spPr>
        <p:txBody>
          <a:bodyPr>
            <a:normAutofit fontScale="90000"/>
          </a:bodyPr>
          <a:lstStyle/>
          <a:p>
            <a:br>
              <a:rPr lang="en-US" kern="0" dirty="0">
                <a:latin typeface="Century Gothic" panose="020B0502020202020204" pitchFamily="34" charset="0"/>
              </a:rPr>
            </a:br>
            <a:r>
              <a:rPr lang="en-US" b="1" kern="0" dirty="0">
                <a:solidFill>
                  <a:srgbClr val="002060"/>
                </a:solidFill>
                <a:latin typeface="Century Gothic" panose="020B0502020202020204" pitchFamily="34" charset="0"/>
              </a:rPr>
              <a:t>Quarterly Report: Snapshot 1 (4) </a:t>
            </a:r>
            <a:br>
              <a:rPr lang="en-US" b="1" kern="0" dirty="0">
                <a:solidFill>
                  <a:srgbClr val="002060"/>
                </a:solidFill>
                <a:latin typeface="Century Gothic" panose="020B0502020202020204" pitchFamily="34" charset="0"/>
              </a:rPr>
            </a:br>
            <a:endParaRPr lang="en-IN" b="1" dirty="0">
              <a:solidFill>
                <a:srgbClr val="002060"/>
              </a:solidFill>
              <a:latin typeface="Century Gothic" panose="020B0502020202020204" pitchFamily="34" charset="0"/>
            </a:endParaRPr>
          </a:p>
        </p:txBody>
      </p:sp>
      <p:sp>
        <p:nvSpPr>
          <p:cNvPr id="3" name="Content Placeholder 2"/>
          <p:cNvSpPr>
            <a:spLocks noGrp="1"/>
          </p:cNvSpPr>
          <p:nvPr>
            <p:ph idx="1"/>
          </p:nvPr>
        </p:nvSpPr>
        <p:spPr>
          <a:xfrm>
            <a:off x="484095" y="1160944"/>
            <a:ext cx="11255188" cy="5455630"/>
          </a:xfrm>
        </p:spPr>
        <p:txBody>
          <a:bodyPr>
            <a:noAutofit/>
          </a:bodyPr>
          <a:lstStyle/>
          <a:p>
            <a:pPr marL="0" indent="0" algn="just">
              <a:buNone/>
            </a:pPr>
            <a:r>
              <a:rPr lang="en-IN" sz="2000" b="1" u="sng" dirty="0">
                <a:solidFill>
                  <a:srgbClr val="002060"/>
                </a:solidFill>
                <a:latin typeface="Century Gothic" panose="020B0502020202020204" pitchFamily="34" charset="0"/>
                <a:cs typeface="Calibri" panose="020F0502020204030204" pitchFamily="34" charset="0"/>
              </a:rPr>
              <a:t>Generic:</a:t>
            </a:r>
          </a:p>
          <a:p>
            <a:pPr marL="342900" lvl="0" indent="-342900">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2"/>
              </a:rPr>
              <a:t>Research Design &amp; Standards Organization (RDSO) becomes the FIRST Institution to be declared SDO under "One Nation One Standard" mission on BIS</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3"/>
              </a:rPr>
              <a:t>List of Products Under Simplified Procedure by BIS</a:t>
            </a:r>
            <a:r>
              <a:rPr lang="en-US" sz="17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4"/>
              </a:rPr>
              <a:t>New Initiatives: BIS Standards are Now Available Free of Cost for Everyone</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5"/>
              </a:rPr>
              <a:t>Government launched network of 6,580 labs for quality control of Indian products</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6"/>
              </a:rPr>
              <a:t>Government plans crackdown on sellers of low-quality toys, wants manufacturers to follow BIS Standard</a:t>
            </a:r>
            <a:endPar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lvl="0" indent="0">
              <a:lnSpc>
                <a:spcPct val="107000"/>
              </a:lnSpc>
              <a:spcBef>
                <a:spcPts val="0"/>
              </a:spcBef>
              <a:buNone/>
            </a:pP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0" lvl="0" indent="0">
              <a:lnSpc>
                <a:spcPct val="107000"/>
              </a:lnSpc>
              <a:spcBef>
                <a:spcPts val="0"/>
              </a:spcBef>
              <a:buNone/>
            </a:pPr>
            <a:r>
              <a:rPr lang="en-US" sz="1700" b="1" dirty="0">
                <a:effectLst/>
                <a:latin typeface="Century Gothic" panose="020B0502020202020204" pitchFamily="34" charset="0"/>
                <a:ea typeface="Calibri" panose="020F0502020204030204" pitchFamily="34" charset="0"/>
                <a:cs typeface="Times New Roman" panose="02020603050405020304" pitchFamily="18" charset="0"/>
              </a:rPr>
              <a:t>TBT notifications submitted by India to the World Trade Organization (WTO)</a:t>
            </a:r>
            <a:endParaRPr lang="en-IN" sz="1700" b="1"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Bef>
                <a:spcPts val="0"/>
              </a:spcBef>
              <a:buFont typeface="Wingdings" panose="05000000000000000000" pitchFamily="2" charset="2"/>
              <a:buChar char="ü"/>
            </a:pPr>
            <a:r>
              <a:rPr lang="en-IN" sz="1600" u="sng" dirty="0">
                <a:solidFill>
                  <a:srgbClr val="0563C1"/>
                </a:solidFill>
                <a:effectLst/>
                <a:latin typeface="Century Gothic" panose="020B0502020202020204" pitchFamily="34" charset="0"/>
                <a:ea typeface="Times New Roman" panose="02020603050405020304" pitchFamily="18" charset="0"/>
                <a:cs typeface="Calibri" panose="020F0502020204030204" pitchFamily="34" charset="0"/>
                <a:hlinkClick r:id="rId7"/>
              </a:rPr>
              <a:t>G/TBT/N/IND/201</a:t>
            </a:r>
            <a:r>
              <a:rPr lang="en-IN" sz="1600" dirty="0">
                <a:effectLst/>
                <a:latin typeface="Century Gothic" panose="020B0502020202020204" pitchFamily="34" charset="0"/>
                <a:ea typeface="Calibri" panose="020F0502020204030204" pitchFamily="34" charset="0"/>
                <a:cs typeface="Calibri" panose="020F0502020204030204" pitchFamily="34" charset="0"/>
              </a:rPr>
              <a:t> &amp; </a:t>
            </a:r>
            <a:r>
              <a:rPr lang="en-IN" sz="1600" u="sng" dirty="0">
                <a:solidFill>
                  <a:srgbClr val="0563C1"/>
                </a:solidFill>
                <a:effectLst/>
                <a:latin typeface="Century Gothic" panose="020B0502020202020204" pitchFamily="34" charset="0"/>
                <a:ea typeface="Times New Roman" panose="02020603050405020304" pitchFamily="18" charset="0"/>
                <a:cs typeface="Calibri" panose="020F0502020204030204" pitchFamily="34" charset="0"/>
                <a:hlinkClick r:id="rId8"/>
              </a:rPr>
              <a:t>G/TBT/N/IND/203</a:t>
            </a:r>
            <a:r>
              <a:rPr lang="en-IN" sz="1600" dirty="0">
                <a:effectLst/>
                <a:latin typeface="Century Gothic" panose="020B0502020202020204" pitchFamily="34" charset="0"/>
                <a:ea typeface="Calibri" panose="020F0502020204030204" pitchFamily="34" charset="0"/>
                <a:cs typeface="Calibri" panose="020F0502020204030204" pitchFamily="34" charset="0"/>
              </a:rPr>
              <a:t>: Thermoplastic materials.</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Bef>
                <a:spcPts val="0"/>
              </a:spcBef>
              <a:buFont typeface="Wingdings" panose="05000000000000000000" pitchFamily="2" charset="2"/>
              <a:buChar char="ü"/>
            </a:pPr>
            <a:r>
              <a:rPr lang="en-IN" sz="1600" u="sng" dirty="0">
                <a:solidFill>
                  <a:srgbClr val="0563C1"/>
                </a:solidFill>
                <a:effectLst/>
                <a:latin typeface="Century Gothic" panose="020B0502020202020204" pitchFamily="34" charset="0"/>
                <a:ea typeface="Times New Roman" panose="02020603050405020304" pitchFamily="18" charset="0"/>
                <a:cs typeface="Calibri" panose="020F0502020204030204" pitchFamily="34" charset="0"/>
                <a:hlinkClick r:id="rId9"/>
              </a:rPr>
              <a:t>G/TBT/N/IND/202</a:t>
            </a:r>
            <a:r>
              <a:rPr lang="en-IN" sz="1600" dirty="0">
                <a:effectLst/>
                <a:latin typeface="Century Gothic" panose="020B0502020202020204" pitchFamily="34" charset="0"/>
                <a:ea typeface="Calibri" panose="020F0502020204030204" pitchFamily="34" charset="0"/>
                <a:cs typeface="Calibri" panose="020F0502020204030204" pitchFamily="34" charset="0"/>
              </a:rPr>
              <a:t>: Halogenated hydrocarbons.</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Bef>
                <a:spcPts val="0"/>
              </a:spcBef>
              <a:buFont typeface="Wingdings" panose="05000000000000000000" pitchFamily="2" charset="2"/>
              <a:buChar char="ü"/>
            </a:pPr>
            <a:r>
              <a:rPr lang="en-IN" sz="1600" u="sng" dirty="0">
                <a:solidFill>
                  <a:srgbClr val="0563C1"/>
                </a:solidFill>
                <a:effectLst/>
                <a:latin typeface="Century Gothic" panose="020B0502020202020204" pitchFamily="34" charset="0"/>
                <a:ea typeface="Times New Roman" panose="02020603050405020304" pitchFamily="18" charset="0"/>
                <a:cs typeface="Calibri" panose="020F0502020204030204" pitchFamily="34" charset="0"/>
                <a:hlinkClick r:id="rId10"/>
              </a:rPr>
              <a:t>G/TBT/N/IND/204</a:t>
            </a:r>
            <a:r>
              <a:rPr lang="en-IN" sz="1600" dirty="0">
                <a:effectLst/>
                <a:latin typeface="Century Gothic" panose="020B0502020202020204" pitchFamily="34" charset="0"/>
                <a:ea typeface="Calibri" panose="020F0502020204030204" pitchFamily="34" charset="0"/>
                <a:cs typeface="Calibri" panose="020F0502020204030204" pitchFamily="34" charset="0"/>
              </a:rPr>
              <a:t>: Plastics in general.</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Bef>
                <a:spcPts val="0"/>
              </a:spcBef>
              <a:buFont typeface="Wingdings" panose="05000000000000000000" pitchFamily="2" charset="2"/>
              <a:buChar char="ü"/>
            </a:pPr>
            <a:r>
              <a:rPr lang="en-IN" sz="1600" u="sng" dirty="0">
                <a:solidFill>
                  <a:srgbClr val="0563C1"/>
                </a:solidFill>
                <a:effectLst/>
                <a:latin typeface="Century Gothic" panose="020B0502020202020204" pitchFamily="34" charset="0"/>
                <a:ea typeface="Times New Roman" panose="02020603050405020304" pitchFamily="18" charset="0"/>
                <a:cs typeface="Calibri" panose="020F0502020204030204" pitchFamily="34" charset="0"/>
                <a:hlinkClick r:id="rId11"/>
              </a:rPr>
              <a:t>G/TBT/N/IND/205</a:t>
            </a:r>
            <a:r>
              <a:rPr lang="en-IN" sz="1600" dirty="0">
                <a:effectLst/>
                <a:latin typeface="Century Gothic" panose="020B0502020202020204" pitchFamily="34" charset="0"/>
                <a:ea typeface="Calibri" panose="020F0502020204030204" pitchFamily="34" charset="0"/>
                <a:cs typeface="Calibri" panose="020F0502020204030204" pitchFamily="34" charset="0"/>
              </a:rPr>
              <a:t> &amp; </a:t>
            </a:r>
            <a:r>
              <a:rPr lang="en-IN" sz="1600" u="sng" dirty="0">
                <a:solidFill>
                  <a:srgbClr val="0563C1"/>
                </a:solidFill>
                <a:effectLst/>
                <a:latin typeface="Century Gothic" panose="020B0502020202020204" pitchFamily="34" charset="0"/>
                <a:ea typeface="Times New Roman" panose="02020603050405020304" pitchFamily="18" charset="0"/>
                <a:cs typeface="Calibri" panose="020F0502020204030204" pitchFamily="34" charset="0"/>
                <a:hlinkClick r:id="rId12"/>
              </a:rPr>
              <a:t>G/TBT/N/IND/206</a:t>
            </a:r>
            <a:r>
              <a:rPr lang="en-IN" sz="1600" dirty="0">
                <a:effectLst/>
                <a:latin typeface="Century Gothic" panose="020B0502020202020204" pitchFamily="34" charset="0"/>
                <a:ea typeface="Calibri" panose="020F0502020204030204" pitchFamily="34" charset="0"/>
                <a:cs typeface="Calibri" panose="020F0502020204030204" pitchFamily="34" charset="0"/>
              </a:rPr>
              <a:t>: Organic chemicals</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7000"/>
              </a:lnSpc>
              <a:spcBef>
                <a:spcPts val="0"/>
              </a:spcBef>
              <a:buFont typeface="Wingdings" panose="05000000000000000000" pitchFamily="2" charset="2"/>
              <a:buChar char="ü"/>
            </a:pPr>
            <a:r>
              <a:rPr lang="en-IN" sz="1600" u="sng" dirty="0">
                <a:solidFill>
                  <a:srgbClr val="0563C1"/>
                </a:solidFill>
                <a:effectLst/>
                <a:latin typeface="Century Gothic" panose="020B0502020202020204" pitchFamily="34" charset="0"/>
                <a:ea typeface="Times New Roman" panose="02020603050405020304" pitchFamily="18" charset="0"/>
                <a:cs typeface="Calibri" panose="020F0502020204030204" pitchFamily="34" charset="0"/>
                <a:hlinkClick r:id="rId13"/>
              </a:rPr>
              <a:t>G/TBT/N/IND/44/Add.10</a:t>
            </a:r>
            <a:r>
              <a:rPr lang="en-IN" sz="1600" dirty="0">
                <a:effectLst/>
                <a:latin typeface="Century Gothic" panose="020B0502020202020204" pitchFamily="34" charset="0"/>
                <a:ea typeface="Calibri" panose="020F0502020204030204" pitchFamily="34" charset="0"/>
                <a:cs typeface="Calibri" panose="020F0502020204030204" pitchFamily="34" charset="0"/>
              </a:rPr>
              <a:t>: Telecommunications.</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lgn="just">
              <a:buNone/>
            </a:pPr>
            <a:r>
              <a:rPr lang="en-US" sz="2000" b="1" u="sng" dirty="0">
                <a:solidFill>
                  <a:srgbClr val="002060"/>
                </a:solidFill>
                <a:latin typeface="Century Gothic" panose="020B0502020202020204" pitchFamily="34" charset="0"/>
                <a:cs typeface="Calibri" panose="020F0502020204030204" pitchFamily="34" charset="0"/>
              </a:rPr>
              <a:t>Smart Cities:</a:t>
            </a:r>
          </a:p>
          <a:p>
            <a:pPr lvl="0">
              <a:lnSpc>
                <a:spcPct val="107000"/>
              </a:lnSpc>
              <a:spcBef>
                <a:spcPts val="0"/>
              </a:spcBef>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14"/>
              </a:rPr>
              <a:t>Bureau of Indian Standards' new Reference Architecture for Smart Cities adopts the Open Group ArchiMate Specifications</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a:spcBef>
                <a:spcPts val="0"/>
              </a:spcBef>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15"/>
              </a:rPr>
              <a:t>IIIT-H gets first corporate founding partner for Smart City Living Labs</a:t>
            </a:r>
            <a:endParaRPr lang="en-US" sz="1700" b="1" u="sng" dirty="0">
              <a:solidFill>
                <a:srgbClr val="002060"/>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1736510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365126"/>
            <a:ext cx="10883153" cy="719756"/>
          </a:xfrm>
        </p:spPr>
        <p:txBody>
          <a:bodyPr>
            <a:normAutofit/>
          </a:bodyPr>
          <a:lstStyle/>
          <a:p>
            <a:r>
              <a:rPr lang="en-US" sz="4000" b="1" kern="0" dirty="0">
                <a:solidFill>
                  <a:srgbClr val="002060"/>
                </a:solidFill>
                <a:latin typeface="Century Gothic" panose="020B0502020202020204" pitchFamily="34" charset="0"/>
              </a:rPr>
              <a:t>Quarterly Report: Snapshot 2 (4)</a:t>
            </a:r>
            <a:endParaRPr lang="en-IN" sz="4000" dirty="0">
              <a:latin typeface="Century Gothic" panose="020B0502020202020204" pitchFamily="34" charset="0"/>
            </a:endParaRPr>
          </a:p>
        </p:txBody>
      </p:sp>
      <p:sp>
        <p:nvSpPr>
          <p:cNvPr id="3" name="Content Placeholder 2"/>
          <p:cNvSpPr>
            <a:spLocks noGrp="1"/>
          </p:cNvSpPr>
          <p:nvPr>
            <p:ph idx="1"/>
          </p:nvPr>
        </p:nvSpPr>
        <p:spPr>
          <a:xfrm>
            <a:off x="470647" y="1084882"/>
            <a:ext cx="11241741" cy="5773118"/>
          </a:xfrm>
        </p:spPr>
        <p:txBody>
          <a:bodyPr>
            <a:noAutofit/>
          </a:bodyPr>
          <a:lstStyle/>
          <a:p>
            <a:pPr marL="0" indent="0">
              <a:buNone/>
            </a:pPr>
            <a:r>
              <a:rPr lang="en-US" sz="2000" b="1" u="sng" dirty="0">
                <a:solidFill>
                  <a:srgbClr val="002060"/>
                </a:solidFill>
                <a:latin typeface="Century Gothic" panose="020B0502020202020204" pitchFamily="34" charset="0"/>
                <a:cs typeface="Calibri" panose="020F0502020204030204" pitchFamily="34" charset="0"/>
              </a:rPr>
              <a:t>Electrical Equipment including Consumer Electronics:</a:t>
            </a:r>
          </a:p>
          <a:p>
            <a:pPr marL="342900" lvl="0" indent="-342900" algn="just">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2"/>
              </a:rPr>
              <a:t>MeitY Startup Hub and La French Tech, Bengaluru, have launched the Indo-French Tech </a:t>
            </a:r>
            <a:r>
              <a:rPr lang="en-US" sz="1700" u="sng" dirty="0" err="1">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2"/>
              </a:rPr>
              <a:t>Programme</a:t>
            </a: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2"/>
              </a:rPr>
              <a:t> to support Indo-French startup collaboration</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3"/>
              </a:rPr>
              <a:t>French power utility firm EDF has installed 1 lakh (0.1 million) smart electricity meters in India</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4"/>
              </a:rPr>
              <a:t>Ministry of Power decides to set up a National Mission on use of Biomass in coal based thermal power plants</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5"/>
              </a:rPr>
              <a:t>India Smart Grid Forum and ASEAN Centre for Energy executed MoU for Cooperation for Decarbonization Initiatives in ASEAN Member States in the areas of Smart Grids, Electric Mobility and Renewable Energy Developments on Fast-track</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0" lvl="0" indent="0" algn="just">
              <a:lnSpc>
                <a:spcPct val="107000"/>
              </a:lnSpc>
              <a:spcBef>
                <a:spcPts val="0"/>
              </a:spcBef>
              <a:buNone/>
            </a:pPr>
            <a:endParaRPr lang="en-US" sz="1700" b="1" dirty="0">
              <a:effectLst/>
              <a:latin typeface="Century Gothic" panose="020B0502020202020204" pitchFamily="34" charset="0"/>
              <a:ea typeface="Calibri" panose="020F0502020204030204" pitchFamily="34" charset="0"/>
              <a:cs typeface="Times New Roman" panose="02020603050405020304" pitchFamily="18" charset="0"/>
            </a:endParaRPr>
          </a:p>
          <a:p>
            <a:pPr marL="0" lvl="0" indent="0" algn="just">
              <a:lnSpc>
                <a:spcPct val="107000"/>
              </a:lnSpc>
              <a:spcBef>
                <a:spcPts val="0"/>
              </a:spcBef>
              <a:buNone/>
            </a:pPr>
            <a:r>
              <a:rPr lang="en-US" sz="1700" b="1" dirty="0">
                <a:effectLst/>
                <a:latin typeface="Century Gothic" panose="020B0502020202020204" pitchFamily="34" charset="0"/>
                <a:ea typeface="Calibri" panose="020F0502020204030204" pitchFamily="34" charset="0"/>
                <a:cs typeface="Times New Roman" panose="02020603050405020304" pitchFamily="18" charset="0"/>
              </a:rPr>
              <a:t>Office Memorandums (OMs)/Notifications issued by Ministry of Power (</a:t>
            </a:r>
            <a:r>
              <a:rPr lang="en-US" sz="1700" b="1" dirty="0" err="1">
                <a:effectLst/>
                <a:latin typeface="Century Gothic" panose="020B0502020202020204" pitchFamily="34" charset="0"/>
                <a:ea typeface="Calibri" panose="020F0502020204030204" pitchFamily="34" charset="0"/>
                <a:cs typeface="Times New Roman" panose="02020603050405020304" pitchFamily="18" charset="0"/>
              </a:rPr>
              <a:t>MoP</a:t>
            </a:r>
            <a:r>
              <a:rPr lang="en-US" sz="1700" b="1" dirty="0">
                <a:effectLst/>
                <a:latin typeface="Century Gothic" panose="020B0502020202020204" pitchFamily="34" charset="0"/>
                <a:ea typeface="Calibri" panose="020F0502020204030204" pitchFamily="34" charset="0"/>
                <a:cs typeface="Times New Roman" panose="02020603050405020304" pitchFamily="18" charset="0"/>
              </a:rPr>
              <a:t>) and Ministry of New and Renewable Energy (MNRE):</a:t>
            </a:r>
            <a:endParaRPr lang="en-IN" sz="1700" b="1"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7000"/>
              </a:lnSpc>
              <a:spcBef>
                <a:spcPts val="0"/>
              </a:spcBef>
              <a:buFont typeface="Wingdings" panose="05000000000000000000" pitchFamily="2" charset="2"/>
              <a:buChar char="ü"/>
            </a:pPr>
            <a:r>
              <a:rPr lang="en-IN" sz="1600" u="sng" dirty="0">
                <a:solidFill>
                  <a:srgbClr val="0563C1"/>
                </a:solidFill>
                <a:effectLst/>
                <a:latin typeface="Century Gothic" panose="020B0502020202020204" pitchFamily="34" charset="0"/>
                <a:ea typeface="Calibri" panose="020F0502020204030204" pitchFamily="34" charset="0"/>
                <a:cs typeface="Calibri" panose="020F0502020204030204" pitchFamily="34" charset="0"/>
                <a:hlinkClick r:id="rId6"/>
              </a:rPr>
              <a:t>Comments on Discussion Paper on redesigning the Renewable Energy Certificate (REC) Mechanism</a:t>
            </a:r>
            <a:r>
              <a:rPr lang="en-IN" sz="1600" dirty="0">
                <a:effectLst/>
                <a:latin typeface="Century Gothic" panose="020B0502020202020204" pitchFamily="34" charset="0"/>
                <a:ea typeface="Calibri" panose="020F0502020204030204" pitchFamily="34" charset="0"/>
                <a:cs typeface="Calibri" panose="020F0502020204030204" pitchFamily="34" charset="0"/>
              </a:rPr>
              <a:t>. </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7000"/>
              </a:lnSpc>
              <a:spcBef>
                <a:spcPts val="0"/>
              </a:spcBef>
              <a:buFont typeface="Wingdings" panose="05000000000000000000" pitchFamily="2" charset="2"/>
              <a:buChar char="ü"/>
            </a:pPr>
            <a:r>
              <a:rPr lang="en-IN" sz="1600" u="sng" dirty="0">
                <a:solidFill>
                  <a:srgbClr val="0563C1"/>
                </a:solidFill>
                <a:effectLst/>
                <a:latin typeface="Century Gothic" panose="020B0502020202020204" pitchFamily="34" charset="0"/>
                <a:ea typeface="Calibri" panose="020F0502020204030204" pitchFamily="34" charset="0"/>
                <a:cs typeface="Calibri" panose="020F0502020204030204" pitchFamily="34" charset="0"/>
                <a:hlinkClick r:id="rId7"/>
              </a:rPr>
              <a:t>National Committee on Transmission (NCT)-amendment thereof.</a:t>
            </a:r>
            <a:r>
              <a:rPr lang="en-IN" sz="1600" dirty="0">
                <a:effectLst/>
                <a:latin typeface="Century Gothic" panose="020B0502020202020204" pitchFamily="34" charset="0"/>
                <a:ea typeface="Calibri" panose="020F0502020204030204" pitchFamily="34" charset="0"/>
                <a:cs typeface="Calibri" panose="020F0502020204030204" pitchFamily="34" charset="0"/>
              </a:rPr>
              <a:t> </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spcBef>
                <a:spcPts val="0"/>
              </a:spcBef>
              <a:buFont typeface="Wingdings" panose="05000000000000000000" pitchFamily="2" charset="2"/>
              <a:buChar char="ü"/>
            </a:pPr>
            <a:r>
              <a:rPr lang="en-US" sz="1600" u="none" strike="noStrike"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hlinkClick r:id="rId8"/>
              </a:rPr>
              <a:t>Ministry of Power has invited suggestions/inputs on draft National Electricity Policy (NEP) 2021</a:t>
            </a:r>
            <a:r>
              <a:rPr lang="en-US" sz="1600" u="none" strike="noStrike"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IN" sz="1600" dirty="0">
              <a:effectLst/>
              <a:latin typeface="Century Gothic" panose="020B0502020202020204" pitchFamily="34" charset="0"/>
              <a:ea typeface="MS Mincho" panose="02020609040205080304" pitchFamily="49" charset="-128"/>
              <a:cs typeface="Arial" panose="020B0604020202020204" pitchFamily="34" charset="0"/>
            </a:endParaRPr>
          </a:p>
          <a:p>
            <a:pPr algn="just">
              <a:spcBef>
                <a:spcPts val="0"/>
              </a:spcBef>
              <a:buFont typeface="Wingdings" panose="05000000000000000000" pitchFamily="2" charset="2"/>
              <a:buChar char="ü"/>
            </a:pPr>
            <a:r>
              <a:rPr lang="en-US" sz="1600" u="none" strike="noStrike"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hlinkClick r:id="rId9"/>
              </a:rPr>
              <a:t>Approved Models and Manufacturers of Solar Photovoltaic Modules (Requirement for Compulsory Registration) Order, 2019 – Implementation-Clarification-reg.</a:t>
            </a:r>
            <a:r>
              <a:rPr lang="en-US" sz="1600" u="none" strike="noStrike"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IN" sz="1600" dirty="0">
              <a:effectLst/>
              <a:latin typeface="Century Gothic" panose="020B0502020202020204" pitchFamily="34" charset="0"/>
              <a:ea typeface="MS Mincho" panose="02020609040205080304" pitchFamily="49" charset="-128"/>
              <a:cs typeface="Arial" panose="020B0604020202020204" pitchFamily="34" charset="0"/>
            </a:endParaRPr>
          </a:p>
          <a:p>
            <a:pPr algn="just">
              <a:spcBef>
                <a:spcPts val="0"/>
              </a:spcBef>
              <a:buFont typeface="Wingdings" panose="05000000000000000000" pitchFamily="2" charset="2"/>
              <a:buChar char="ü"/>
            </a:pPr>
            <a:r>
              <a:rPr lang="en-US" sz="1600" u="none" strike="noStrike"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hlinkClick r:id="rId10"/>
              </a:rPr>
              <a:t>Guidelines on Production Linked Incentive Scheme ‘National </a:t>
            </a:r>
            <a:r>
              <a:rPr lang="en-US" sz="1600" u="none" strike="noStrike" dirty="0" err="1">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hlinkClick r:id="rId10"/>
              </a:rPr>
              <a:t>Programme</a:t>
            </a:r>
            <a:r>
              <a:rPr lang="en-US" sz="1600" u="none" strike="noStrike"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hlinkClick r:id="rId10"/>
              </a:rPr>
              <a:t> on High Efficiency Solar PV Modules’</a:t>
            </a:r>
            <a:r>
              <a:rPr lang="en-US" sz="1600" u="none" strike="noStrike"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IN" sz="1600" dirty="0">
              <a:effectLst/>
              <a:latin typeface="Century Gothic" panose="020B0502020202020204" pitchFamily="34" charset="0"/>
              <a:ea typeface="MS Mincho" panose="02020609040205080304" pitchFamily="49" charset="-128"/>
              <a:cs typeface="Arial" panose="020B0604020202020204" pitchFamily="34" charset="0"/>
            </a:endParaRPr>
          </a:p>
          <a:p>
            <a:pPr algn="just">
              <a:spcBef>
                <a:spcPts val="0"/>
              </a:spcBef>
              <a:buFont typeface="Wingdings" panose="05000000000000000000" pitchFamily="2" charset="2"/>
              <a:buChar char="ü"/>
            </a:pPr>
            <a:r>
              <a:rPr lang="en-US" sz="1600" u="sng" dirty="0">
                <a:solidFill>
                  <a:srgbClr val="202124"/>
                </a:solidFill>
                <a:effectLst/>
                <a:latin typeface="Century Gothic" panose="020B0502020202020204" pitchFamily="34" charset="0"/>
                <a:ea typeface="MS Mincho" panose="02020609040205080304" pitchFamily="49" charset="-128"/>
                <a:cs typeface="Calibri" panose="020F0502020204030204" pitchFamily="34" charset="0"/>
                <a:hlinkClick r:id="rId11"/>
              </a:rPr>
              <a:t>Amendment to Scheme Guidelines for Central Public Sector Undertaking (CPSU) Scheme Phase-II for setting up 12,000 MW grid-connected Solar Photovoltaic (PV) Power Projects.</a:t>
            </a:r>
            <a:r>
              <a:rPr lang="en-US" sz="1600" dirty="0">
                <a:solidFill>
                  <a:srgbClr val="202124"/>
                </a:solidFill>
                <a:effectLst/>
                <a:latin typeface="Century Gothic" panose="020B0502020202020204" pitchFamily="34" charset="0"/>
                <a:ea typeface="MS Mincho" panose="02020609040205080304" pitchFamily="49" charset="-128"/>
                <a:cs typeface="Calibri" panose="020F0502020204030204" pitchFamily="34" charset="0"/>
              </a:rPr>
              <a:t> </a:t>
            </a:r>
            <a:endParaRPr lang="en-IN" sz="1600" dirty="0">
              <a:effectLst/>
              <a:latin typeface="Century Gothic" panose="020B0502020202020204" pitchFamily="34" charset="0"/>
              <a:ea typeface="MS Mincho" panose="02020609040205080304" pitchFamily="49" charset="-128"/>
              <a:cs typeface="Arial" panose="020B0604020202020204" pitchFamily="34" charset="0"/>
            </a:endParaRPr>
          </a:p>
          <a:p>
            <a:pPr algn="just">
              <a:lnSpc>
                <a:spcPct val="105000"/>
              </a:lnSpc>
              <a:spcBef>
                <a:spcPts val="0"/>
              </a:spcBef>
              <a:buFont typeface="Wingdings" panose="05000000000000000000" pitchFamily="2" charset="2"/>
              <a:buChar char="ü"/>
            </a:pPr>
            <a:r>
              <a:rPr lang="en-IN" sz="1600" u="sng" dirty="0">
                <a:solidFill>
                  <a:srgbClr val="0563C1"/>
                </a:solidFill>
                <a:effectLst/>
                <a:latin typeface="Century Gothic" panose="020B0502020202020204" pitchFamily="34" charset="0"/>
                <a:ea typeface="Calibri" panose="020F0502020204030204" pitchFamily="34" charset="0"/>
                <a:cs typeface="Calibri" panose="020F0502020204030204" pitchFamily="34" charset="0"/>
                <a:hlinkClick r:id="rId12"/>
              </a:rPr>
              <a:t>Seeking comments on specifications and testing procedures for solar off grid applications.</a:t>
            </a:r>
            <a:r>
              <a:rPr lang="en-IN" sz="1600" dirty="0">
                <a:effectLst/>
                <a:latin typeface="Century Gothic" panose="020B0502020202020204" pitchFamily="34" charset="0"/>
                <a:ea typeface="Calibri" panose="020F0502020204030204" pitchFamily="34" charset="0"/>
                <a:cs typeface="Calibri" panose="020F0502020204030204" pitchFamily="34" charset="0"/>
              </a:rPr>
              <a:t> </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96837" indent="-285750" algn="just"/>
            <a:endParaRPr lang="en-US" sz="2200" dirty="0">
              <a:solidFill>
                <a:srgbClr val="002060"/>
              </a:solidFill>
            </a:endParaRPr>
          </a:p>
        </p:txBody>
      </p:sp>
    </p:spTree>
    <p:extLst>
      <p:ext uri="{BB962C8B-B14F-4D97-AF65-F5344CB8AC3E}">
        <p14:creationId xmlns:p14="http://schemas.microsoft.com/office/powerpoint/2010/main" val="492639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208"/>
            <a:ext cx="10896599" cy="735254"/>
          </a:xfrm>
        </p:spPr>
        <p:txBody>
          <a:bodyPr>
            <a:normAutofit/>
          </a:bodyPr>
          <a:lstStyle/>
          <a:p>
            <a:r>
              <a:rPr lang="en-US" sz="4000" b="1" kern="0" dirty="0">
                <a:solidFill>
                  <a:srgbClr val="002060"/>
                </a:solidFill>
                <a:latin typeface="Century Gothic" panose="020B0502020202020204" pitchFamily="34" charset="0"/>
              </a:rPr>
              <a:t>Quarterly Report: Snapshot 3 (4)</a:t>
            </a:r>
            <a:endParaRPr lang="en-IN" sz="4000" dirty="0">
              <a:latin typeface="Century Gothic" panose="020B0502020202020204" pitchFamily="34" charset="0"/>
            </a:endParaRPr>
          </a:p>
        </p:txBody>
      </p:sp>
      <p:sp>
        <p:nvSpPr>
          <p:cNvPr id="3" name="Content Placeholder 2"/>
          <p:cNvSpPr>
            <a:spLocks noGrp="1"/>
          </p:cNvSpPr>
          <p:nvPr>
            <p:ph idx="1"/>
          </p:nvPr>
        </p:nvSpPr>
        <p:spPr>
          <a:xfrm>
            <a:off x="470646" y="1062318"/>
            <a:ext cx="11349317" cy="5500743"/>
          </a:xfrm>
        </p:spPr>
        <p:txBody>
          <a:bodyPr>
            <a:normAutofit/>
          </a:bodyPr>
          <a:lstStyle/>
          <a:p>
            <a:pPr marL="0" indent="0" algn="just">
              <a:buNone/>
            </a:pPr>
            <a:r>
              <a:rPr lang="en-US" sz="2000" b="1" u="sng" dirty="0">
                <a:solidFill>
                  <a:srgbClr val="002060"/>
                </a:solidFill>
                <a:latin typeface="Century Gothic" panose="020B0502020202020204" pitchFamily="34" charset="0"/>
                <a:cs typeface="Calibri" panose="020F0502020204030204" pitchFamily="34" charset="0"/>
              </a:rPr>
              <a:t>ICT including services:</a:t>
            </a:r>
          </a:p>
          <a:p>
            <a:pPr marL="342900" lvl="0" indent="-342900" algn="just">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2"/>
              </a:rPr>
              <a:t>Telecom Department gives go-ahead for 5G Technology and Spectrum Trials</a:t>
            </a:r>
            <a:r>
              <a:rPr lang="en-US" sz="1700" u="sng" dirty="0">
                <a:effectLst/>
                <a:latin typeface="Century Gothic" panose="020B0502020202020204" pitchFamily="34" charset="0"/>
                <a:ea typeface="Calibri" panose="020F0502020204030204" pitchFamily="34" charset="0"/>
                <a:cs typeface="Times New Roman" panose="02020603050405020304" pitchFamily="18" charset="0"/>
              </a:rPr>
              <a:t> </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3"/>
              </a:rPr>
              <a:t>India launches beta online portal for “trusted” telecom gear sources</a:t>
            </a:r>
            <a:r>
              <a:rPr lang="en-US" sz="1700" u="sng" dirty="0">
                <a:effectLst/>
                <a:latin typeface="Century Gothic" panose="020B0502020202020204" pitchFamily="34" charset="0"/>
                <a:ea typeface="Calibri" panose="020F0502020204030204" pitchFamily="34" charset="0"/>
                <a:cs typeface="Times New Roman" panose="02020603050405020304" pitchFamily="18" charset="0"/>
              </a:rPr>
              <a:t> </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4"/>
              </a:rPr>
              <a:t>Telcos, vendors seek NDA for protecting proprietary information on trusted Portal</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5"/>
              </a:rPr>
              <a:t>Indian Telecom Standard Body Submits 6G Vision to UN Body ITU</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6"/>
              </a:rPr>
              <a:t>DoT extends network gear purchase restriction to Satellite Services </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7"/>
              </a:rPr>
              <a:t> Promote R&amp;D-led Telecom Manufacturing Ecosystem instead of just Assembly</a:t>
            </a:r>
            <a:endPar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0" lvl="0" indent="0" algn="just">
              <a:lnSpc>
                <a:spcPct val="107000"/>
              </a:lnSpc>
              <a:spcBef>
                <a:spcPts val="0"/>
              </a:spcBef>
              <a:buNone/>
            </a:pPr>
            <a:r>
              <a:rPr lang="en-IN" sz="1700" b="1" dirty="0">
                <a:effectLst/>
                <a:latin typeface="Century Gothic" panose="020B0502020202020204" pitchFamily="34" charset="0"/>
                <a:ea typeface="Calibri" panose="020F0502020204030204" pitchFamily="34" charset="0"/>
                <a:cs typeface="Calibri" panose="020F0502020204030204" pitchFamily="34" charset="0"/>
              </a:rPr>
              <a:t>Reports/White Papers/Recommendations and Consultation Papers </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7000"/>
              </a:lnSpc>
              <a:spcBef>
                <a:spcPts val="0"/>
              </a:spcBef>
              <a:buFont typeface="Wingdings" panose="05000000000000000000" pitchFamily="2" charset="2"/>
              <a:buChar char="ü"/>
            </a:pPr>
            <a:r>
              <a:rPr lang="en-IN" sz="1600" u="sng" dirty="0">
                <a:solidFill>
                  <a:srgbClr val="0563C1"/>
                </a:solidFill>
                <a:effectLst/>
                <a:latin typeface="Century Gothic" panose="020B0502020202020204" pitchFamily="34" charset="0"/>
                <a:ea typeface="Calibri" panose="020F0502020204030204" pitchFamily="34" charset="0"/>
                <a:cs typeface="Calibri" panose="020F0502020204030204" pitchFamily="34" charset="0"/>
                <a:hlinkClick r:id="rId8"/>
              </a:rPr>
              <a:t>MEITY has released guidelines for the Operation of Production Linked Incentive Scheme (PLI) for IT Hardware</a:t>
            </a:r>
            <a:r>
              <a:rPr lang="en-IN" sz="1600" dirty="0">
                <a:effectLst/>
                <a:latin typeface="Century Gothic" panose="020B0502020202020204" pitchFamily="34" charset="0"/>
                <a:ea typeface="Calibri" panose="020F0502020204030204" pitchFamily="34" charset="0"/>
                <a:cs typeface="Calibri" panose="020F0502020204030204" pitchFamily="34" charset="0"/>
              </a:rPr>
              <a:t>. </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5000"/>
              </a:lnSpc>
              <a:spcBef>
                <a:spcPts val="0"/>
              </a:spcBef>
              <a:buFont typeface="Wingdings" panose="05000000000000000000" pitchFamily="2" charset="2"/>
              <a:buChar char="ü"/>
            </a:pPr>
            <a:r>
              <a:rPr lang="en-IN" sz="1600" u="sng" dirty="0">
                <a:solidFill>
                  <a:srgbClr val="0563C1"/>
                </a:solidFill>
                <a:effectLst/>
                <a:latin typeface="Century Gothic" panose="020B0502020202020204" pitchFamily="34" charset="0"/>
                <a:ea typeface="Calibri" panose="020F0502020204030204" pitchFamily="34" charset="0"/>
                <a:cs typeface="Calibri" panose="020F0502020204030204" pitchFamily="34" charset="0"/>
                <a:hlinkClick r:id="rId9"/>
              </a:rPr>
              <a:t>Telecom Engineering Centre (TEC) has released technical report titled “IoT/ICT Enablement in Smart Village and Agriculture”.</a:t>
            </a:r>
            <a:r>
              <a:rPr lang="en-IN" sz="1600" dirty="0">
                <a:effectLst/>
                <a:latin typeface="Century Gothic" panose="020B0502020202020204" pitchFamily="34" charset="0"/>
                <a:ea typeface="Calibri" panose="020F0502020204030204" pitchFamily="34" charset="0"/>
                <a:cs typeface="Calibri" panose="020F0502020204030204" pitchFamily="34" charset="0"/>
              </a:rPr>
              <a:t> </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lnSpc>
                <a:spcPct val="105000"/>
              </a:lnSpc>
              <a:spcBef>
                <a:spcPts val="0"/>
              </a:spcBef>
              <a:spcAft>
                <a:spcPts val="800"/>
              </a:spcAft>
              <a:buFont typeface="Wingdings" panose="05000000000000000000" pitchFamily="2" charset="2"/>
              <a:buChar char="ü"/>
            </a:pPr>
            <a:r>
              <a:rPr lang="en-IN" sz="1600" u="sng" dirty="0">
                <a:solidFill>
                  <a:srgbClr val="0563C1"/>
                </a:solidFill>
                <a:effectLst/>
                <a:latin typeface="Century Gothic" panose="020B0502020202020204" pitchFamily="34" charset="0"/>
                <a:ea typeface="Calibri" panose="020F0502020204030204" pitchFamily="34" charset="0"/>
                <a:cs typeface="Calibri" panose="020F0502020204030204" pitchFamily="34" charset="0"/>
                <a:hlinkClick r:id="rId10"/>
              </a:rPr>
              <a:t>Supplementary Consultation Paper on Roadmap to Promote Broadband Connectivity and Enhanced Broadband Speed</a:t>
            </a:r>
            <a:r>
              <a:rPr lang="en-IN" sz="1600" u="sng" dirty="0">
                <a:effectLst/>
                <a:latin typeface="Century Gothic" panose="020B0502020202020204" pitchFamily="34" charset="0"/>
                <a:ea typeface="Calibri" panose="020F0502020204030204" pitchFamily="34" charset="0"/>
                <a:cs typeface="Calibri" panose="020F0502020204030204" pitchFamily="34" charset="0"/>
              </a:rPr>
              <a:t>. </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spcBef>
                <a:spcPts val="600"/>
              </a:spcBef>
            </a:pPr>
            <a:endParaRPr lang="en-US" sz="1800" b="1" u="sng" dirty="0">
              <a:solidFill>
                <a:srgbClr val="002060"/>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3871924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208"/>
            <a:ext cx="10896599" cy="735254"/>
          </a:xfrm>
        </p:spPr>
        <p:txBody>
          <a:bodyPr>
            <a:normAutofit/>
          </a:bodyPr>
          <a:lstStyle/>
          <a:p>
            <a:r>
              <a:rPr lang="en-US" sz="4000" b="1" kern="0" dirty="0">
                <a:solidFill>
                  <a:srgbClr val="002060"/>
                </a:solidFill>
                <a:latin typeface="Century Gothic" panose="020B0502020202020204" pitchFamily="34" charset="0"/>
              </a:rPr>
              <a:t>Quarterly Report: Snapshot 4 (4)</a:t>
            </a:r>
            <a:endParaRPr lang="en-IN" sz="4000" dirty="0">
              <a:latin typeface="Century Gothic" panose="020B0502020202020204" pitchFamily="34" charset="0"/>
            </a:endParaRPr>
          </a:p>
        </p:txBody>
      </p:sp>
      <p:sp>
        <p:nvSpPr>
          <p:cNvPr id="3" name="Content Placeholder 2"/>
          <p:cNvSpPr>
            <a:spLocks noGrp="1"/>
          </p:cNvSpPr>
          <p:nvPr>
            <p:ph idx="1"/>
          </p:nvPr>
        </p:nvSpPr>
        <p:spPr>
          <a:xfrm>
            <a:off x="470646" y="1062318"/>
            <a:ext cx="11349317" cy="5500743"/>
          </a:xfrm>
        </p:spPr>
        <p:txBody>
          <a:bodyPr>
            <a:normAutofit/>
          </a:bodyPr>
          <a:lstStyle/>
          <a:p>
            <a:pPr marL="0" indent="0" algn="just">
              <a:buNone/>
            </a:pPr>
            <a:r>
              <a:rPr lang="en-US" sz="2200" b="1" u="sng" dirty="0">
                <a:solidFill>
                  <a:srgbClr val="002060"/>
                </a:solidFill>
                <a:latin typeface="Century Gothic" panose="020B0502020202020204" pitchFamily="34" charset="0"/>
                <a:cs typeface="Calibri" panose="020F0502020204030204" pitchFamily="34" charset="0"/>
              </a:rPr>
              <a:t>Mobility:</a:t>
            </a:r>
          </a:p>
          <a:p>
            <a:pPr marL="342900" lvl="0" indent="-342900">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2"/>
              </a:rPr>
              <a:t>Government allots 5 MHz spectrum in 700 MHz band to upgrade Indian Railways Security</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3"/>
              </a:rPr>
              <a:t>Ministry of Road Transport &amp; Highways, publishes Draft Standards for Road-Trains</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4"/>
              </a:rPr>
              <a:t>India calls for common global standards for Green Hydrogen</a:t>
            </a:r>
            <a:r>
              <a:rPr lang="en-US" sz="17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5"/>
              </a:rPr>
              <a:t>Cabinet approves Production Linked Incentive scheme “National </a:t>
            </a:r>
            <a:r>
              <a:rPr lang="en-US" sz="1700" u="sng" dirty="0" err="1">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5"/>
              </a:rPr>
              <a:t>Programme</a:t>
            </a: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5"/>
              </a:rPr>
              <a:t> on Advanced Chemistry Cell Battery Storage</a:t>
            </a:r>
            <a:r>
              <a:rPr lang="en-US" sz="17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6"/>
              </a:rPr>
              <a:t>Siemens Partners with Switch Mobility on E-Mobility Projects in India</a:t>
            </a:r>
            <a:r>
              <a:rPr lang="en-US" sz="17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7"/>
              </a:rPr>
              <a:t>Electric Vehicles likely to get Registration Fee Waiver</a:t>
            </a:r>
            <a:endParaRPr lang="en-US"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0" lvl="0" indent="0">
              <a:lnSpc>
                <a:spcPct val="107000"/>
              </a:lnSpc>
              <a:spcBef>
                <a:spcPts val="0"/>
              </a:spcBef>
              <a:buNone/>
            </a:pPr>
            <a:r>
              <a:rPr lang="en-US" sz="1700" b="1" u="sng"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rPr>
              <a:t>Notifications issued by Ministry of Railways</a:t>
            </a:r>
            <a:r>
              <a:rPr lang="en-US" sz="1700" b="1" u="sng"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a:t>
            </a:r>
            <a:endParaRPr lang="en-IN" sz="1700"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Bef>
                <a:spcPts val="0"/>
              </a:spcBef>
              <a:buFont typeface="Wingdings" panose="05000000000000000000" pitchFamily="2" charset="2"/>
              <a:buChar char="ü"/>
            </a:pPr>
            <a:r>
              <a:rPr lang="en-US" sz="16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8"/>
              </a:rPr>
              <a:t>Misclassification of Goods as Works in procurement</a:t>
            </a:r>
            <a:r>
              <a:rPr lang="en-US" sz="16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Bef>
                <a:spcPts val="0"/>
              </a:spcBef>
              <a:buFont typeface="Wingdings" panose="05000000000000000000" pitchFamily="2" charset="2"/>
              <a:buChar char="ü"/>
            </a:pPr>
            <a:r>
              <a:rPr lang="en-US" sz="16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9"/>
              </a:rPr>
              <a:t>PPP-MII Order, 2017- Clarification regarding local content calculation for imported products.</a:t>
            </a:r>
            <a:r>
              <a:rPr lang="en-US" sz="16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n-IN" sz="16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spcBef>
                <a:spcPts val="600"/>
              </a:spcBef>
            </a:pPr>
            <a:endParaRPr lang="en-US" sz="1400" dirty="0">
              <a:solidFill>
                <a:srgbClr val="002060"/>
              </a:solidFill>
              <a:cs typeface="Calibri" panose="020F0502020204030204" pitchFamily="34" charset="0"/>
            </a:endParaRPr>
          </a:p>
          <a:p>
            <a:pPr marL="0" indent="0" algn="just">
              <a:buNone/>
            </a:pPr>
            <a:r>
              <a:rPr lang="en-US" sz="2000" b="1" u="sng" dirty="0">
                <a:solidFill>
                  <a:srgbClr val="002060"/>
                </a:solidFill>
                <a:latin typeface="Century Gothic" panose="020B0502020202020204" pitchFamily="34" charset="0"/>
                <a:cs typeface="Calibri" panose="020F0502020204030204" pitchFamily="34" charset="0"/>
              </a:rPr>
              <a:t>Energy Efficiency &amp; Circular Economy:</a:t>
            </a:r>
          </a:p>
          <a:p>
            <a:pPr marL="342900" lvl="0" indent="-342900">
              <a:lnSpc>
                <a:spcPct val="107000"/>
              </a:lnSpc>
              <a:spcBef>
                <a:spcPts val="0"/>
              </a:spcBef>
              <a:buFont typeface="Symbol" panose="05050102010706020507" pitchFamily="18" charset="2"/>
              <a:buChar char=""/>
            </a:pPr>
            <a:r>
              <a:rPr lang="en-IN"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10"/>
              </a:rPr>
              <a:t>MeitY formulates policy paper on circular economy to deal with e-waste</a:t>
            </a:r>
            <a:endParaRPr lang="en-IN" sz="17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IN" sz="17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11"/>
              </a:rPr>
              <a:t>Committee on energy efficiency, low carbon technologies to be set up </a:t>
            </a:r>
            <a:r>
              <a:rPr lang="en-IN" sz="1700" dirty="0">
                <a:effectLst/>
                <a:latin typeface="Century Gothic" panose="020B0502020202020204" pitchFamily="34" charset="0"/>
                <a:ea typeface="Calibri" panose="020F0502020204030204" pitchFamily="34" charset="0"/>
                <a:cs typeface="Times New Roman" panose="02020603050405020304" pitchFamily="18" charset="0"/>
              </a:rPr>
              <a:t> </a:t>
            </a:r>
          </a:p>
          <a:p>
            <a:pPr algn="just"/>
            <a:endParaRPr lang="en-US" sz="2000" b="1" u="sng" dirty="0">
              <a:solidFill>
                <a:srgbClr val="002060"/>
              </a:solidFill>
              <a:latin typeface="Century Gothic" panose="020B0502020202020204" pitchFamily="34" charset="0"/>
              <a:cs typeface="Calibri" panose="020F0502020204030204" pitchFamily="34" charset="0"/>
            </a:endParaRPr>
          </a:p>
          <a:p>
            <a:pPr marL="0" indent="0" algn="just">
              <a:buNone/>
            </a:pPr>
            <a:endParaRPr lang="en-US" sz="2000" b="1" u="sng" dirty="0">
              <a:solidFill>
                <a:srgbClr val="002060"/>
              </a:solidFill>
              <a:cs typeface="Calibri" panose="020F0502020204030204" pitchFamily="34" charset="0"/>
            </a:endParaRPr>
          </a:p>
        </p:txBody>
      </p:sp>
    </p:spTree>
    <p:extLst>
      <p:ext uri="{BB962C8B-B14F-4D97-AF65-F5344CB8AC3E}">
        <p14:creationId xmlns:p14="http://schemas.microsoft.com/office/powerpoint/2010/main" val="3501624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4" y="126951"/>
            <a:ext cx="10869706" cy="728420"/>
          </a:xfrm>
        </p:spPr>
        <p:txBody>
          <a:bodyPr>
            <a:normAutofit/>
          </a:bodyPr>
          <a:lstStyle/>
          <a:p>
            <a:r>
              <a:rPr lang="en-IN" sz="4000" b="1" dirty="0">
                <a:solidFill>
                  <a:srgbClr val="002060"/>
                </a:solidFill>
                <a:latin typeface="Century Gothic" panose="020B0502020202020204" pitchFamily="34" charset="0"/>
              </a:rPr>
              <a:t>Key Draft Standards 1(3)</a:t>
            </a:r>
          </a:p>
        </p:txBody>
      </p:sp>
      <p:sp>
        <p:nvSpPr>
          <p:cNvPr id="3" name="Content Placeholder 2"/>
          <p:cNvSpPr>
            <a:spLocks noGrp="1"/>
          </p:cNvSpPr>
          <p:nvPr>
            <p:ph idx="1"/>
          </p:nvPr>
        </p:nvSpPr>
        <p:spPr>
          <a:xfrm>
            <a:off x="464234" y="731521"/>
            <a:ext cx="11503648" cy="5879192"/>
          </a:xfrm>
        </p:spPr>
        <p:txBody>
          <a:bodyPr>
            <a:noAutofit/>
          </a:bodyPr>
          <a:lstStyle/>
          <a:p>
            <a:pPr marL="0" indent="0" algn="just">
              <a:buNone/>
            </a:pPr>
            <a:r>
              <a:rPr lang="en-IN" altLang="en-US" sz="2000" dirty="0">
                <a:solidFill>
                  <a:srgbClr val="002060"/>
                </a:solidFill>
                <a:latin typeface="Century Gothic" panose="020B0502020202020204" pitchFamily="34" charset="0"/>
              </a:rPr>
              <a:t>@</a:t>
            </a:r>
            <a:r>
              <a:rPr lang="en-IN" altLang="en-US" sz="2000" b="1" dirty="0">
                <a:solidFill>
                  <a:srgbClr val="002060"/>
                </a:solidFill>
                <a:latin typeface="Century Gothic" panose="020B0502020202020204" pitchFamily="34" charset="0"/>
              </a:rPr>
              <a:t> Electrical Equipment including Consumer Electronics:</a:t>
            </a:r>
          </a:p>
          <a:p>
            <a:pPr marL="0" indent="0" algn="just">
              <a:buNone/>
            </a:pPr>
            <a:r>
              <a:rPr lang="en-IN" altLang="en-US" sz="1600" b="1" dirty="0">
                <a:solidFill>
                  <a:srgbClr val="002060"/>
                </a:solidFill>
                <a:latin typeface="Century Gothic" panose="020B0502020202020204" pitchFamily="34" charset="0"/>
              </a:rPr>
              <a:t>At BIS:</a:t>
            </a:r>
          </a:p>
          <a:p>
            <a:pPr algn="just">
              <a:spcBef>
                <a:spcPts val="300"/>
              </a:spcBef>
              <a:spcAft>
                <a:spcPts val="300"/>
              </a:spcAft>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ETD 51(17360)</a:t>
            </a: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 </a:t>
            </a:r>
            <a:r>
              <a:rPr lang="en-US" sz="1600"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Electric Vehicle Conductive Charging Systems Part XX AC Charging Configurations Section 1 - AC Charge Point for Light Electric Vehicle</a:t>
            </a:r>
          </a:p>
          <a:p>
            <a:pPr algn="just">
              <a:spcBef>
                <a:spcPts val="300"/>
              </a:spcBef>
              <a:spcAft>
                <a:spcPts val="300"/>
              </a:spcAft>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ETD 51(17469)</a:t>
            </a: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latin typeface="Century Gothic" panose="020B0502020202020204" pitchFamily="34" charset="0"/>
                <a:ea typeface="Calibri" panose="020F0502020204030204" pitchFamily="34" charset="0"/>
                <a:cs typeface="Calibri" panose="020F0502020204030204" pitchFamily="34" charset="0"/>
              </a:rPr>
              <a:t>P</a:t>
            </a:r>
            <a:r>
              <a:rPr lang="en-IN" sz="1600"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lugs socket-outlets vehicle connectors and vehicle inlets conductive charging of electric vehicles part 2 plugs socket outlets vehicle connectors and vehicle inlets section 6 dimensional compatibility requirements for dc pin and contact</a:t>
            </a:r>
          </a:p>
          <a:p>
            <a:pPr algn="just">
              <a:spcBef>
                <a:spcPts val="300"/>
              </a:spcBef>
              <a:spcAft>
                <a:spcPts val="300"/>
              </a:spcAft>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ETD 51(17241)</a:t>
            </a: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 </a:t>
            </a:r>
            <a:r>
              <a:rPr lang="en-US" sz="1600"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Electric Vehicle Conductive Charging Systems Part 23 dc Electric Vehicle Supply Equipment</a:t>
            </a:r>
          </a:p>
          <a:p>
            <a:pPr algn="just">
              <a:spcBef>
                <a:spcPts val="300"/>
              </a:spcBef>
              <a:spcAft>
                <a:spcPts val="300"/>
              </a:spcAft>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ETD 11(17002)</a:t>
            </a: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 </a:t>
            </a:r>
            <a:r>
              <a:rPr lang="en-US" sz="1600"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Stationary cells and batteries, lead - Acid type (With Tubular Positive Plates) - Specification (Fourth Revision)-Amendment 1</a:t>
            </a:r>
          </a:p>
          <a:p>
            <a:pPr algn="just">
              <a:spcBef>
                <a:spcPts val="300"/>
              </a:spcBef>
              <a:spcAft>
                <a:spcPts val="300"/>
              </a:spcAft>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ETD 10(17240)</a:t>
            </a: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Multipurpose dry batteries - Specification (Second Revision) Amendment – 1</a:t>
            </a:r>
          </a:p>
          <a:p>
            <a:pPr algn="just"/>
            <a:endParaRPr lang="en-IN" altLang="en-US" sz="1600" b="1" dirty="0">
              <a:solidFill>
                <a:srgbClr val="002060"/>
              </a:solidFill>
              <a:latin typeface="Century Gothic" panose="020B0502020202020204" pitchFamily="34" charset="0"/>
            </a:endParaRPr>
          </a:p>
          <a:p>
            <a:pPr marL="0" indent="0">
              <a:buFont typeface="Wingdings" panose="05000000000000000000" pitchFamily="2" charset="2"/>
              <a:buNone/>
              <a:defRPr/>
            </a:pPr>
            <a:r>
              <a:rPr lang="en-IN" sz="2000" dirty="0">
                <a:solidFill>
                  <a:srgbClr val="002060"/>
                </a:solidFill>
                <a:latin typeface="Century Gothic" panose="020B0502020202020204" pitchFamily="34" charset="0"/>
              </a:rPr>
              <a:t>@ </a:t>
            </a:r>
            <a:r>
              <a:rPr lang="en-IN" sz="2000" b="1" dirty="0">
                <a:solidFill>
                  <a:srgbClr val="002060"/>
                </a:solidFill>
                <a:latin typeface="Century Gothic" panose="020B0502020202020204" pitchFamily="34" charset="0"/>
              </a:rPr>
              <a:t>Services</a:t>
            </a:r>
          </a:p>
          <a:p>
            <a:pPr marL="0" indent="0">
              <a:buNone/>
              <a:defRPr/>
            </a:pPr>
            <a:r>
              <a:rPr lang="en-IN" altLang="en-US" sz="1600" b="1" dirty="0">
                <a:solidFill>
                  <a:srgbClr val="002060"/>
                </a:solidFill>
                <a:latin typeface="Century Gothic" panose="020B0502020202020204" pitchFamily="34" charset="0"/>
              </a:rPr>
              <a:t>At BIS:</a:t>
            </a:r>
          </a:p>
          <a:p>
            <a:pPr marL="285750" indent="-285750" algn="just">
              <a:lnSpc>
                <a:spcPct val="100000"/>
              </a:lnSpc>
              <a:spcBef>
                <a:spcPts val="300"/>
              </a:spcBef>
              <a:spcAft>
                <a:spcPts val="300"/>
              </a:spcAft>
              <a:defRPr/>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SSD-I 4(17256)</a:t>
            </a: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effectLst/>
                <a:latin typeface="Century Gothic" panose="020B0502020202020204" pitchFamily="34" charset="0"/>
                <a:ea typeface="Calibri" panose="020F0502020204030204" pitchFamily="34" charset="0"/>
              </a:rPr>
              <a:t>Education and learning services Requirements for distance learning</a:t>
            </a:r>
            <a:endPar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endParaRPr>
          </a:p>
          <a:p>
            <a:pPr marL="285750" indent="-285750" algn="just">
              <a:lnSpc>
                <a:spcPct val="100000"/>
              </a:lnSpc>
              <a:spcBef>
                <a:spcPts val="300"/>
              </a:spcBef>
              <a:spcAft>
                <a:spcPts val="300"/>
              </a:spcAft>
              <a:defRPr/>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SSD-I 4(17257)</a:t>
            </a:r>
            <a:r>
              <a:rPr lang="en-IN" sz="1600" b="1" u="sng" dirty="0">
                <a:solidFill>
                  <a:srgbClr val="002060"/>
                </a:solidFill>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effectLst/>
                <a:latin typeface="Century Gothic" panose="020B0502020202020204" pitchFamily="34" charset="0"/>
                <a:ea typeface="Calibri" panose="020F0502020204030204" pitchFamily="34" charset="0"/>
              </a:rPr>
              <a:t>Education and learning services Vocabulary</a:t>
            </a:r>
            <a:endParaRPr lang="en-IN" sz="1600" b="1" u="sng" dirty="0">
              <a:solidFill>
                <a:srgbClr val="002060"/>
              </a:solidFill>
              <a:latin typeface="Century Gothic" panose="020B0502020202020204" pitchFamily="34" charset="0"/>
              <a:ea typeface="Calibri" panose="020F0502020204030204" pitchFamily="34" charset="0"/>
              <a:cs typeface="Calibri" panose="020F0502020204030204" pitchFamily="34" charset="0"/>
            </a:endParaRPr>
          </a:p>
          <a:p>
            <a:pPr marL="285750" indent="-285750" algn="just">
              <a:lnSpc>
                <a:spcPct val="100000"/>
              </a:lnSpc>
              <a:spcBef>
                <a:spcPts val="300"/>
              </a:spcBef>
              <a:spcAft>
                <a:spcPts val="300"/>
              </a:spcAft>
              <a:defRPr/>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9">
                  <a:extLst>
                    <a:ext uri="{A12FA001-AC4F-418D-AE19-62706E023703}">
                      <ahyp:hlinkClr xmlns:ahyp="http://schemas.microsoft.com/office/drawing/2018/hyperlinkcolor" val="tx"/>
                    </a:ext>
                  </a:extLst>
                </a:hlinkClick>
              </a:rPr>
              <a:t>SSD-I 3(17289)</a:t>
            </a: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effectLst/>
                <a:latin typeface="Century Gothic" panose="020B0502020202020204" pitchFamily="34" charset="0"/>
                <a:ea typeface="Calibri" panose="020F0502020204030204" pitchFamily="34" charset="0"/>
              </a:rPr>
              <a:t>Financial services International securities identification number ISIN</a:t>
            </a:r>
            <a:endParaRPr lang="en-IN" sz="1600" b="1" dirty="0">
              <a:solidFill>
                <a:srgbClr val="002060"/>
              </a:solidFill>
              <a:effectLst/>
              <a:latin typeface="Century Gothic" panose="020B0502020202020204" pitchFamily="34" charset="0"/>
              <a:ea typeface="Calibri" panose="020F0502020204030204" pitchFamily="34" charset="0"/>
            </a:endParaRPr>
          </a:p>
          <a:p>
            <a:pPr marL="285750" indent="-285750" algn="just">
              <a:lnSpc>
                <a:spcPct val="100000"/>
              </a:lnSpc>
              <a:spcBef>
                <a:spcPts val="300"/>
              </a:spcBef>
              <a:spcAft>
                <a:spcPts val="300"/>
              </a:spcAft>
              <a:defRPr/>
            </a:pPr>
            <a:r>
              <a:rPr lang="en-IN" sz="1600" b="1" u="sng" dirty="0">
                <a:solidFill>
                  <a:srgbClr val="002060"/>
                </a:solidFill>
                <a:effectLst/>
                <a:latin typeface="Century Gothic" panose="020B0502020202020204" pitchFamily="34" charset="0"/>
                <a:ea typeface="Times New Roman" panose="02020603050405020304" pitchFamily="18" charset="0"/>
                <a:cs typeface="Calibri" panose="020F0502020204030204" pitchFamily="34" charset="0"/>
                <a:hlinkClick r:id="rId10">
                  <a:extLst>
                    <a:ext uri="{A12FA001-AC4F-418D-AE19-62706E023703}">
                      <ahyp:hlinkClr xmlns:ahyp="http://schemas.microsoft.com/office/drawing/2018/hyperlinkcolor" val="tx"/>
                    </a:ext>
                  </a:extLst>
                </a:hlinkClick>
              </a:rPr>
              <a:t>SSD-II 1(17288)</a:t>
            </a:r>
            <a:r>
              <a:rPr lang="en-IN" sz="1600" b="1" u="sng" dirty="0">
                <a:solidFill>
                  <a:srgbClr val="002060"/>
                </a:solidFill>
                <a:latin typeface="Century Gothic" panose="020B0502020202020204" pitchFamily="34" charset="0"/>
                <a:ea typeface="Times New Roman" panose="02020603050405020304" pitchFamily="18" charset="0"/>
                <a:cs typeface="Calibri" panose="020F0502020204030204" pitchFamily="34" charset="0"/>
              </a:rPr>
              <a:t>: </a:t>
            </a:r>
            <a:r>
              <a:rPr lang="en-IN" sz="1600" dirty="0">
                <a:solidFill>
                  <a:srgbClr val="002060"/>
                </a:solidFill>
                <a:effectLst/>
                <a:latin typeface="Century Gothic" panose="020B0502020202020204" pitchFamily="34" charset="0"/>
                <a:ea typeface="Times New Roman" panose="02020603050405020304" pitchFamily="18" charset="0"/>
              </a:rPr>
              <a:t>Transportation of Over Dimensional Consignment by Road Guidelines</a:t>
            </a:r>
            <a:endParaRPr lang="en-IN" sz="1600" b="1" dirty="0">
              <a:solidFill>
                <a:srgbClr val="002060"/>
              </a:solidFill>
              <a:latin typeface="Century Gothic" panose="020B0502020202020204" pitchFamily="34" charset="0"/>
              <a:ea typeface="Times New Roman" panose="02020603050405020304" pitchFamily="18" charset="0"/>
            </a:endParaRPr>
          </a:p>
          <a:p>
            <a:pPr marL="285750" indent="-285750" algn="just">
              <a:lnSpc>
                <a:spcPct val="100000"/>
              </a:lnSpc>
              <a:spcBef>
                <a:spcPts val="300"/>
              </a:spcBef>
              <a:spcAft>
                <a:spcPts val="300"/>
              </a:spcAft>
              <a:defRPr/>
            </a:pPr>
            <a:r>
              <a:rPr lang="en-IN" sz="1600" b="1" u="sng" dirty="0">
                <a:solidFill>
                  <a:srgbClr val="002060"/>
                </a:solidFill>
                <a:effectLst/>
                <a:latin typeface="Century Gothic" panose="020B0502020202020204" pitchFamily="34" charset="0"/>
                <a:ea typeface="Times New Roman" panose="02020603050405020304" pitchFamily="18" charset="0"/>
                <a:cs typeface="Calibri" panose="020F0502020204030204" pitchFamily="34" charset="0"/>
                <a:hlinkClick r:id="rId11">
                  <a:extLst>
                    <a:ext uri="{A12FA001-AC4F-418D-AE19-62706E023703}">
                      <ahyp:hlinkClr xmlns:ahyp="http://schemas.microsoft.com/office/drawing/2018/hyperlinkcolor" val="tx"/>
                    </a:ext>
                  </a:extLst>
                </a:hlinkClick>
              </a:rPr>
              <a:t>SSD-II 5(17747)</a:t>
            </a:r>
            <a:r>
              <a:rPr lang="en-IN" sz="1600" b="1" u="sng" dirty="0">
                <a:solidFill>
                  <a:srgbClr val="002060"/>
                </a:solidFill>
                <a:effectLst/>
                <a:latin typeface="Century Gothic" panose="020B0502020202020204" pitchFamily="34" charset="0"/>
                <a:ea typeface="Times New Roman" panose="02020603050405020304" pitchFamily="18" charset="0"/>
                <a:cs typeface="Calibri" panose="020F0502020204030204" pitchFamily="34" charset="0"/>
              </a:rPr>
              <a:t>: </a:t>
            </a:r>
            <a:r>
              <a:rPr lang="en-IN" sz="1600" dirty="0">
                <a:solidFill>
                  <a:srgbClr val="002060"/>
                </a:solidFill>
                <a:effectLst/>
                <a:latin typeface="Century Gothic" panose="020B0502020202020204" pitchFamily="34" charset="0"/>
                <a:ea typeface="Times New Roman" panose="02020603050405020304" pitchFamily="18" charset="0"/>
              </a:rPr>
              <a:t>Healthcare organization management Requirements for patient-centred staffing</a:t>
            </a:r>
            <a:endParaRPr lang="en-IN" altLang="en-US" sz="16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2315694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753" y="185982"/>
            <a:ext cx="10910047" cy="790412"/>
          </a:xfrm>
        </p:spPr>
        <p:txBody>
          <a:bodyPr>
            <a:normAutofit/>
          </a:bodyPr>
          <a:lstStyle/>
          <a:p>
            <a:r>
              <a:rPr lang="en-IN" sz="4000" b="1" dirty="0">
                <a:solidFill>
                  <a:srgbClr val="002060"/>
                </a:solidFill>
                <a:latin typeface="Century Gothic" panose="020B0502020202020204" pitchFamily="34" charset="0"/>
              </a:rPr>
              <a:t>Key Draft Standards 2(3)</a:t>
            </a:r>
            <a:endParaRPr lang="en-IN" sz="4000" dirty="0">
              <a:latin typeface="Century Gothic" panose="020B0502020202020204" pitchFamily="34" charset="0"/>
            </a:endParaRPr>
          </a:p>
        </p:txBody>
      </p:sp>
      <p:sp>
        <p:nvSpPr>
          <p:cNvPr id="3" name="Content Placeholder 2"/>
          <p:cNvSpPr>
            <a:spLocks noGrp="1"/>
          </p:cNvSpPr>
          <p:nvPr>
            <p:ph idx="1"/>
          </p:nvPr>
        </p:nvSpPr>
        <p:spPr>
          <a:xfrm>
            <a:off x="422031" y="970671"/>
            <a:ext cx="11303804" cy="5554116"/>
          </a:xfrm>
          <a:solidFill>
            <a:schemeClr val="bg1"/>
          </a:solidFill>
        </p:spPr>
        <p:txBody>
          <a:bodyPr>
            <a:noAutofit/>
          </a:bodyPr>
          <a:lstStyle/>
          <a:p>
            <a:pPr marL="0" indent="0">
              <a:buFont typeface="Wingdings" panose="05000000000000000000" pitchFamily="2" charset="2"/>
              <a:buNone/>
              <a:defRPr/>
            </a:pPr>
            <a:r>
              <a:rPr lang="en-IN" sz="2000" dirty="0">
                <a:solidFill>
                  <a:srgbClr val="002060"/>
                </a:solidFill>
                <a:latin typeface="Century Gothic" panose="020B0502020202020204" pitchFamily="34" charset="0"/>
              </a:rPr>
              <a:t>@ </a:t>
            </a:r>
            <a:r>
              <a:rPr lang="en-IN" sz="2000" b="1" dirty="0">
                <a:solidFill>
                  <a:srgbClr val="002060"/>
                </a:solidFill>
                <a:latin typeface="Century Gothic" panose="020B0502020202020204" pitchFamily="34" charset="0"/>
              </a:rPr>
              <a:t>ICT </a:t>
            </a:r>
          </a:p>
          <a:p>
            <a:pPr marL="0" indent="0">
              <a:buFont typeface="Wingdings" panose="05000000000000000000" pitchFamily="2" charset="2"/>
              <a:buNone/>
              <a:defRPr/>
            </a:pPr>
            <a:r>
              <a:rPr lang="en-IN" sz="1600" b="1" dirty="0">
                <a:solidFill>
                  <a:srgbClr val="002060"/>
                </a:solidFill>
                <a:latin typeface="Century Gothic" panose="020B0502020202020204" pitchFamily="34" charset="0"/>
              </a:rPr>
              <a:t>At BIS:</a:t>
            </a:r>
          </a:p>
          <a:p>
            <a:pPr algn="just">
              <a:spcBef>
                <a:spcPts val="300"/>
              </a:spcBef>
              <a:spcAft>
                <a:spcPts val="300"/>
              </a:spcAft>
              <a:defRPr/>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LITD 13(16376)</a:t>
            </a: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effectLst/>
                <a:latin typeface="Century Gothic" panose="020B0502020202020204" pitchFamily="34" charset="0"/>
                <a:ea typeface="Calibri" panose="020F0502020204030204" pitchFamily="34" charset="0"/>
              </a:rPr>
              <a:t>Information processing data encipherment physical layer interoperability requirements</a:t>
            </a:r>
          </a:p>
          <a:p>
            <a:pPr algn="just">
              <a:spcBef>
                <a:spcPts val="300"/>
              </a:spcBef>
              <a:spcAft>
                <a:spcPts val="300"/>
              </a:spcAft>
              <a:defRPr/>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LITD 13(16377)</a:t>
            </a:r>
            <a:r>
              <a:rPr lang="en-IN" sz="1600" b="1" u="sng" dirty="0">
                <a:solidFill>
                  <a:srgbClr val="002060"/>
                </a:solidFill>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effectLst/>
                <a:latin typeface="Century Gothic" panose="020B0502020202020204" pitchFamily="34" charset="0"/>
                <a:ea typeface="Calibri" panose="020F0502020204030204" pitchFamily="34" charset="0"/>
              </a:rPr>
              <a:t>Information processing systems - Information exchange between systems - Synchronous transmission signal quality at DTEDCE interfaces</a:t>
            </a:r>
            <a:endParaRPr lang="en-IN" sz="1600" dirty="0">
              <a:solidFill>
                <a:srgbClr val="002060"/>
              </a:solidFill>
              <a:latin typeface="Century Gothic" panose="020B0502020202020204" pitchFamily="34" charset="0"/>
              <a:ea typeface="Calibri" panose="020F0502020204030204" pitchFamily="34" charset="0"/>
            </a:endParaRPr>
          </a:p>
          <a:p>
            <a:pPr algn="just">
              <a:spcBef>
                <a:spcPts val="300"/>
              </a:spcBef>
              <a:spcAft>
                <a:spcPts val="300"/>
              </a:spcAft>
              <a:defRPr/>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LITD 16(16518)</a:t>
            </a: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effectLst/>
                <a:latin typeface="Century Gothic" panose="020B0502020202020204" pitchFamily="34" charset="0"/>
                <a:ea typeface="Calibri" panose="020F0502020204030204" pitchFamily="34" charset="0"/>
              </a:rPr>
              <a:t>SCOSTA: Smart Card Operating System Template Architecture Part 1 Basic Command Set</a:t>
            </a:r>
          </a:p>
          <a:p>
            <a:pPr algn="just">
              <a:spcBef>
                <a:spcPts val="300"/>
              </a:spcBef>
              <a:spcAft>
                <a:spcPts val="300"/>
              </a:spcAft>
              <a:defRPr/>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LITD 10(17111)</a:t>
            </a:r>
            <a:r>
              <a:rPr lang="en-IN" sz="1600" b="1" u="sng" dirty="0">
                <a:solidFill>
                  <a:srgbClr val="002060"/>
                </a:solidFill>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effectLst/>
                <a:latin typeface="Century Gothic" panose="020B0502020202020204" pitchFamily="34" charset="0"/>
                <a:ea typeface="Calibri" panose="020F0502020204030204" pitchFamily="34" charset="0"/>
              </a:rPr>
              <a:t>Power systems management and associated information exchange Data and communications security Part 7: Network and System Management NSM data object models</a:t>
            </a:r>
          </a:p>
          <a:p>
            <a:pPr algn="just">
              <a:spcBef>
                <a:spcPts val="300"/>
              </a:spcBef>
              <a:spcAft>
                <a:spcPts val="300"/>
              </a:spcAft>
              <a:defRPr/>
            </a:pPr>
            <a:r>
              <a:rPr lang="en-IN" sz="1600" b="1" u="sng" dirty="0">
                <a:solidFill>
                  <a:srgbClr val="002060"/>
                </a:solidFill>
                <a:effectLst/>
                <a:latin typeface="Century Gothic" panose="020B0502020202020204" pitchFamily="34" charset="0"/>
                <a:ea typeface="Times New Roman" panose="02020603050405020304" pitchFamily="18" charset="0"/>
                <a:cs typeface="Calibri" panose="020F0502020204030204" pitchFamily="34" charset="0"/>
                <a:hlinkClick r:id="rId6">
                  <a:extLst>
                    <a:ext uri="{A12FA001-AC4F-418D-AE19-62706E023703}">
                      <ahyp:hlinkClr xmlns:ahyp="http://schemas.microsoft.com/office/drawing/2018/hyperlinkcolor" val="tx"/>
                    </a:ext>
                  </a:extLst>
                </a:hlinkClick>
              </a:rPr>
              <a:t>LITD 29(16818)</a:t>
            </a:r>
            <a:r>
              <a:rPr lang="en-IN" sz="1600" b="1" u="sng" dirty="0">
                <a:solidFill>
                  <a:srgbClr val="002060"/>
                </a:solidFill>
                <a:effectLst/>
                <a:latin typeface="Century Gothic" panose="020B0502020202020204" pitchFamily="34" charset="0"/>
                <a:ea typeface="Times New Roman" panose="02020603050405020304" pitchFamily="18" charset="0"/>
                <a:cs typeface="Calibri" panose="020F0502020204030204" pitchFamily="34" charset="0"/>
              </a:rPr>
              <a:t>: </a:t>
            </a:r>
            <a:r>
              <a:rPr lang="en-IN" sz="1600" dirty="0">
                <a:solidFill>
                  <a:srgbClr val="002060"/>
                </a:solidFill>
                <a:effectLst/>
                <a:latin typeface="Century Gothic" panose="020B0502020202020204" pitchFamily="34" charset="0"/>
                <a:ea typeface="Times New Roman" panose="02020603050405020304" pitchFamily="18" charset="0"/>
              </a:rPr>
              <a:t>Blockchain and distributed ledger technologies Overview of and interactions between smart contracts in blockchain and distributed ledger technology </a:t>
            </a:r>
            <a:r>
              <a:rPr lang="en-IN" sz="1700" dirty="0">
                <a:solidFill>
                  <a:srgbClr val="002060"/>
                </a:solidFill>
                <a:effectLst/>
                <a:latin typeface="Century Gothic" panose="020B0502020202020204" pitchFamily="34" charset="0"/>
                <a:ea typeface="Times New Roman" panose="02020603050405020304" pitchFamily="18" charset="0"/>
              </a:rPr>
              <a:t>systems</a:t>
            </a:r>
          </a:p>
          <a:p>
            <a:pPr algn="just">
              <a:spcBef>
                <a:spcPts val="600"/>
              </a:spcBef>
              <a:spcAft>
                <a:spcPts val="600"/>
              </a:spcAft>
              <a:defRPr/>
            </a:pPr>
            <a:endParaRPr lang="en-IN" sz="1800" dirty="0">
              <a:solidFill>
                <a:srgbClr val="000000"/>
              </a:solidFill>
              <a:latin typeface="Calibri" panose="020F0502020204030204" pitchFamily="34" charset="0"/>
              <a:ea typeface="Calibri" panose="020F0502020204030204" pitchFamily="34" charset="0"/>
            </a:endParaRPr>
          </a:p>
          <a:p>
            <a:pPr marL="0" indent="0" algn="just">
              <a:spcBef>
                <a:spcPts val="300"/>
              </a:spcBef>
              <a:spcAft>
                <a:spcPts val="300"/>
              </a:spcAft>
              <a:buNone/>
              <a:defRPr/>
            </a:pPr>
            <a:r>
              <a:rPr lang="en-IN" sz="1600" b="1" dirty="0">
                <a:solidFill>
                  <a:srgbClr val="002060"/>
                </a:solidFill>
                <a:latin typeface="Century Gothic" panose="020B0502020202020204" pitchFamily="34" charset="0"/>
              </a:rPr>
              <a:t>At T</a:t>
            </a:r>
            <a:r>
              <a:rPr lang="en-US" sz="1600" b="1" dirty="0">
                <a:solidFill>
                  <a:srgbClr val="002060"/>
                </a:solidFill>
                <a:latin typeface="Century Gothic" panose="020B0502020202020204" pitchFamily="34" charset="0"/>
              </a:rPr>
              <a:t>SDSI</a:t>
            </a:r>
          </a:p>
          <a:p>
            <a:pPr marL="285750" indent="-285750" algn="just">
              <a:spcBef>
                <a:spcPts val="300"/>
              </a:spcBef>
              <a:spcAft>
                <a:spcPts val="300"/>
              </a:spcAft>
              <a:defRPr/>
            </a:pPr>
            <a:r>
              <a:rPr lang="en-US" sz="1600" dirty="0">
                <a:solidFill>
                  <a:srgbClr val="002060"/>
                </a:solidFill>
                <a:latin typeface="Century Gothic" panose="020B0502020202020204" pitchFamily="34" charset="0"/>
              </a:rPr>
              <a:t>17 New Item proposals, 3 study items and 25 SWIP (Study Work Item Proposal) are under review covering topics of 5G, 6G, VLC/</a:t>
            </a:r>
            <a:r>
              <a:rPr lang="en-US" sz="1600" dirty="0" err="1">
                <a:solidFill>
                  <a:srgbClr val="002060"/>
                </a:solidFill>
                <a:latin typeface="Century Gothic" panose="020B0502020202020204" pitchFamily="34" charset="0"/>
              </a:rPr>
              <a:t>LiFi</a:t>
            </a:r>
            <a:r>
              <a:rPr lang="en-US" sz="1600" dirty="0">
                <a:solidFill>
                  <a:srgbClr val="002060"/>
                </a:solidFill>
                <a:latin typeface="Century Gothic" panose="020B0502020202020204" pitchFamily="34" charset="0"/>
              </a:rPr>
              <a:t>, Spectrum, Rural Broadband, Broadcast, UAV, IoT, Data Protection etc. </a:t>
            </a:r>
          </a:p>
          <a:p>
            <a:pPr marL="0" indent="0" algn="just">
              <a:spcBef>
                <a:spcPts val="0"/>
              </a:spcBef>
              <a:buNone/>
            </a:pPr>
            <a:endParaRPr lang="en-IN" altLang="en-US" sz="1600" b="1" dirty="0">
              <a:solidFill>
                <a:srgbClr val="002060"/>
              </a:solidFill>
              <a:latin typeface="Century Gothic" panose="020B0502020202020204" pitchFamily="34" charset="0"/>
            </a:endParaRPr>
          </a:p>
          <a:p>
            <a:pPr marL="0" indent="0" algn="just">
              <a:spcBef>
                <a:spcPts val="0"/>
              </a:spcBef>
              <a:buNone/>
            </a:pPr>
            <a:endParaRPr lang="en-IN" altLang="en-US" sz="1600" b="1" dirty="0">
              <a:solidFill>
                <a:srgbClr val="002060"/>
              </a:solidFill>
              <a:latin typeface="Century Gothic" panose="020B0502020202020204" pitchFamily="34" charset="0"/>
            </a:endParaRPr>
          </a:p>
          <a:p>
            <a:pPr marL="0" indent="0" algn="just">
              <a:spcBef>
                <a:spcPts val="0"/>
              </a:spcBef>
              <a:buNone/>
            </a:pPr>
            <a:endParaRPr lang="en-IN" altLang="en-US" sz="16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4042499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4" y="126951"/>
            <a:ext cx="10869706" cy="728420"/>
          </a:xfrm>
        </p:spPr>
        <p:txBody>
          <a:bodyPr>
            <a:normAutofit/>
          </a:bodyPr>
          <a:lstStyle/>
          <a:p>
            <a:r>
              <a:rPr lang="en-IN" sz="4000" b="1" dirty="0">
                <a:solidFill>
                  <a:srgbClr val="002060"/>
                </a:solidFill>
                <a:latin typeface="Century Gothic" panose="020B0502020202020204" pitchFamily="34" charset="0"/>
              </a:rPr>
              <a:t>Key Draft Standards 1(3)</a:t>
            </a:r>
          </a:p>
        </p:txBody>
      </p:sp>
      <p:sp>
        <p:nvSpPr>
          <p:cNvPr id="3" name="Content Placeholder 2"/>
          <p:cNvSpPr>
            <a:spLocks noGrp="1"/>
          </p:cNvSpPr>
          <p:nvPr>
            <p:ph idx="1"/>
          </p:nvPr>
        </p:nvSpPr>
        <p:spPr>
          <a:xfrm>
            <a:off x="464234" y="731521"/>
            <a:ext cx="11503648" cy="5879192"/>
          </a:xfrm>
        </p:spPr>
        <p:txBody>
          <a:bodyPr>
            <a:noAutofit/>
          </a:bodyPr>
          <a:lstStyle/>
          <a:p>
            <a:pPr marL="0" indent="0" algn="just">
              <a:spcBef>
                <a:spcPts val="0"/>
              </a:spcBef>
              <a:buNone/>
            </a:pPr>
            <a:r>
              <a:rPr lang="en-IN" altLang="en-US" sz="2000" b="1" dirty="0">
                <a:solidFill>
                  <a:srgbClr val="002060"/>
                </a:solidFill>
                <a:latin typeface="Century Gothic" panose="020B0502020202020204" pitchFamily="34" charset="0"/>
              </a:rPr>
              <a:t>@ Mobility: </a:t>
            </a:r>
          </a:p>
          <a:p>
            <a:pPr marL="0" indent="0" algn="just">
              <a:buFont typeface="Wingdings" panose="05000000000000000000" pitchFamily="2" charset="2"/>
              <a:buNone/>
            </a:pPr>
            <a:r>
              <a:rPr lang="en-IN" altLang="en-US" sz="1600" b="1" dirty="0">
                <a:solidFill>
                  <a:srgbClr val="002060"/>
                </a:solidFill>
                <a:latin typeface="Century Gothic" panose="020B0502020202020204" pitchFamily="34" charset="0"/>
              </a:rPr>
              <a:t>At BIS:</a:t>
            </a:r>
          </a:p>
          <a:p>
            <a:pPr algn="just">
              <a:spcBef>
                <a:spcPts val="300"/>
              </a:spcBef>
              <a:spcAft>
                <a:spcPts val="300"/>
              </a:spcAft>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TED 29(17481)</a:t>
            </a: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 </a:t>
            </a:r>
            <a:r>
              <a:rPr lang="en-US" sz="1600"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Road vehicles Airbag components Part 1: Vocabulary</a:t>
            </a:r>
          </a:p>
          <a:p>
            <a:pPr algn="just">
              <a:spcBef>
                <a:spcPts val="300"/>
              </a:spcBef>
              <a:spcAft>
                <a:spcPts val="300"/>
              </a:spcAft>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TED 11(17020)</a:t>
            </a: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effectLst/>
                <a:latin typeface="Century Gothic" panose="020B0502020202020204" pitchFamily="34" charset="0"/>
                <a:ea typeface="Calibri" panose="020F0502020204030204" pitchFamily="34" charset="0"/>
              </a:rPr>
              <a:t>Road vehicles Functional safety Part 3: Concept phase</a:t>
            </a:r>
          </a:p>
          <a:p>
            <a:pPr algn="just">
              <a:spcBef>
                <a:spcPts val="300"/>
              </a:spcBef>
              <a:spcAft>
                <a:spcPts val="300"/>
              </a:spcAft>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TED 11(17027)</a:t>
            </a:r>
            <a:r>
              <a:rPr lang="en-IN" sz="1600" b="1" u="sng" dirty="0">
                <a:solidFill>
                  <a:srgbClr val="002060"/>
                </a:solidFill>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effectLst/>
                <a:latin typeface="Century Gothic" panose="020B0502020202020204" pitchFamily="34" charset="0"/>
                <a:ea typeface="Calibri" panose="020F0502020204030204" pitchFamily="34" charset="0"/>
              </a:rPr>
              <a:t>Road vehicles Functional safety Part 10: Guidelines on ISO 26262</a:t>
            </a:r>
          </a:p>
          <a:p>
            <a:pPr marL="0" indent="0" algn="just">
              <a:spcBef>
                <a:spcPts val="600"/>
              </a:spcBef>
              <a:spcAft>
                <a:spcPts val="600"/>
              </a:spcAft>
              <a:buNone/>
            </a:pPr>
            <a:r>
              <a:rPr lang="en-IN" altLang="en-US" sz="1600" b="1" dirty="0">
                <a:solidFill>
                  <a:srgbClr val="002060"/>
                </a:solidFill>
                <a:latin typeface="Century Gothic" panose="020B0502020202020204" pitchFamily="34" charset="0"/>
              </a:rPr>
              <a:t>At ARAI:</a:t>
            </a:r>
          </a:p>
          <a:p>
            <a:pPr algn="just">
              <a:spcBef>
                <a:spcPts val="300"/>
              </a:spcBef>
              <a:spcAft>
                <a:spcPts val="300"/>
              </a:spcAft>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Draft AIS-009 (Rev 2): 2021/D3</a:t>
            </a: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effectLst/>
                <a:latin typeface="Century Gothic" panose="020B0502020202020204" pitchFamily="34" charset="0"/>
                <a:ea typeface="Times New Roman" panose="02020603050405020304" pitchFamily="18" charset="0"/>
              </a:rPr>
              <a:t>Automotive Vehicles - Installation Requirements of Lighting and Light-signalling Devices for Two and Three Wheeled L Category Motor Vehicles, and E-Rickshaw/E-Cart vehicles, their Trailers and Semi-Trailers</a:t>
            </a:r>
          </a:p>
          <a:p>
            <a:pPr algn="just">
              <a:spcBef>
                <a:spcPts val="300"/>
              </a:spcBef>
              <a:spcAft>
                <a:spcPts val="300"/>
              </a:spcAft>
            </a:pPr>
            <a:r>
              <a:rPr lang="en-IN" sz="1600" b="1" u="sng" dirty="0">
                <a:solidFill>
                  <a:srgbClr val="002060"/>
                </a:solidFill>
                <a:effectLst/>
                <a:latin typeface="Century Gothic" panose="020B0502020202020204" pitchFamily="34" charset="0"/>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AIS-034 (Part 1) (Rev.2):2021/D2</a:t>
            </a:r>
            <a:r>
              <a:rPr lang="en-IN" sz="1600" b="1" u="sng" dirty="0">
                <a:solidFill>
                  <a:srgbClr val="002060"/>
                </a:solidFill>
                <a:latin typeface="Century Gothic" panose="020B0502020202020204" pitchFamily="34" charset="0"/>
                <a:ea typeface="Calibri" panose="020F0502020204030204" pitchFamily="34" charset="0"/>
                <a:cs typeface="Calibri" panose="020F0502020204030204" pitchFamily="34" charset="0"/>
              </a:rPr>
              <a:t>: </a:t>
            </a:r>
            <a:r>
              <a:rPr lang="en-IN" sz="1600" dirty="0">
                <a:solidFill>
                  <a:srgbClr val="002060"/>
                </a:solidFill>
                <a:effectLst/>
                <a:latin typeface="Century Gothic" panose="020B0502020202020204" pitchFamily="34" charset="0"/>
                <a:ea typeface="Times New Roman" panose="02020603050405020304" pitchFamily="18" charset="0"/>
              </a:rPr>
              <a:t>Provisions concerning the Approval of Filament Light Sources for use in Approved Lamp of Power-driven Vehicles and their Trailers</a:t>
            </a:r>
            <a:endParaRPr lang="en-IN" altLang="en-US" sz="16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2048555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753" y="308854"/>
            <a:ext cx="10910047" cy="724087"/>
          </a:xfrm>
        </p:spPr>
        <p:txBody>
          <a:bodyPr>
            <a:normAutofit/>
          </a:bodyPr>
          <a:lstStyle/>
          <a:p>
            <a:pPr lvl="0"/>
            <a:r>
              <a:rPr lang="en-US" sz="4000" b="1" dirty="0">
                <a:solidFill>
                  <a:srgbClr val="002060"/>
                </a:solidFill>
                <a:latin typeface="Century Gothic" panose="020B0502020202020204" pitchFamily="34" charset="0"/>
              </a:rPr>
              <a:t>Planned Activities for Next Quarters</a:t>
            </a:r>
            <a:endParaRPr lang="en-IN" sz="4000" b="1" dirty="0">
              <a:solidFill>
                <a:srgbClr val="002060"/>
              </a:solidFill>
              <a:latin typeface="Century Gothic" panose="020B0502020202020204" pitchFamily="34" charset="0"/>
            </a:endParaRPr>
          </a:p>
        </p:txBody>
      </p:sp>
      <p:sp>
        <p:nvSpPr>
          <p:cNvPr id="3" name="Content Placeholder 2"/>
          <p:cNvSpPr>
            <a:spLocks noGrp="1"/>
          </p:cNvSpPr>
          <p:nvPr>
            <p:ph idx="1"/>
          </p:nvPr>
        </p:nvSpPr>
        <p:spPr>
          <a:xfrm>
            <a:off x="443753" y="1264024"/>
            <a:ext cx="11376212" cy="4912939"/>
          </a:xfrm>
        </p:spPr>
        <p:txBody>
          <a:bodyPr>
            <a:normAutofit/>
          </a:bodyPr>
          <a:lstStyle/>
          <a:p>
            <a:pPr marL="342900" lvl="0" indent="-342900" algn="just">
              <a:buFont typeface="Symbol" panose="05050102010706020507" pitchFamily="18" charset="2"/>
              <a:buChar char=""/>
            </a:pPr>
            <a:r>
              <a:rPr lang="en-IN" sz="1800" kern="1400" dirty="0">
                <a:solidFill>
                  <a:srgbClr val="002060"/>
                </a:solidFill>
                <a:effectLst/>
                <a:latin typeface="Century Gothic" panose="020B0502020202020204" pitchFamily="34" charset="0"/>
                <a:ea typeface="Times New Roman" panose="02020603050405020304" pitchFamily="18" charset="0"/>
              </a:rPr>
              <a:t>Presentation of the SESEI IV Survey Results</a:t>
            </a:r>
            <a:endParaRPr lang="en-IN" sz="1800" dirty="0">
              <a:solidFill>
                <a:srgbClr val="002060"/>
              </a:solidFill>
              <a:effectLst/>
              <a:latin typeface="Century Gothic" panose="020B0502020202020204" pitchFamily="34" charset="0"/>
              <a:ea typeface="Calibri" panose="020F0502020204030204" pitchFamily="34" charset="0"/>
            </a:endParaRPr>
          </a:p>
          <a:p>
            <a:pPr marL="342900" lvl="0" indent="-342900" algn="just">
              <a:buFont typeface="Symbol" panose="05050102010706020507" pitchFamily="18" charset="2"/>
              <a:buChar char=""/>
            </a:pPr>
            <a:r>
              <a:rPr lang="en-IN" sz="1800" kern="1400" dirty="0">
                <a:solidFill>
                  <a:srgbClr val="002060"/>
                </a:solidFill>
                <a:effectLst/>
                <a:latin typeface="Century Gothic" panose="020B0502020202020204" pitchFamily="34" charset="0"/>
                <a:ea typeface="Times New Roman" panose="02020603050405020304" pitchFamily="18" charset="0"/>
              </a:rPr>
              <a:t>Preparation and submission of 1 sector specific Report </a:t>
            </a:r>
            <a:endParaRPr lang="en-IN" sz="1800" dirty="0">
              <a:solidFill>
                <a:srgbClr val="002060"/>
              </a:solidFill>
              <a:effectLst/>
              <a:latin typeface="Century Gothic" panose="020B0502020202020204" pitchFamily="34" charset="0"/>
              <a:ea typeface="Calibri" panose="020F0502020204030204" pitchFamily="34" charset="0"/>
            </a:endParaRPr>
          </a:p>
          <a:p>
            <a:pPr marL="342900" lvl="0" indent="-342900" algn="just">
              <a:buFont typeface="Symbol" panose="05050102010706020507" pitchFamily="18" charset="2"/>
              <a:buChar char=""/>
            </a:pPr>
            <a:r>
              <a:rPr lang="en-US" sz="1800" kern="1400" dirty="0">
                <a:solidFill>
                  <a:srgbClr val="002060"/>
                </a:solidFill>
                <a:effectLst/>
                <a:latin typeface="Century Gothic" panose="020B0502020202020204" pitchFamily="34" charset="0"/>
                <a:ea typeface="Times New Roman" panose="02020603050405020304" pitchFamily="18" charset="0"/>
              </a:rPr>
              <a:t>End of Year financial closure &amp; Regulatory Compliances </a:t>
            </a:r>
            <a:endParaRPr lang="en-IN" sz="1800" dirty="0">
              <a:solidFill>
                <a:srgbClr val="002060"/>
              </a:solidFill>
              <a:effectLst/>
              <a:latin typeface="Century Gothic" panose="020B0502020202020204" pitchFamily="34" charset="0"/>
              <a:ea typeface="Calibri" panose="020F0502020204030204" pitchFamily="34" charset="0"/>
            </a:endParaRPr>
          </a:p>
          <a:p>
            <a:pPr marL="342900" lvl="0" indent="-342900" algn="just">
              <a:buFont typeface="Symbol" panose="05050102010706020507" pitchFamily="18" charset="2"/>
              <a:buChar char=""/>
            </a:pPr>
            <a:r>
              <a:rPr lang="en-US" sz="1800" kern="1400" dirty="0">
                <a:solidFill>
                  <a:srgbClr val="002060"/>
                </a:solidFill>
                <a:effectLst/>
                <a:latin typeface="Century Gothic" panose="020B0502020202020204" pitchFamily="34" charset="0"/>
                <a:ea typeface="Times New Roman" panose="02020603050405020304" pitchFamily="18" charset="0"/>
              </a:rPr>
              <a:t>Steering Committee #5 Meeting </a:t>
            </a:r>
            <a:endParaRPr lang="en-IN" sz="1800" dirty="0">
              <a:solidFill>
                <a:srgbClr val="002060"/>
              </a:solidFill>
              <a:effectLst/>
              <a:latin typeface="Century Gothic" panose="020B0502020202020204" pitchFamily="34" charset="0"/>
              <a:ea typeface="Calibri" panose="020F0502020204030204" pitchFamily="34" charset="0"/>
            </a:endParaRPr>
          </a:p>
          <a:p>
            <a:pPr marL="342900" lvl="0" indent="-342900" algn="just">
              <a:buFont typeface="Symbol" panose="05050102010706020507" pitchFamily="18" charset="2"/>
              <a:buChar char=""/>
            </a:pPr>
            <a:r>
              <a:rPr lang="en-US" sz="1800" kern="1400" dirty="0">
                <a:solidFill>
                  <a:srgbClr val="002060"/>
                </a:solidFill>
                <a:effectLst/>
                <a:latin typeface="Century Gothic" panose="020B0502020202020204" pitchFamily="34" charset="0"/>
                <a:ea typeface="Times New Roman" panose="02020603050405020304" pitchFamily="18" charset="0"/>
              </a:rPr>
              <a:t>Follow-up &amp; work on the India Taskforce/Priority workshop action points</a:t>
            </a:r>
            <a:endParaRPr lang="en-IN" sz="1800" dirty="0">
              <a:solidFill>
                <a:srgbClr val="002060"/>
              </a:solidFill>
              <a:effectLst/>
              <a:latin typeface="Century Gothic" panose="020B0502020202020204" pitchFamily="34" charset="0"/>
              <a:ea typeface="Calibri" panose="020F0502020204030204" pitchFamily="34" charset="0"/>
            </a:endParaRPr>
          </a:p>
          <a:p>
            <a:pPr marL="342900" lvl="0" indent="-342900" algn="just">
              <a:buFont typeface="Symbol" panose="05050102010706020507" pitchFamily="18" charset="2"/>
              <a:buChar char=""/>
            </a:pPr>
            <a:r>
              <a:rPr lang="en-US" sz="1800" kern="1400" dirty="0">
                <a:solidFill>
                  <a:srgbClr val="002060"/>
                </a:solidFill>
                <a:effectLst/>
                <a:latin typeface="Century Gothic" panose="020B0502020202020204" pitchFamily="34" charset="0"/>
                <a:ea typeface="Times New Roman" panose="02020603050405020304" pitchFamily="18" charset="0"/>
              </a:rPr>
              <a:t>Participation in the important conferences and events</a:t>
            </a:r>
            <a:endParaRPr lang="en-IN" sz="1800" dirty="0">
              <a:solidFill>
                <a:srgbClr val="002060"/>
              </a:solidFill>
              <a:effectLst/>
              <a:latin typeface="Century Gothic" panose="020B0502020202020204" pitchFamily="34" charset="0"/>
              <a:ea typeface="Calibri" panose="020F0502020204030204" pitchFamily="34" charset="0"/>
            </a:endParaRPr>
          </a:p>
          <a:p>
            <a:pPr marL="342900" lvl="0" indent="-342900" algn="just">
              <a:buFont typeface="Symbol" panose="05050102010706020507" pitchFamily="18" charset="2"/>
              <a:buChar char=""/>
            </a:pPr>
            <a:r>
              <a:rPr lang="en-US" sz="1800" kern="1400" dirty="0">
                <a:solidFill>
                  <a:srgbClr val="002060"/>
                </a:solidFill>
                <a:effectLst/>
                <a:latin typeface="Century Gothic" panose="020B0502020202020204" pitchFamily="34" charset="0"/>
                <a:ea typeface="Times New Roman" panose="02020603050405020304" pitchFamily="18" charset="0"/>
              </a:rPr>
              <a:t>Policy &amp; NEWS Updates</a:t>
            </a:r>
            <a:endParaRPr lang="en-IN" sz="1800" dirty="0">
              <a:solidFill>
                <a:srgbClr val="002060"/>
              </a:solidFill>
              <a:effectLst/>
              <a:latin typeface="Century Gothic" panose="020B0502020202020204" pitchFamily="34" charset="0"/>
              <a:ea typeface="Calibri" panose="020F0502020204030204" pitchFamily="34" charset="0"/>
            </a:endParaRPr>
          </a:p>
          <a:p>
            <a:pPr marL="0" indent="0" algn="just">
              <a:buNone/>
            </a:pPr>
            <a:endParaRPr lang="en-IN" sz="1800" dirty="0">
              <a:solidFill>
                <a:srgbClr val="002060"/>
              </a:solidFill>
            </a:endParaRPr>
          </a:p>
        </p:txBody>
      </p:sp>
    </p:spTree>
    <p:extLst>
      <p:ext uri="{BB962C8B-B14F-4D97-AF65-F5344CB8AC3E}">
        <p14:creationId xmlns:p14="http://schemas.microsoft.com/office/powerpoint/2010/main" val="2224488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1222" y="127467"/>
            <a:ext cx="5195765" cy="2719387"/>
          </a:xfrm>
          <a:prstGeom prst="rect">
            <a:avLst/>
          </a:prstGeom>
        </p:spPr>
      </p:pic>
      <p:sp>
        <p:nvSpPr>
          <p:cNvPr id="3" name="מציין מיקום תוכן 6">
            <a:extLst>
              <a:ext uri="{FF2B5EF4-FFF2-40B4-BE49-F238E27FC236}">
                <a16:creationId xmlns:a16="http://schemas.microsoft.com/office/drawing/2014/main" id="{3F3E7915-1997-414B-9098-2ED093378737}"/>
              </a:ext>
            </a:extLst>
          </p:cNvPr>
          <p:cNvSpPr txBox="1">
            <a:spLocks/>
          </p:cNvSpPr>
          <p:nvPr/>
        </p:nvSpPr>
        <p:spPr>
          <a:xfrm>
            <a:off x="619125" y="2773970"/>
            <a:ext cx="10729232" cy="3530008"/>
          </a:xfrm>
          <a:prstGeom prst="rect">
            <a:avLst/>
          </a:prstGeom>
        </p:spPr>
        <p:txBody>
          <a:bodyPr/>
          <a:lstStyle>
            <a:lvl1pPr marL="228600" indent="-228600" algn="l" defTabSz="914400" rtl="0" eaLnBrk="1" latinLnBrk="0" hangingPunct="1">
              <a:lnSpc>
                <a:spcPct val="90000"/>
              </a:lnSpc>
              <a:spcBef>
                <a:spcPts val="1000"/>
              </a:spcBef>
              <a:buClr>
                <a:schemeClr val="accent1">
                  <a:lumMod val="50000"/>
                </a:schemeClr>
              </a:buClr>
              <a:buFont typeface="Arial" panose="020B0604020202020204" pitchFamily="34" charset="0"/>
              <a:buChar char="•"/>
              <a:defRPr sz="2800" kern="1200">
                <a:solidFill>
                  <a:schemeClr val="accent1">
                    <a:lumMod val="50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2400" kern="1200">
                <a:solidFill>
                  <a:schemeClr val="accent1">
                    <a:lumMod val="50000"/>
                  </a:schemeClr>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2000" kern="1200">
                <a:solidFill>
                  <a:schemeClr val="accent1">
                    <a:lumMod val="50000"/>
                  </a:schemeClr>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1800" kern="1200">
                <a:solidFill>
                  <a:schemeClr val="accent1">
                    <a:lumMod val="50000"/>
                  </a:schemeClr>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1800" kern="1200">
                <a:solidFill>
                  <a:schemeClr val="accent1">
                    <a:lumMod val="50000"/>
                  </a:schemeClr>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itchFamily="2" charset="2"/>
              <a:buNone/>
            </a:pPr>
            <a:r>
              <a:rPr lang="en-US" sz="2400" b="1"/>
              <a:t>Dinesh Chand Sharma </a:t>
            </a:r>
          </a:p>
          <a:p>
            <a:pPr algn="ctr">
              <a:buFont typeface="Wingdings" pitchFamily="2" charset="2"/>
              <a:buNone/>
            </a:pPr>
            <a:r>
              <a:rPr lang="en-US" sz="2400"/>
              <a:t>(Seconded European Standardization Expert in India)</a:t>
            </a:r>
          </a:p>
          <a:p>
            <a:pPr algn="ctr">
              <a:buFont typeface="Wingdings" pitchFamily="2" charset="2"/>
              <a:buNone/>
            </a:pPr>
            <a:r>
              <a:rPr lang="en-US" sz="2400"/>
              <a:t>Director – Standardization &amp; Public Policy</a:t>
            </a:r>
          </a:p>
          <a:p>
            <a:pPr algn="ctr">
              <a:buFont typeface="Wingdings" pitchFamily="2" charset="2"/>
              <a:buNone/>
            </a:pPr>
            <a:r>
              <a:rPr lang="en-US" sz="2400"/>
              <a:t>SESEI C/O EBTC, DLTA Complex, Gate No 3, 1st Floor, 1,  Africa Avenue, New Delhi 110029</a:t>
            </a:r>
          </a:p>
          <a:p>
            <a:pPr algn="ctr">
              <a:buFont typeface="Wingdings" pitchFamily="2" charset="2"/>
              <a:buNone/>
            </a:pPr>
            <a:r>
              <a:rPr lang="en-US" sz="2400" b="1"/>
              <a:t>Mobile: </a:t>
            </a:r>
            <a:r>
              <a:rPr lang="en-US" sz="2400"/>
              <a:t>+91 9810079461,</a:t>
            </a:r>
            <a:r>
              <a:rPr lang="en-US" sz="2400" b="1"/>
              <a:t> Tel:</a:t>
            </a:r>
            <a:r>
              <a:rPr lang="en-US" sz="2400"/>
              <a:t> +91 11 3352 1525, </a:t>
            </a:r>
            <a:r>
              <a:rPr lang="en-US" sz="2400" b="1" u="sng">
                <a:hlinkClick r:id="rId3"/>
              </a:rPr>
              <a:t>dinesh.chand.sharma@sesei.eu</a:t>
            </a:r>
            <a:r>
              <a:rPr lang="en-US" sz="2400" b="1" u="sng"/>
              <a:t> </a:t>
            </a:r>
          </a:p>
          <a:p>
            <a:pPr algn="ctr">
              <a:buFont typeface="Wingdings" pitchFamily="2" charset="2"/>
              <a:buNone/>
            </a:pPr>
            <a:r>
              <a:rPr lang="en-IN" sz="2400" b="1">
                <a:hlinkClick r:id="rId4"/>
              </a:rPr>
              <a:t>w</a:t>
            </a:r>
            <a:r>
              <a:rPr lang="en-US" sz="2400" b="1">
                <a:hlinkClick r:id="rId4"/>
              </a:rPr>
              <a:t>ww.sesei.eu</a:t>
            </a:r>
            <a:r>
              <a:rPr lang="en-US" sz="2400" b="1"/>
              <a:t> </a:t>
            </a:r>
            <a:r>
              <a:rPr lang="en-US" sz="2400" b="1">
                <a:sym typeface="Wingdings" panose="05000000000000000000" pitchFamily="2" charset="2"/>
              </a:rPr>
              <a:t></a:t>
            </a:r>
            <a:r>
              <a:rPr lang="en-US" sz="2400" b="1"/>
              <a:t> </a:t>
            </a:r>
            <a:r>
              <a:rPr lang="en-US" sz="2400" b="1">
                <a:hlinkClick r:id="rId5"/>
              </a:rPr>
              <a:t>www.sesei.in</a:t>
            </a:r>
            <a:r>
              <a:rPr lang="en-US" sz="2400" b="1"/>
              <a:t> </a:t>
            </a:r>
            <a:endParaRPr lang="en-US" sz="2400"/>
          </a:p>
          <a:p>
            <a:pPr algn="ctr">
              <a:buFontTx/>
              <a:buNone/>
            </a:pPr>
            <a:endParaRPr lang="he-IL" sz="2400" dirty="0"/>
          </a:p>
        </p:txBody>
      </p:sp>
    </p:spTree>
    <p:extLst>
      <p:ext uri="{BB962C8B-B14F-4D97-AF65-F5344CB8AC3E}">
        <p14:creationId xmlns:p14="http://schemas.microsoft.com/office/powerpoint/2010/main" val="12934013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3427</TotalTime>
  <Words>3534</Words>
  <Application>Microsoft Office PowerPoint</Application>
  <PresentationFormat>Widescreen</PresentationFormat>
  <Paragraphs>284</Paragraphs>
  <Slides>19</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Calibri Light</vt:lpstr>
      <vt:lpstr>Century Gothic</vt:lpstr>
      <vt:lpstr>Courier New</vt:lpstr>
      <vt:lpstr>Symbol</vt:lpstr>
      <vt:lpstr>Wingdings</vt:lpstr>
      <vt:lpstr>Office Theme</vt:lpstr>
      <vt:lpstr>PowerPoint Presentation</vt:lpstr>
      <vt:lpstr>Outline</vt:lpstr>
      <vt:lpstr>Major Updates</vt:lpstr>
      <vt:lpstr>Key Meetings 1 (4)</vt:lpstr>
      <vt:lpstr>Key Meetings 2 (4)</vt:lpstr>
      <vt:lpstr>Key Meetings 3 (4)</vt:lpstr>
      <vt:lpstr>Key Meetings 4 (4)</vt:lpstr>
      <vt:lpstr>Key Events               1(2)</vt:lpstr>
      <vt:lpstr>Key Events               2(2)</vt:lpstr>
      <vt:lpstr>Key Queries </vt:lpstr>
      <vt:lpstr> Quarterly Report: Snapshot 1 (4)  </vt:lpstr>
      <vt:lpstr>Quarterly Report: Snapshot 2 (4)</vt:lpstr>
      <vt:lpstr>Quarterly Report: Snapshot 3 (4)</vt:lpstr>
      <vt:lpstr>Quarterly Report: Snapshot 4 (4)</vt:lpstr>
      <vt:lpstr>Key Draft Standards 1(3)</vt:lpstr>
      <vt:lpstr>Key Draft Standards 2(3)</vt:lpstr>
      <vt:lpstr>Key Draft Standards 1(3)</vt:lpstr>
      <vt:lpstr>Planned Activities for Next Quarters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Nitin Sharma</dc:creator>
  <cp:lastModifiedBy>Dinesh Chand Sharma / EU Project SESEI</cp:lastModifiedBy>
  <cp:revision>301</cp:revision>
  <dcterms:created xsi:type="dcterms:W3CDTF">2019-04-29T05:50:57Z</dcterms:created>
  <dcterms:modified xsi:type="dcterms:W3CDTF">2021-07-28T10:04:44Z</dcterms:modified>
</cp:coreProperties>
</file>