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1385" r:id="rId2"/>
    <p:sldId id="419" r:id="rId3"/>
    <p:sldId id="1386" r:id="rId4"/>
    <p:sldId id="1387" r:id="rId5"/>
    <p:sldId id="1388" r:id="rId6"/>
    <p:sldId id="1389" r:id="rId7"/>
    <p:sldId id="1390" r:id="rId8"/>
    <p:sldId id="1396" r:id="rId9"/>
    <p:sldId id="1397" r:id="rId10"/>
    <p:sldId id="1392" r:id="rId11"/>
    <p:sldId id="1393" r:id="rId12"/>
    <p:sldId id="1394" r:id="rId13"/>
    <p:sldId id="1398" r:id="rId14"/>
    <p:sldId id="1399" r:id="rId15"/>
    <p:sldId id="1400" r:id="rId16"/>
    <p:sldId id="399" r:id="rId17"/>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EC3C0FA-B30F-4CC0-B8C1-74EAB3A00E12}">
          <p14:sldIdLst>
            <p14:sldId id="1385"/>
            <p14:sldId id="419"/>
            <p14:sldId id="1386"/>
            <p14:sldId id="1387"/>
            <p14:sldId id="1388"/>
            <p14:sldId id="1389"/>
            <p14:sldId id="1390"/>
            <p14:sldId id="1396"/>
            <p14:sldId id="1397"/>
            <p14:sldId id="1392"/>
            <p14:sldId id="1393"/>
            <p14:sldId id="1394"/>
            <p14:sldId id="1398"/>
            <p14:sldId id="1399"/>
            <p14:sldId id="1400"/>
          </p14:sldIdLst>
        </p14:section>
        <p14:section name="Untitled Section" id="{213E5361-6FFC-404E-A648-21F1EA63A7E0}">
          <p14:sldIdLst>
            <p14:sldId id="399"/>
          </p14:sldIdLst>
        </p14:section>
      </p14:sectionLst>
    </p:ex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E79"/>
    <a:srgbClr val="6DA6D9"/>
    <a:srgbClr val="69BFE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3634" autoAdjust="0"/>
  </p:normalViewPr>
  <p:slideViewPr>
    <p:cSldViewPr snapToGrid="0">
      <p:cViewPr varScale="1">
        <p:scale>
          <a:sx n="71" d="100"/>
          <a:sy n="71" d="100"/>
        </p:scale>
        <p:origin x="618" y="66"/>
      </p:cViewPr>
      <p:guideLst>
        <p:guide orient="horz" pos="2183"/>
        <p:guide pos="3840"/>
      </p:guideLst>
    </p:cSldViewPr>
  </p:slideViewPr>
  <p:outlineViewPr>
    <p:cViewPr>
      <p:scale>
        <a:sx n="33" d="100"/>
        <a:sy n="33" d="100"/>
      </p:scale>
      <p:origin x="0" y="-6802"/>
    </p:cViewPr>
  </p:outlineViewPr>
  <p:notesTextViewPr>
    <p:cViewPr>
      <p:scale>
        <a:sx n="1" d="1"/>
        <a:sy n="1" d="1"/>
      </p:scale>
      <p:origin x="0" y="0"/>
    </p:cViewPr>
  </p:notesTextViewPr>
  <p:sorterViewPr>
    <p:cViewPr>
      <p:scale>
        <a:sx n="100" d="100"/>
        <a:sy n="100" d="100"/>
      </p:scale>
      <p:origin x="0" y="-13992"/>
    </p:cViewPr>
  </p:sorterViewPr>
  <p:notesViewPr>
    <p:cSldViewPr snapToGrid="0" showGuides="1">
      <p:cViewPr varScale="1">
        <p:scale>
          <a:sx n="53" d="100"/>
          <a:sy n="53" d="100"/>
        </p:scale>
        <p:origin x="281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49444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GB"/>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A5887933-24CC-41FC-B5C5-0B97C92A62DF}" type="datetimeFigureOut">
              <a:rPr lang="en-GB" smtClean="0"/>
              <a:t>01/06/2020</a:t>
            </a:fld>
            <a:endParaRPr lang="en-GB"/>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GB"/>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GB"/>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01636DBB-B0B8-4B9C-A11A-F32987B5BEA2}" type="slidenum">
              <a:rPr lang="en-GB" smtClean="0"/>
              <a:t>‹#›</a:t>
            </a:fld>
            <a:endParaRPr lang="en-GB"/>
          </a:p>
        </p:txBody>
      </p:sp>
    </p:spTree>
    <p:extLst>
      <p:ext uri="{BB962C8B-B14F-4D97-AF65-F5344CB8AC3E}">
        <p14:creationId xmlns:p14="http://schemas.microsoft.com/office/powerpoint/2010/main" val="1433742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IN" altLang="en-US"/>
          </a:p>
        </p:txBody>
      </p:sp>
      <p:sp>
        <p:nvSpPr>
          <p:cNvPr id="2" name="Footer Placeholder 1"/>
          <p:cNvSpPr>
            <a:spLocks noGrp="1"/>
          </p:cNvSpPr>
          <p:nvPr>
            <p:ph type="ftr" sz="quarter" idx="10"/>
          </p:nvPr>
        </p:nvSpPr>
        <p:spPr/>
        <p:txBody>
          <a:bodyPr/>
          <a:lstStyle/>
          <a:p>
            <a:endParaRPr lang="en-IN"/>
          </a:p>
        </p:txBody>
      </p:sp>
    </p:spTree>
    <p:extLst>
      <p:ext uri="{BB962C8B-B14F-4D97-AF65-F5344CB8AC3E}">
        <p14:creationId xmlns:p14="http://schemas.microsoft.com/office/powerpoint/2010/main" val="1394174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09AB0DB-AE2A-4565-A392-5BD9D4570823}" type="slidenum">
              <a:rPr lang="fr-BE" smtClean="0"/>
              <a:pPr>
                <a:defRPr/>
              </a:pPr>
              <a:t>2</a:t>
            </a:fld>
            <a:endParaRPr lang="fr-BE"/>
          </a:p>
        </p:txBody>
      </p:sp>
    </p:spTree>
    <p:extLst>
      <p:ext uri="{BB962C8B-B14F-4D97-AF65-F5344CB8AC3E}">
        <p14:creationId xmlns:p14="http://schemas.microsoft.com/office/powerpoint/2010/main" val="19031122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i="0" u="none" dirty="0"/>
          </a:p>
        </p:txBody>
      </p:sp>
      <p:sp>
        <p:nvSpPr>
          <p:cNvPr id="4" name="Slide Number Placeholder 3"/>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51A64BC2-A44F-4022-BE86-BB6A8740B077}" type="slidenum">
              <a:rPr kumimoji="0" lang="fr-BE" alt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3</a:t>
            </a:fld>
            <a:endParaRPr kumimoji="0" lang="fr-BE"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5459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i="0" u="none" dirty="0"/>
          </a:p>
        </p:txBody>
      </p:sp>
      <p:sp>
        <p:nvSpPr>
          <p:cNvPr id="4" name="Slide Number Placeholder 3"/>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51A64BC2-A44F-4022-BE86-BB6A8740B077}" type="slidenum">
              <a:rPr kumimoji="0" lang="fr-BE" alt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4</a:t>
            </a:fld>
            <a:endParaRPr kumimoji="0" lang="fr-BE"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408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i="0" u="none" dirty="0"/>
          </a:p>
        </p:txBody>
      </p:sp>
      <p:sp>
        <p:nvSpPr>
          <p:cNvPr id="4" name="Slide Number Placeholder 3"/>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51A64BC2-A44F-4022-BE86-BB6A8740B077}" type="slidenum">
              <a:rPr kumimoji="0" lang="fr-BE" alt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5</a:t>
            </a:fld>
            <a:endParaRPr kumimoji="0" lang="fr-BE"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2598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i="0" u="none" dirty="0"/>
          </a:p>
        </p:txBody>
      </p:sp>
      <p:sp>
        <p:nvSpPr>
          <p:cNvPr id="4" name="Slide Number Placeholder 3"/>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51A64BC2-A44F-4022-BE86-BB6A8740B077}" type="slidenum">
              <a:rPr kumimoji="0" lang="fr-BE" alt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6</a:t>
            </a:fld>
            <a:endParaRPr kumimoji="0" lang="fr-BE"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3508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i="0" u="none" dirty="0"/>
          </a:p>
        </p:txBody>
      </p:sp>
      <p:sp>
        <p:nvSpPr>
          <p:cNvPr id="4" name="Slide Number Placeholder 3"/>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51A64BC2-A44F-4022-BE86-BB6A8740B077}" type="slidenum">
              <a:rPr kumimoji="0" lang="fr-BE" alt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9</a:t>
            </a:fld>
            <a:endParaRPr kumimoji="0" lang="fr-BE"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05398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0.jpeg"/><Relationship Id="rId4"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0.jpeg"/><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3" name="Rectangle 100">
            <a:extLst/>
          </p:cNvPr>
          <p:cNvSpPr>
            <a:spLocks noChangeArrowheads="1"/>
          </p:cNvSpPr>
          <p:nvPr userDrawn="1"/>
        </p:nvSpPr>
        <p:spPr bwMode="auto">
          <a:xfrm>
            <a:off x="-5291" y="1273615"/>
            <a:ext cx="12192000" cy="707886"/>
          </a:xfrm>
          <a:prstGeom prst="rect">
            <a:avLst/>
          </a:prstGeom>
          <a:noFill/>
          <a:ln>
            <a:noFill/>
          </a:ln>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4000" b="1" baseline="0" dirty="0" smtClean="0">
                <a:solidFill>
                  <a:srgbClr val="484848"/>
                </a:solidFill>
                <a:latin typeface="Calibri" pitchFamily="34" charset="0"/>
              </a:rPr>
              <a:t>Market Access</a:t>
            </a:r>
            <a:endParaRPr lang="en-IN" altLang="en-US" sz="4000" b="1" baseline="0" dirty="0">
              <a:solidFill>
                <a:srgbClr val="484848"/>
              </a:solidFill>
              <a:latin typeface="Calibri" pitchFamily="34" charset="0"/>
            </a:endParaRPr>
          </a:p>
        </p:txBody>
      </p:sp>
      <p:pic>
        <p:nvPicPr>
          <p:cNvPr id="4" name="Picture 8" descr="eftalogo.jpg"/>
          <p:cNvPicPr>
            <a:picLocks noChangeAspect="1"/>
          </p:cNvPicPr>
          <p:nvPr userDrawn="1"/>
        </p:nvPicPr>
        <p:blipFill>
          <a:blip r:embed="rId2">
            <a:extLst>
              <a:ext uri="{28A0092B-C50C-407E-A947-70E740481C1C}">
                <a14:useLocalDpi xmlns:a14="http://schemas.microsoft.com/office/drawing/2010/main" val="0"/>
              </a:ext>
            </a:extLst>
          </a:blip>
          <a:srcRect b="7619"/>
          <a:stretch>
            <a:fillRect/>
          </a:stretch>
        </p:blipFill>
        <p:spPr bwMode="auto">
          <a:xfrm>
            <a:off x="9338734" y="211139"/>
            <a:ext cx="1039284"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11">
            <a:extLst/>
          </p:cNvPr>
          <p:cNvCxnSpPr/>
          <p:nvPr userDrawn="1"/>
        </p:nvCxnSpPr>
        <p:spPr>
          <a:xfrm flipV="1">
            <a:off x="351367" y="942975"/>
            <a:ext cx="11478684" cy="0"/>
          </a:xfrm>
          <a:prstGeom prst="line">
            <a:avLst/>
          </a:prstGeom>
          <a:ln w="9525">
            <a:solidFill>
              <a:srgbClr val="B8005C"/>
            </a:solidFill>
          </a:ln>
        </p:spPr>
        <p:style>
          <a:lnRef idx="1">
            <a:schemeClr val="accent1"/>
          </a:lnRef>
          <a:fillRef idx="0">
            <a:schemeClr val="accent1"/>
          </a:fillRef>
          <a:effectRef idx="0">
            <a:schemeClr val="accent1"/>
          </a:effectRef>
          <a:fontRef idx="minor">
            <a:schemeClr val="tx1"/>
          </a:fontRef>
        </p:style>
      </p:cxnSp>
      <p:pic>
        <p:nvPicPr>
          <p:cNvPr id="6" name="Picture 15" descr="ETSI.gif"/>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69418" y="298451"/>
            <a:ext cx="2078567"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3" descr="CEN logo transparent.gif"/>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875367" y="212726"/>
            <a:ext cx="106256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4" descr="LogoDefPMS.jpg"/>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62301" y="225426"/>
            <a:ext cx="1657351"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http://rapidis.blogactiv.eu/files/2012/09/European_Commission.png"/>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363885" y="19051"/>
            <a:ext cx="1644649"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kstvak 26"/>
          <p:cNvSpPr txBox="1">
            <a:spLocks noChangeArrowheads="1"/>
          </p:cNvSpPr>
          <p:nvPr userDrawn="1"/>
        </p:nvSpPr>
        <p:spPr bwMode="auto">
          <a:xfrm>
            <a:off x="465668" y="4485200"/>
            <a:ext cx="11065933" cy="1015663"/>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US" altLang="en-US" sz="2000" b="1" dirty="0">
                <a:solidFill>
                  <a:srgbClr val="002060"/>
                </a:solidFill>
                <a:latin typeface="Calibri" pitchFamily="34" charset="0"/>
              </a:rPr>
              <a:t>Dinesh Chand Sharma</a:t>
            </a:r>
          </a:p>
          <a:p>
            <a:pPr algn="ctr">
              <a:defRPr/>
            </a:pPr>
            <a:r>
              <a:rPr lang="en-US" altLang="en-US" sz="2000" b="1" dirty="0">
                <a:solidFill>
                  <a:srgbClr val="002060"/>
                </a:solidFill>
                <a:latin typeface="Calibri" pitchFamily="34" charset="0"/>
              </a:rPr>
              <a:t>Director-</a:t>
            </a:r>
            <a:r>
              <a:rPr lang="en-US" altLang="en-US" sz="2000" b="1" baseline="0" dirty="0">
                <a:solidFill>
                  <a:srgbClr val="002060"/>
                </a:solidFill>
                <a:latin typeface="Calibri" pitchFamily="34" charset="0"/>
              </a:rPr>
              <a:t> Standards and Public Policy</a:t>
            </a:r>
          </a:p>
          <a:p>
            <a:pPr algn="ctr">
              <a:defRPr/>
            </a:pPr>
            <a:r>
              <a:rPr lang="en-US" altLang="en-US" sz="2000" b="1" baseline="0" dirty="0">
                <a:solidFill>
                  <a:srgbClr val="002060"/>
                </a:solidFill>
                <a:latin typeface="Calibri" pitchFamily="34" charset="0"/>
              </a:rPr>
              <a:t>Project </a:t>
            </a:r>
            <a:r>
              <a:rPr lang="en-US" altLang="en-US" sz="2000" b="1" baseline="0" dirty="0" smtClean="0">
                <a:solidFill>
                  <a:srgbClr val="002060"/>
                </a:solidFill>
                <a:latin typeface="Calibri" pitchFamily="34" charset="0"/>
              </a:rPr>
              <a:t>SESEI</a:t>
            </a:r>
            <a:endParaRPr lang="en-US" altLang="en-US" sz="2000" b="1" baseline="0" dirty="0">
              <a:solidFill>
                <a:srgbClr val="002060"/>
              </a:solidFill>
              <a:latin typeface="Calibri" pitchFamily="34" charset="0"/>
            </a:endParaRPr>
          </a:p>
        </p:txBody>
      </p:sp>
    </p:spTree>
    <p:extLst>
      <p:ext uri="{BB962C8B-B14F-4D97-AF65-F5344CB8AC3E}">
        <p14:creationId xmlns:p14="http://schemas.microsoft.com/office/powerpoint/2010/main" val="1342807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199" y="1825625"/>
            <a:ext cx="913553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hasCustomPrompt="1"/>
          </p:nvPr>
        </p:nvSpPr>
        <p:spPr>
          <a:xfrm>
            <a:off x="10109200" y="0"/>
            <a:ext cx="2082800" cy="6176963"/>
          </a:xfrm>
        </p:spPr>
        <p:txBody>
          <a:bodyPr/>
          <a:lstStyle>
            <a:lvl1pPr marL="0" indent="0">
              <a:buNone/>
              <a:defRPr/>
            </a:lvl1pPr>
          </a:lstStyle>
          <a:p>
            <a:pPr lvl="0"/>
            <a:r>
              <a:rPr lang="en-GB" dirty="0"/>
              <a:t>Click to add image</a:t>
            </a:r>
          </a:p>
        </p:txBody>
      </p:sp>
    </p:spTree>
    <p:extLst>
      <p:ext uri="{BB962C8B-B14F-4D97-AF65-F5344CB8AC3E}">
        <p14:creationId xmlns:p14="http://schemas.microsoft.com/office/powerpoint/2010/main" val="3552533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99426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046936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76706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DDBB37-9D80-4B52-A421-E87E42A4DE6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66510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63522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Tree>
    <p:extLst>
      <p:ext uri="{BB962C8B-B14F-4D97-AF65-F5344CB8AC3E}">
        <p14:creationId xmlns:p14="http://schemas.microsoft.com/office/powerpoint/2010/main" val="1676582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87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Tree>
    <p:extLst>
      <p:ext uri="{BB962C8B-B14F-4D97-AF65-F5344CB8AC3E}">
        <p14:creationId xmlns:p14="http://schemas.microsoft.com/office/powerpoint/2010/main" val="3763020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2768697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729363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545296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462794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782763"/>
            <a:ext cx="9144000" cy="816503"/>
          </a:xfrm>
        </p:spPr>
        <p:txBody>
          <a:bodyPr anchor="ctr" anchorCtr="0">
            <a:normAutofit/>
          </a:bodyPr>
          <a:lstStyle>
            <a:lvl1pPr algn="ctr">
              <a:defRPr sz="4400">
                <a:latin typeface="Century Gothic" panose="020B0502020202020204" pitchFamily="34" charset="0"/>
              </a:defRPr>
            </a:lvl1pPr>
          </a:lstStyle>
          <a:p>
            <a:r>
              <a:rPr lang="en-US" dirty="0"/>
              <a:t>Click to edit Master title style</a:t>
            </a:r>
            <a:endParaRPr lang="en-GB"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126" t="63616" r="12359" b="4952"/>
          <a:stretch/>
        </p:blipFill>
        <p:spPr>
          <a:xfrm>
            <a:off x="1905005" y="4732864"/>
            <a:ext cx="7433734" cy="990600"/>
          </a:xfrm>
          <a:prstGeom prst="rect">
            <a:avLst/>
          </a:prstGeom>
          <a:ln>
            <a:noFill/>
          </a:ln>
        </p:spPr>
      </p:pic>
      <p:sp>
        <p:nvSpPr>
          <p:cNvPr id="9" name="Rectangle 8"/>
          <p:cNvSpPr/>
          <p:nvPr userDrawn="1"/>
        </p:nvSpPr>
        <p:spPr>
          <a:xfrm>
            <a:off x="2163672" y="5688374"/>
            <a:ext cx="8894853" cy="400110"/>
          </a:xfrm>
          <a:prstGeom prst="rect">
            <a:avLst/>
          </a:prstGeom>
        </p:spPr>
        <p:txBody>
          <a:bodyPr wrap="square">
            <a:spAutoFit/>
          </a:bodyPr>
          <a:lstStyle/>
          <a:p>
            <a:pPr algn="ctr"/>
            <a:r>
              <a:rPr lang="en-GB" sz="2000" b="1" spc="180" dirty="0">
                <a:solidFill>
                  <a:srgbClr val="69BFEC"/>
                </a:solidFill>
                <a:latin typeface="Century Gothic" panose="020B0502020202020204" pitchFamily="34" charset="0"/>
              </a:rPr>
              <a:t>India Task</a:t>
            </a:r>
            <a:r>
              <a:rPr lang="en-GB" sz="2000" b="1" spc="180" baseline="0" dirty="0">
                <a:solidFill>
                  <a:srgbClr val="69BFEC"/>
                </a:solidFill>
                <a:latin typeface="Century Gothic" panose="020B0502020202020204" pitchFamily="34" charset="0"/>
              </a:rPr>
              <a:t> Force – first meeting – 2018-09-06</a:t>
            </a:r>
            <a:endParaRPr lang="en-GB" sz="2000" b="1" spc="180" dirty="0">
              <a:solidFill>
                <a:srgbClr val="69BFEC"/>
              </a:solidFill>
              <a:latin typeface="Century Gothic" panose="020B0502020202020204" pitchFamily="34" charset="0"/>
            </a:endParaRPr>
          </a:p>
        </p:txBody>
      </p:sp>
      <p:sp>
        <p:nvSpPr>
          <p:cNvPr id="13" name="Text Placeholder 2"/>
          <p:cNvSpPr>
            <a:spLocks noGrp="1"/>
          </p:cNvSpPr>
          <p:nvPr>
            <p:ph type="body" idx="1" hasCustomPrompt="1"/>
          </p:nvPr>
        </p:nvSpPr>
        <p:spPr>
          <a:xfrm>
            <a:off x="338666" y="2872306"/>
            <a:ext cx="11514668" cy="1500187"/>
          </a:xfrm>
        </p:spPr>
        <p:txBody>
          <a:bodyPr anchor="ctr" anchorCtr="0">
            <a:normAutofit/>
          </a:bodyPr>
          <a:lstStyle>
            <a:lvl1pPr marL="0" indent="0" algn="ctr">
              <a:buNone/>
              <a:defRPr sz="4000">
                <a:solidFill>
                  <a:schemeClr val="accent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First and FAMILY Name speaker</a:t>
            </a:r>
            <a:br>
              <a:rPr lang="en-US" dirty="0"/>
            </a:br>
            <a:r>
              <a:rPr lang="en-US" dirty="0"/>
              <a:t>Role speaker</a:t>
            </a:r>
          </a:p>
        </p:txBody>
      </p:sp>
      <p:sp>
        <p:nvSpPr>
          <p:cNvPr id="4" name="Rectangle 3"/>
          <p:cNvSpPr/>
          <p:nvPr userDrawn="1"/>
        </p:nvSpPr>
        <p:spPr>
          <a:xfrm>
            <a:off x="10033691" y="6373539"/>
            <a:ext cx="1375719" cy="299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sz="900" dirty="0">
                <a:solidFill>
                  <a:schemeClr val="tx1">
                    <a:lumMod val="50000"/>
                    <a:lumOff val="50000"/>
                  </a:schemeClr>
                </a:solidFill>
                <a:latin typeface="Century Gothic" panose="020B0502020202020204" pitchFamily="34" charset="0"/>
              </a:rPr>
              <a:t>© CEN-CENELEC 2018</a:t>
            </a:r>
          </a:p>
        </p:txBody>
      </p:sp>
    </p:spTree>
    <p:extLst>
      <p:ext uri="{BB962C8B-B14F-4D97-AF65-F5344CB8AC3E}">
        <p14:creationId xmlns:p14="http://schemas.microsoft.com/office/powerpoint/2010/main" val="36264562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3" name="Rectangle 100">
            <a:extLst/>
          </p:cNvPr>
          <p:cNvSpPr>
            <a:spLocks noChangeArrowheads="1"/>
          </p:cNvSpPr>
          <p:nvPr userDrawn="1"/>
        </p:nvSpPr>
        <p:spPr bwMode="auto">
          <a:xfrm>
            <a:off x="-5291" y="2506067"/>
            <a:ext cx="12192000" cy="707886"/>
          </a:xfrm>
          <a:prstGeom prst="rect">
            <a:avLst/>
          </a:prstGeom>
          <a:noFill/>
          <a:ln>
            <a:noFill/>
          </a:ln>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4000" b="1" baseline="0" dirty="0" smtClean="0">
                <a:solidFill>
                  <a:srgbClr val="484848"/>
                </a:solidFill>
                <a:latin typeface="Calibri" pitchFamily="34" charset="0"/>
              </a:rPr>
              <a:t>Presentation on Market Access</a:t>
            </a:r>
            <a:endParaRPr lang="en-IN" altLang="en-US" sz="4000" b="1" baseline="0" dirty="0">
              <a:solidFill>
                <a:srgbClr val="484848"/>
              </a:solidFill>
              <a:latin typeface="Calibri" pitchFamily="34" charset="0"/>
            </a:endParaRPr>
          </a:p>
        </p:txBody>
      </p:sp>
      <p:pic>
        <p:nvPicPr>
          <p:cNvPr id="4" name="Picture 8" descr="eftalogo.jpg"/>
          <p:cNvPicPr>
            <a:picLocks noChangeAspect="1"/>
          </p:cNvPicPr>
          <p:nvPr userDrawn="1"/>
        </p:nvPicPr>
        <p:blipFill>
          <a:blip r:embed="rId2">
            <a:extLst>
              <a:ext uri="{28A0092B-C50C-407E-A947-70E740481C1C}">
                <a14:useLocalDpi xmlns:a14="http://schemas.microsoft.com/office/drawing/2010/main" val="0"/>
              </a:ext>
            </a:extLst>
          </a:blip>
          <a:srcRect b="7619"/>
          <a:stretch>
            <a:fillRect/>
          </a:stretch>
        </p:blipFill>
        <p:spPr bwMode="auto">
          <a:xfrm>
            <a:off x="9338734" y="211139"/>
            <a:ext cx="1039284"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11">
            <a:extLst/>
          </p:cNvPr>
          <p:cNvCxnSpPr/>
          <p:nvPr userDrawn="1"/>
        </p:nvCxnSpPr>
        <p:spPr>
          <a:xfrm flipV="1">
            <a:off x="351367" y="942975"/>
            <a:ext cx="11478684" cy="0"/>
          </a:xfrm>
          <a:prstGeom prst="line">
            <a:avLst/>
          </a:prstGeom>
          <a:ln w="9525">
            <a:solidFill>
              <a:srgbClr val="B8005C"/>
            </a:solidFill>
          </a:ln>
        </p:spPr>
        <p:style>
          <a:lnRef idx="1">
            <a:schemeClr val="accent1"/>
          </a:lnRef>
          <a:fillRef idx="0">
            <a:schemeClr val="accent1"/>
          </a:fillRef>
          <a:effectRef idx="0">
            <a:schemeClr val="accent1"/>
          </a:effectRef>
          <a:fontRef idx="minor">
            <a:schemeClr val="tx1"/>
          </a:fontRef>
        </p:style>
      </p:cxnSp>
      <p:pic>
        <p:nvPicPr>
          <p:cNvPr id="6" name="Picture 15" descr="ETSI.gif"/>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69418" y="298451"/>
            <a:ext cx="2078567"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3" descr="CEN logo transparent.gif"/>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875367" y="212726"/>
            <a:ext cx="106256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4" descr="LogoDefPMS.jpg"/>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62301" y="225426"/>
            <a:ext cx="1657351"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http://rapidis.blogactiv.eu/files/2012/09/European_Commission.png"/>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363885" y="19051"/>
            <a:ext cx="1644649"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kstvak 26"/>
          <p:cNvSpPr txBox="1">
            <a:spLocks noChangeArrowheads="1"/>
          </p:cNvSpPr>
          <p:nvPr userDrawn="1"/>
        </p:nvSpPr>
        <p:spPr bwMode="auto">
          <a:xfrm>
            <a:off x="465668" y="4485200"/>
            <a:ext cx="11065933" cy="1015663"/>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US" altLang="en-US" sz="2000" b="1" dirty="0">
                <a:solidFill>
                  <a:srgbClr val="002060"/>
                </a:solidFill>
                <a:latin typeface="Calibri" pitchFamily="34" charset="0"/>
              </a:rPr>
              <a:t>Dinesh Chand Sharma</a:t>
            </a:r>
          </a:p>
          <a:p>
            <a:pPr algn="ctr">
              <a:defRPr/>
            </a:pPr>
            <a:r>
              <a:rPr lang="en-US" altLang="en-US" sz="2000" b="1" dirty="0">
                <a:solidFill>
                  <a:srgbClr val="002060"/>
                </a:solidFill>
                <a:latin typeface="Calibri" pitchFamily="34" charset="0"/>
              </a:rPr>
              <a:t>Director-</a:t>
            </a:r>
            <a:r>
              <a:rPr lang="en-US" altLang="en-US" sz="2000" b="1" baseline="0" dirty="0">
                <a:solidFill>
                  <a:srgbClr val="002060"/>
                </a:solidFill>
                <a:latin typeface="Calibri" pitchFamily="34" charset="0"/>
              </a:rPr>
              <a:t> Standards and Public Policy</a:t>
            </a:r>
          </a:p>
          <a:p>
            <a:pPr algn="ctr">
              <a:defRPr/>
            </a:pPr>
            <a:r>
              <a:rPr lang="en-US" altLang="en-US" sz="2000" b="1" baseline="0" dirty="0">
                <a:solidFill>
                  <a:srgbClr val="002060"/>
                </a:solidFill>
                <a:latin typeface="Calibri" pitchFamily="34" charset="0"/>
              </a:rPr>
              <a:t>Project </a:t>
            </a:r>
            <a:r>
              <a:rPr lang="en-US" altLang="en-US" sz="2000" b="1" baseline="0" dirty="0" smtClean="0">
                <a:solidFill>
                  <a:srgbClr val="002060"/>
                </a:solidFill>
                <a:latin typeface="Calibri" pitchFamily="34" charset="0"/>
              </a:rPr>
              <a:t>SESEI</a:t>
            </a:r>
            <a:endParaRPr lang="en-US" altLang="en-US" sz="2000" b="1" baseline="0" dirty="0">
              <a:solidFill>
                <a:srgbClr val="002060"/>
              </a:solidFill>
              <a:latin typeface="Calibri" pitchFamily="34" charset="0"/>
            </a:endParaRPr>
          </a:p>
        </p:txBody>
      </p:sp>
    </p:spTree>
    <p:extLst>
      <p:ext uri="{BB962C8B-B14F-4D97-AF65-F5344CB8AC3E}">
        <p14:creationId xmlns:p14="http://schemas.microsoft.com/office/powerpoint/2010/main" val="33915670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64424" y="6272784"/>
            <a:ext cx="3273552" cy="365125"/>
          </a:xfrm>
          <a:prstGeom prst="rect">
            <a:avLst/>
          </a:prstGeom>
        </p:spPr>
        <p:txBody>
          <a:bodyPr/>
          <a:lstStyle/>
          <a:p>
            <a:fld id="{83284890-85D2-4D7B-8EF5-15A9C1DB8F42}" type="datetimeFigureOut">
              <a:rPr lang="en-US" dirty="0"/>
              <a:t>6/1/2020</a:t>
            </a:fld>
            <a:endParaRPr lang="en-US" dirty="0"/>
          </a:p>
        </p:txBody>
      </p:sp>
      <p:sp>
        <p:nvSpPr>
          <p:cNvPr id="5" name="Footer Placeholder 4"/>
          <p:cNvSpPr>
            <a:spLocks noGrp="1"/>
          </p:cNvSpPr>
          <p:nvPr>
            <p:ph type="ftr" sz="quarter" idx="11"/>
          </p:nvPr>
        </p:nvSpPr>
        <p:spPr>
          <a:xfrm>
            <a:off x="1088136" y="6272784"/>
            <a:ext cx="6327648"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a:prstGeom prst="rect">
            <a:avLst/>
          </a:prstGeom>
        </p:spPr>
        <p:txBody>
          <a:bodyPr/>
          <a:lstStyle>
            <a:lvl1pPr>
              <a:defRPr sz="2800"/>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3290758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6.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ext Box 11">
            <a:extLst>
              <a:ext uri="{FF2B5EF4-FFF2-40B4-BE49-F238E27FC236}">
                <a16:creationId xmlns="" xmlns:a16="http://schemas.microsoft.com/office/drawing/2014/main" id="{C5C7125B-1E7F-4A95-9F64-E003E588FFDD}"/>
              </a:ext>
            </a:extLst>
          </p:cNvPr>
          <p:cNvSpPr txBox="1">
            <a:spLocks noChangeArrowheads="1"/>
          </p:cNvSpPr>
          <p:nvPr userDrawn="1"/>
        </p:nvSpPr>
        <p:spPr bwMode="auto">
          <a:xfrm>
            <a:off x="7132320" y="6382501"/>
            <a:ext cx="3934484" cy="246221"/>
          </a:xfrm>
          <a:prstGeom prst="rect">
            <a:avLst/>
          </a:prstGeom>
          <a:noFill/>
          <a:ln>
            <a:noFill/>
          </a:ln>
          <a:effec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IN" sz="1000" b="1" dirty="0" smtClean="0">
                <a:solidFill>
                  <a:schemeClr val="tx2"/>
                </a:solidFill>
                <a:latin typeface="Calibri" pitchFamily="34" charset="0"/>
                <a:ea typeface="Calibri" pitchFamily="34" charset="0"/>
                <a:cs typeface="Calibri" pitchFamily="34" charset="0"/>
              </a:rPr>
              <a:t>Market</a:t>
            </a:r>
            <a:r>
              <a:rPr lang="en-IN" sz="1000" b="1" baseline="0" dirty="0" smtClean="0">
                <a:solidFill>
                  <a:schemeClr val="tx2"/>
                </a:solidFill>
                <a:latin typeface="Calibri" pitchFamily="34" charset="0"/>
                <a:ea typeface="Calibri" pitchFamily="34" charset="0"/>
                <a:cs typeface="Calibri" pitchFamily="34" charset="0"/>
              </a:rPr>
              <a:t> Access</a:t>
            </a:r>
            <a:endParaRPr lang="en-IN" sz="1000" b="1" dirty="0">
              <a:solidFill>
                <a:schemeClr val="tx2"/>
              </a:solidFill>
              <a:latin typeface="Calibri" pitchFamily="34" charset="0"/>
              <a:ea typeface="Calibri" pitchFamily="34" charset="0"/>
              <a:cs typeface="Calibri" pitchFamily="34" charset="0"/>
            </a:endParaRPr>
          </a:p>
        </p:txBody>
      </p:sp>
      <p:sp>
        <p:nvSpPr>
          <p:cNvPr id="8" name="Text Box 12">
            <a:extLst>
              <a:ext uri="{FF2B5EF4-FFF2-40B4-BE49-F238E27FC236}">
                <a16:creationId xmlns="" xmlns:a16="http://schemas.microsoft.com/office/drawing/2014/main" id="{A454DD9B-D540-4F92-A9A7-189EE83C9E2F}"/>
              </a:ext>
            </a:extLst>
          </p:cNvPr>
          <p:cNvSpPr txBox="1">
            <a:spLocks noChangeArrowheads="1"/>
          </p:cNvSpPr>
          <p:nvPr userDrawn="1"/>
        </p:nvSpPr>
        <p:spPr bwMode="auto">
          <a:xfrm>
            <a:off x="10745787" y="6524625"/>
            <a:ext cx="608013" cy="244475"/>
          </a:xfrm>
          <a:prstGeom prst="rect">
            <a:avLst/>
          </a:prstGeom>
          <a:noFill/>
          <a:ln>
            <a:noFill/>
          </a:ln>
          <a:effec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r>
              <a:rPr lang="en-US" sz="1000" dirty="0">
                <a:solidFill>
                  <a:schemeClr val="tx2"/>
                </a:solidFill>
                <a:latin typeface="Calibri" pitchFamily="34" charset="0"/>
                <a:ea typeface="Calibri" pitchFamily="34" charset="0"/>
                <a:cs typeface="Calibri" pitchFamily="34" charset="0"/>
              </a:rPr>
              <a:t>Slide </a:t>
            </a:r>
            <a:fld id="{B5F5295B-C427-4013-A6FE-38BD15D32FC6}" type="slidenum">
              <a:rPr lang="en-US" sz="1000" smtClean="0">
                <a:solidFill>
                  <a:schemeClr val="tx2"/>
                </a:solidFill>
                <a:latin typeface="Calibri" pitchFamily="34" charset="0"/>
                <a:ea typeface="Calibri" pitchFamily="34" charset="0"/>
                <a:cs typeface="Calibri" pitchFamily="34" charset="0"/>
              </a:rPr>
              <a:pPr>
                <a:defRPr/>
              </a:pPr>
              <a:t>‹#›</a:t>
            </a:fld>
            <a:endParaRPr lang="en-US" sz="1000" dirty="0">
              <a:solidFill>
                <a:schemeClr val="tx2"/>
              </a:solidFill>
              <a:latin typeface="Calibri" pitchFamily="34" charset="0"/>
              <a:ea typeface="Calibri" pitchFamily="34" charset="0"/>
              <a:cs typeface="Calibri" pitchFamily="34" charset="0"/>
            </a:endParaRPr>
          </a:p>
        </p:txBody>
      </p:sp>
      <p:pic>
        <p:nvPicPr>
          <p:cNvPr id="10" name="Picture 6" descr="ETSI.gif">
            <a:extLst>
              <a:ext uri="{FF2B5EF4-FFF2-40B4-BE49-F238E27FC236}">
                <a16:creationId xmlns="" xmlns:a16="http://schemas.microsoft.com/office/drawing/2014/main" id="{0EDF912A-6220-4738-9AB9-5383D20A3709}"/>
              </a:ext>
            </a:extLst>
          </p:cNvPr>
          <p:cNvPicPr>
            <a:picLocks noChangeAspect="1"/>
          </p:cNvPicPr>
          <p:nvPr userDrawn="1"/>
        </p:nvPicPr>
        <p:blipFill>
          <a:blip r:embed="rId19" cstate="print"/>
          <a:srcRect/>
          <a:stretch>
            <a:fillRect/>
          </a:stretch>
        </p:blipFill>
        <p:spPr bwMode="auto">
          <a:xfrm>
            <a:off x="2125074" y="6392863"/>
            <a:ext cx="941388" cy="287337"/>
          </a:xfrm>
          <a:prstGeom prst="rect">
            <a:avLst/>
          </a:prstGeom>
          <a:noFill/>
          <a:ln w="9525">
            <a:noFill/>
            <a:miter lim="800000"/>
            <a:headEnd/>
            <a:tailEnd/>
          </a:ln>
        </p:spPr>
      </p:pic>
      <p:pic>
        <p:nvPicPr>
          <p:cNvPr id="11" name="Picture 13" descr="CEN logo transparent.gif">
            <a:extLst>
              <a:ext uri="{FF2B5EF4-FFF2-40B4-BE49-F238E27FC236}">
                <a16:creationId xmlns="" xmlns:a16="http://schemas.microsoft.com/office/drawing/2014/main" id="{9F3CA419-CD22-48B8-90D9-945A8B9B3EEB}"/>
              </a:ext>
            </a:extLst>
          </p:cNvPr>
          <p:cNvPicPr>
            <a:picLocks noChangeAspect="1"/>
          </p:cNvPicPr>
          <p:nvPr userDrawn="1"/>
        </p:nvPicPr>
        <p:blipFill>
          <a:blip r:embed="rId20" cstate="print"/>
          <a:srcRect/>
          <a:stretch>
            <a:fillRect/>
          </a:stretch>
        </p:blipFill>
        <p:spPr bwMode="auto">
          <a:xfrm>
            <a:off x="866187" y="6392863"/>
            <a:ext cx="374650" cy="295275"/>
          </a:xfrm>
          <a:prstGeom prst="rect">
            <a:avLst/>
          </a:prstGeom>
          <a:noFill/>
          <a:ln w="9525">
            <a:noFill/>
            <a:miter lim="800000"/>
            <a:headEnd/>
            <a:tailEnd/>
          </a:ln>
        </p:spPr>
      </p:pic>
      <p:pic>
        <p:nvPicPr>
          <p:cNvPr id="12" name="Picture 14" descr="LogoDefPMS.jpg">
            <a:extLst>
              <a:ext uri="{FF2B5EF4-FFF2-40B4-BE49-F238E27FC236}">
                <a16:creationId xmlns="" xmlns:a16="http://schemas.microsoft.com/office/drawing/2014/main" id="{F9437BF7-FAEB-4365-AB8D-6662B964CFF1}"/>
              </a:ext>
            </a:extLst>
          </p:cNvPr>
          <p:cNvPicPr>
            <a:picLocks noChangeAspect="1"/>
          </p:cNvPicPr>
          <p:nvPr userDrawn="1"/>
        </p:nvPicPr>
        <p:blipFill>
          <a:blip r:embed="rId21" cstate="print"/>
          <a:srcRect/>
          <a:stretch>
            <a:fillRect/>
          </a:stretch>
        </p:blipFill>
        <p:spPr bwMode="auto">
          <a:xfrm>
            <a:off x="1359899" y="6362700"/>
            <a:ext cx="646113" cy="323850"/>
          </a:xfrm>
          <a:prstGeom prst="rect">
            <a:avLst/>
          </a:prstGeom>
          <a:noFill/>
          <a:ln w="9525">
            <a:noFill/>
            <a:miter lim="800000"/>
            <a:headEnd/>
            <a:tailEnd/>
          </a:ln>
        </p:spPr>
      </p:pic>
      <p:pic>
        <p:nvPicPr>
          <p:cNvPr id="13" name="Picture 8" descr="eftalogo.jpg">
            <a:extLst>
              <a:ext uri="{FF2B5EF4-FFF2-40B4-BE49-F238E27FC236}">
                <a16:creationId xmlns="" xmlns:a16="http://schemas.microsoft.com/office/drawing/2014/main" id="{5CDD838B-254E-4D9F-9FF1-7075A3FF6B87}"/>
              </a:ext>
            </a:extLst>
          </p:cNvPr>
          <p:cNvPicPr>
            <a:picLocks noChangeAspect="1"/>
          </p:cNvPicPr>
          <p:nvPr userDrawn="1"/>
        </p:nvPicPr>
        <p:blipFill>
          <a:blip r:embed="rId22" cstate="print"/>
          <a:srcRect b="7619"/>
          <a:stretch>
            <a:fillRect/>
          </a:stretch>
        </p:blipFill>
        <p:spPr bwMode="auto">
          <a:xfrm>
            <a:off x="4158662" y="6400800"/>
            <a:ext cx="465137" cy="322263"/>
          </a:xfrm>
          <a:prstGeom prst="rect">
            <a:avLst/>
          </a:prstGeom>
          <a:noFill/>
          <a:ln w="9525">
            <a:noFill/>
            <a:miter lim="800000"/>
            <a:headEnd/>
            <a:tailEnd/>
          </a:ln>
        </p:spPr>
      </p:pic>
      <p:pic>
        <p:nvPicPr>
          <p:cNvPr id="14" name="Picture 5" descr="http://rapidis.blogactiv.eu/files/2012/09/European_Commission.png">
            <a:extLst>
              <a:ext uri="{FF2B5EF4-FFF2-40B4-BE49-F238E27FC236}">
                <a16:creationId xmlns="" xmlns:a16="http://schemas.microsoft.com/office/drawing/2014/main" id="{5889C607-D016-4070-B395-0B3668A83E17}"/>
              </a:ext>
            </a:extLst>
          </p:cNvPr>
          <p:cNvPicPr>
            <a:picLocks noChangeAspect="1" noChangeArrowheads="1"/>
          </p:cNvPicPr>
          <p:nvPr userDrawn="1"/>
        </p:nvPicPr>
        <p:blipFill>
          <a:blip r:embed="rId23" cstate="print"/>
          <a:srcRect/>
          <a:stretch>
            <a:fillRect/>
          </a:stretch>
        </p:blipFill>
        <p:spPr bwMode="auto">
          <a:xfrm>
            <a:off x="3155362" y="6243638"/>
            <a:ext cx="835025" cy="619125"/>
          </a:xfrm>
          <a:prstGeom prst="rect">
            <a:avLst/>
          </a:prstGeom>
          <a:noFill/>
          <a:ln w="9525">
            <a:noFill/>
            <a:miter lim="800000"/>
            <a:headEnd/>
            <a:tailEnd/>
          </a:ln>
        </p:spPr>
      </p:pic>
      <p:pic>
        <p:nvPicPr>
          <p:cNvPr id="4" name="Picture 3">
            <a:extLst>
              <a:ext uri="{FF2B5EF4-FFF2-40B4-BE49-F238E27FC236}">
                <a16:creationId xmlns="" xmlns:a16="http://schemas.microsoft.com/office/drawing/2014/main" id="{CB121544-3AE4-4509-B6CA-D188627E8615}"/>
              </a:ext>
            </a:extLst>
          </p:cNvPr>
          <p:cNvPicPr>
            <a:picLocks noChangeAspect="1"/>
          </p:cNvPicPr>
          <p:nvPr userDrawn="1"/>
        </p:nvPicPr>
        <p:blipFill>
          <a:blip r:embed="rId24"/>
          <a:stretch>
            <a:fillRect/>
          </a:stretch>
        </p:blipFill>
        <p:spPr>
          <a:xfrm>
            <a:off x="5152599" y="6311900"/>
            <a:ext cx="1849385" cy="434307"/>
          </a:xfrm>
          <a:prstGeom prst="rect">
            <a:avLst/>
          </a:prstGeom>
        </p:spPr>
      </p:pic>
    </p:spTree>
    <p:extLst>
      <p:ext uri="{BB962C8B-B14F-4D97-AF65-F5344CB8AC3E}">
        <p14:creationId xmlns:p14="http://schemas.microsoft.com/office/powerpoint/2010/main" val="4269428603"/>
      </p:ext>
    </p:extLst>
  </p:cSld>
  <p:clrMap bg1="lt1" tx1="dk1" bg2="lt2" tx2="dk2" accent1="accent1" accent2="accent2" accent3="accent3" accent4="accent4" accent5="accent5" accent6="accent6" hlink="hlink" folHlink="folHlink"/>
  <p:sldLayoutIdLst>
    <p:sldLayoutId id="2147483680" r:id="rId1"/>
    <p:sldLayoutId id="2147483652" r:id="rId2"/>
    <p:sldLayoutId id="2147483650" r:id="rId3"/>
    <p:sldLayoutId id="2147483651" r:id="rId4"/>
    <p:sldLayoutId id="2147483660" r:id="rId5"/>
    <p:sldLayoutId id="2147483661" r:id="rId6"/>
    <p:sldLayoutId id="2147483653" r:id="rId7"/>
    <p:sldLayoutId id="2147483654" r:id="rId8"/>
    <p:sldLayoutId id="2147483655" r:id="rId9"/>
    <p:sldLayoutId id="2147483681" r:id="rId10"/>
    <p:sldLayoutId id="2147483656" r:id="rId11"/>
    <p:sldLayoutId id="2147483657" r:id="rId12"/>
    <p:sldLayoutId id="2147483658" r:id="rId13"/>
    <p:sldLayoutId id="2147483659" r:id="rId14"/>
    <p:sldLayoutId id="2147483663" r:id="rId15"/>
    <p:sldLayoutId id="2147483679" r:id="rId16"/>
    <p:sldLayoutId id="2147483682" r:id="rId17"/>
  </p:sldLayoutIdLst>
  <p:hf hdr="0" ftr="0" dt="0"/>
  <p:txStyles>
    <p:titleStyle>
      <a:lvl1pPr algn="l" defTabSz="914400" rtl="0" eaLnBrk="1" latinLnBrk="0" hangingPunct="1">
        <a:lnSpc>
          <a:spcPct val="90000"/>
        </a:lnSpc>
        <a:spcBef>
          <a:spcPct val="0"/>
        </a:spcBef>
        <a:buNone/>
        <a:defRPr sz="4400" kern="1200">
          <a:solidFill>
            <a:schemeClr val="accent1">
              <a:lumMod val="50000"/>
            </a:schemeClr>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lumMod val="50000"/>
          </a:schemeClr>
        </a:buClr>
        <a:buFont typeface="Arial" panose="020B0604020202020204" pitchFamily="34" charset="0"/>
        <a:buChar char="•"/>
        <a:defRPr sz="2800" kern="1200">
          <a:solidFill>
            <a:schemeClr val="accent1">
              <a:lumMod val="50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2400" kern="1200">
          <a:solidFill>
            <a:schemeClr val="accent1">
              <a:lumMod val="50000"/>
            </a:schemeClr>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2000" kern="1200">
          <a:solidFill>
            <a:schemeClr val="accent1">
              <a:lumMod val="50000"/>
            </a:schemeClr>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1800" kern="1200">
          <a:solidFill>
            <a:schemeClr val="accent1">
              <a:lumMod val="50000"/>
            </a:schemeClr>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1800" kern="1200">
          <a:solidFill>
            <a:schemeClr val="accent1">
              <a:lumMod val="50000"/>
            </a:schemeClr>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wto.org/english/tratop_e/schedules_e/goods_schedules_e.htm"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i-tip.wto.org/services" TargetMode="External"/><Relationship Id="rId5" Type="http://schemas.openxmlformats.org/officeDocument/2006/relationships/hyperlink" Target="http://i-tip.wto.org/goods/default.aspx?language=en" TargetMode="External"/><Relationship Id="rId4" Type="http://schemas.openxmlformats.org/officeDocument/2006/relationships/hyperlink" Target="https://www.wto.org/english/tratop_e/schedules_e/goods_schedules_table_e.htm"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wto.org/english/docs_e/legal_e/17-tbt_e.htm"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hyperlink" Target="http://tbtims.wto.org/en/Notifications/Search"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hyperlink" Target="https://bis.gov.in/index.php/product-certification/products-under-compulsory-certification/scheme-i-mark-scheme/"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hyperlink" Target="https://chemicals.nic.in/sites/default/files/10%20Phos%20Pentachloride.PDF" TargetMode="External"/><Relationship Id="rId13" Type="http://schemas.openxmlformats.org/officeDocument/2006/relationships/hyperlink" Target="https://chemicals.nic.in/sites/default/files/05%20Sod%20Sulphide.PDF" TargetMode="External"/><Relationship Id="rId18" Type="http://schemas.openxmlformats.org/officeDocument/2006/relationships/hyperlink" Target="https://chemicals.nic.in/sites/default/files/Noticfication%20PAC.pdf" TargetMode="External"/><Relationship Id="rId3" Type="http://schemas.openxmlformats.org/officeDocument/2006/relationships/hyperlink" Target="https://chemicals.nic.in/sites/default/files/15%20Sod%20Tripolyphosphate.PDF" TargetMode="External"/><Relationship Id="rId21" Type="http://schemas.openxmlformats.org/officeDocument/2006/relationships/hyperlink" Target="https://chemicals.nic.in/sites/default/files/final%20gazete%20notification.pdf" TargetMode="External"/><Relationship Id="rId7" Type="http://schemas.openxmlformats.org/officeDocument/2006/relationships/hyperlink" Target="https://chemicals.nic.in/sites/default/files/11%20Phos%20Oxychloride.PDF" TargetMode="External"/><Relationship Id="rId12" Type="http://schemas.openxmlformats.org/officeDocument/2006/relationships/hyperlink" Target="https://chemicals.nic.in/sites/default/files/06%20Phenol.PDF" TargetMode="External"/><Relationship Id="rId17" Type="http://schemas.openxmlformats.org/officeDocument/2006/relationships/hyperlink" Target="https://chemicals.nic.in/sites/default/files/01%20Pyridine_0.PDF" TargetMode="External"/><Relationship Id="rId2" Type="http://schemas.openxmlformats.org/officeDocument/2006/relationships/notesSlide" Target="../notesSlides/notesSlide7.xml"/><Relationship Id="rId16" Type="http://schemas.openxmlformats.org/officeDocument/2006/relationships/hyperlink" Target="https://chemicals.nic.in/sites/default/files/02%20Gama%20Picoline.PDF" TargetMode="External"/><Relationship Id="rId20" Type="http://schemas.openxmlformats.org/officeDocument/2006/relationships/hyperlink" Target="https://chemicals.nic.in/sites/default/files/Notification%20Methanol.pdf" TargetMode="External"/><Relationship Id="rId1" Type="http://schemas.openxmlformats.org/officeDocument/2006/relationships/slideLayout" Target="../slideLayouts/slideLayout3.xml"/><Relationship Id="rId6" Type="http://schemas.openxmlformats.org/officeDocument/2006/relationships/hyperlink" Target="https://chemicals.nic.in/sites/default/files/12%20Hydrogen%20Peroxide.PDF" TargetMode="External"/><Relationship Id="rId11" Type="http://schemas.openxmlformats.org/officeDocument/2006/relationships/hyperlink" Target="https://chemicals.nic.in/sites/default/files/07%20Pot%20Carb%20Anhydrous.PDF" TargetMode="External"/><Relationship Id="rId5" Type="http://schemas.openxmlformats.org/officeDocument/2006/relationships/hyperlink" Target="https://chemicals.nic.in/sites/default/files/13%20Barrium%20Carbonate.PDF" TargetMode="External"/><Relationship Id="rId15" Type="http://schemas.openxmlformats.org/officeDocument/2006/relationships/hyperlink" Target="https://chemicals.nic.in/sites/default/files/03%20Beta%20Picoline.PDF" TargetMode="External"/><Relationship Id="rId10" Type="http://schemas.openxmlformats.org/officeDocument/2006/relationships/hyperlink" Target="https://chemicals.nic.in/sites/default/files/08%20Acetone.PDF" TargetMode="External"/><Relationship Id="rId19" Type="http://schemas.openxmlformats.org/officeDocument/2006/relationships/hyperlink" Target="https://chemicals.nic.in/sites/default/files/Notification%20Acetic%20Acid.pdf" TargetMode="External"/><Relationship Id="rId4" Type="http://schemas.openxmlformats.org/officeDocument/2006/relationships/hyperlink" Target="https://chemicals.nic.in/sites/default/files/14%20Sod%20For%20Sulphoxylate.PDF" TargetMode="External"/><Relationship Id="rId9" Type="http://schemas.openxmlformats.org/officeDocument/2006/relationships/hyperlink" Target="https://chemicals.nic.in/sites/default/files/09%20Phos%20Trichloride.PDF" TargetMode="External"/><Relationship Id="rId14" Type="http://schemas.openxmlformats.org/officeDocument/2006/relationships/hyperlink" Target="https://chemicals.nic.in/sites/default/files/04%20Morpholine.PDF"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meity.gov.in/writereaddata/files/Market%20Surveillance%20Policy%20May%202018%20(v1).pdf" TargetMode="External"/><Relationship Id="rId3" Type="http://schemas.openxmlformats.org/officeDocument/2006/relationships/hyperlink" Target="https://www.crsbis.in/BIS/app_srv/tdc/gl/docs/New_Gazette_Notification_2014_11_13.pdf" TargetMode="External"/><Relationship Id="rId7" Type="http://schemas.openxmlformats.org/officeDocument/2006/relationships/hyperlink" Target="https://www.crsbis.in/BIS/app_srv/tdc/gl/docs/BIS_Conformity_Assessment_Regulation_2018_Gazette_Notification.pdf#page=221" TargetMode="External"/><Relationship Id="rId2" Type="http://schemas.openxmlformats.org/officeDocument/2006/relationships/hyperlink" Target="https://www.crsbis.in/BIS/app_srv/tdc/gl/docs/gazette_notification_2012_10_03.pdf" TargetMode="External"/><Relationship Id="rId1" Type="http://schemas.openxmlformats.org/officeDocument/2006/relationships/slideLayout" Target="../slideLayouts/slideLayout3.xml"/><Relationship Id="rId6" Type="http://schemas.openxmlformats.org/officeDocument/2006/relationships/hyperlink" Target="https://www.crsbis.in/BIS/app_srv/tdc/gl/docs/MNRE_notification.pdf" TargetMode="External"/><Relationship Id="rId5" Type="http://schemas.openxmlformats.org/officeDocument/2006/relationships/hyperlink" Target="https://meity.gov.in/writereaddata/files/addition_of_product_categories_to_the_schedule_of_the_electronics_and_information_technology_goods-cro.pdf" TargetMode="External"/><Relationship Id="rId10" Type="http://schemas.openxmlformats.org/officeDocument/2006/relationships/hyperlink" Target="https://www.crsbis.in/BIS/lablist.do" TargetMode="External"/><Relationship Id="rId4" Type="http://schemas.openxmlformats.org/officeDocument/2006/relationships/hyperlink" Target="https://www.crsbis.in/BIS/app_srv/tdc/gl/docs/Gazette_notification_phase_3_CRO_1.pdf" TargetMode="External"/><Relationship Id="rId9" Type="http://schemas.openxmlformats.org/officeDocument/2006/relationships/hyperlink" Target="https://meity.gov.in/esdm/standard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8" Type="http://schemas.openxmlformats.org/officeDocument/2006/relationships/hyperlink" Target="http://www.tec.gov.in/pdf/MTCTE/AnnexureToERs-%20v2.3%20-%2025%20Nov%2019.pdf" TargetMode="External"/><Relationship Id="rId3" Type="http://schemas.openxmlformats.org/officeDocument/2006/relationships/hyperlink" Target="http://www.tec.gov.in/mandatory-testing-and-certification-of-telecom-equipments-mtcte/" TargetMode="External"/><Relationship Id="rId7" Type="http://schemas.openxmlformats.org/officeDocument/2006/relationships/hyperlink" Target="http://www.tec.gov.in/ers-under-finalisation-for-remaining-identified-telecom-products" TargetMode="External"/><Relationship Id="rId2" Type="http://schemas.openxmlformats.org/officeDocument/2006/relationships/hyperlink" Target="http://tec.gov.in/pdf/Whatsnew/eGazetteNotif.pdf" TargetMode="External"/><Relationship Id="rId1" Type="http://schemas.openxmlformats.org/officeDocument/2006/relationships/slideLayout" Target="../slideLayouts/slideLayout3.xml"/><Relationship Id="rId6" Type="http://schemas.openxmlformats.org/officeDocument/2006/relationships/hyperlink" Target="http://www.tec.gov.in/Other%20Finalized%20ERs" TargetMode="External"/><Relationship Id="rId5" Type="http://schemas.openxmlformats.org/officeDocument/2006/relationships/hyperlink" Target="http://www.tec.gov.in/ers-for-telecom-products-covered-under-phase-i-roll-out-6-ers" TargetMode="External"/><Relationship Id="rId4" Type="http://schemas.openxmlformats.org/officeDocument/2006/relationships/hyperlink" Target="http://www.tec.gov.in/mtcte-ers/" TargetMode="External"/><Relationship Id="rId9" Type="http://schemas.openxmlformats.org/officeDocument/2006/relationships/hyperlink" Target="http://www.tec.gov.in/list-of-cabs-designated-by-india/"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hyperlink" Target="https://dipp.gov.in/sites/default/files/Revised-PPP-MII-Order-2017_28052018.pdf" TargetMode="External"/><Relationship Id="rId2" Type="http://schemas.openxmlformats.org/officeDocument/2006/relationships/hyperlink" Target="https://dipp.gov.in/sites/default/files/PPP-MII-ORDER-2017_15062018_0.pdf" TargetMode="External"/><Relationship Id="rId1" Type="http://schemas.openxmlformats.org/officeDocument/2006/relationships/slideLayout" Target="../slideLayouts/slideLayout3.xml"/><Relationship Id="rId5" Type="http://schemas.openxmlformats.org/officeDocument/2006/relationships/hyperlink" Target="http://www.tec.gov.in/mandatory-testing-and-certification-of-telecom-equipments-mtcte/" TargetMode="External"/><Relationship Id="rId4" Type="http://schemas.openxmlformats.org/officeDocument/2006/relationships/hyperlink" Target="https://dipp.gov.in/sites/default/files/PPP-MII%20Order%20dt%2029th%20May%2019_0.pdf"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powermin.nic.in/sites/default/files/webform/notices/Public_Procurement_Preference_to_Make_In_India_to_provide_for_purchase.pdf" TargetMode="External"/><Relationship Id="rId3" Type="http://schemas.openxmlformats.org/officeDocument/2006/relationships/hyperlink" Target="https://dipp.gov.in/sites/default/files/Meity_dated_01082018.pdf" TargetMode="External"/><Relationship Id="rId7" Type="http://schemas.openxmlformats.org/officeDocument/2006/relationships/hyperlink" Target="https://dipp.gov.in/sites/default/files/Bhisham_Resignation%20Letter_0125_dated_18122018.pdf" TargetMode="External"/><Relationship Id="rId12" Type="http://schemas.openxmlformats.org/officeDocument/2006/relationships/hyperlink" Target="http://www.tec.gov.in/mandatory-testing-and-certification-of-telecom-equipments-mtcte/" TargetMode="External"/><Relationship Id="rId2" Type="http://schemas.openxmlformats.org/officeDocument/2006/relationships/hyperlink" Target="https://dipp.gov.in/sites/default/files/ATR-MeitY_14092017.pdf" TargetMode="External"/><Relationship Id="rId1" Type="http://schemas.openxmlformats.org/officeDocument/2006/relationships/slideLayout" Target="../slideLayouts/slideLayout3.xml"/><Relationship Id="rId6" Type="http://schemas.openxmlformats.org/officeDocument/2006/relationships/hyperlink" Target="https://dot.gov.in/sites/default/files/2020_02_19%20PMI%20IP.pdf" TargetMode="External"/><Relationship Id="rId11" Type="http://schemas.openxmlformats.org/officeDocument/2006/relationships/hyperlink" Target="https://powermin.nic.in/sites/default/files/webform/notices/Thermal_Order_dt_28_12_2018.pdf" TargetMode="External"/><Relationship Id="rId5" Type="http://schemas.openxmlformats.org/officeDocument/2006/relationships/hyperlink" Target="https://dipp.gov.in/sites/default/files/Telecommunications_29082018.pdf" TargetMode="External"/><Relationship Id="rId10" Type="http://schemas.openxmlformats.org/officeDocument/2006/relationships/hyperlink" Target="https://powermin.nic.in/sites/default/files/webform/notices/Hydro_Order_dt%2020_12_2018.pdf" TargetMode="External"/><Relationship Id="rId4" Type="http://schemas.openxmlformats.org/officeDocument/2006/relationships/hyperlink" Target="http://www.tec.gov.in/pdf/PMI/Table-A.pdf" TargetMode="External"/><Relationship Id="rId9" Type="http://schemas.openxmlformats.org/officeDocument/2006/relationships/hyperlink" Target="https://dipp.gov.in/sites/default/files/Ministry%20of%20Power%20dated%2020.12.2018.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mailto:dinesh.chand.sharma@sesei.eu" TargetMode="External"/><Relationship Id="rId2" Type="http://schemas.openxmlformats.org/officeDocument/2006/relationships/image" Target="../media/image14.jpg"/><Relationship Id="rId1" Type="http://schemas.openxmlformats.org/officeDocument/2006/relationships/slideLayout" Target="../slideLayouts/slideLayout9.xml"/><Relationship Id="rId5" Type="http://schemas.openxmlformats.org/officeDocument/2006/relationships/hyperlink" Target="http://www.sesei.in/" TargetMode="External"/><Relationship Id="rId4" Type="http://schemas.openxmlformats.org/officeDocument/2006/relationships/hyperlink" Target="http://www.sese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368374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10101" y="159173"/>
            <a:ext cx="10515600" cy="1154393"/>
          </a:xfrm>
          <a:noFill/>
        </p:spPr>
        <p:txBody>
          <a:bodyPr vert="horz" lIns="91440" tIns="45720" rIns="91440" bIns="45720" rtlCol="0" anchor="ctr">
            <a:normAutofit/>
          </a:bodyPr>
          <a:lstStyle/>
          <a:p>
            <a:r>
              <a:rPr lang="en-GB" b="1" dirty="0">
                <a:solidFill>
                  <a:schemeClr val="tx2"/>
                </a:solidFill>
                <a:effectLst>
                  <a:outerShdw blurRad="38100" dist="38100" dir="2700000" algn="tl">
                    <a:srgbClr val="000000">
                      <a:alpha val="43137"/>
                    </a:srgbClr>
                  </a:outerShdw>
                </a:effectLst>
              </a:rPr>
              <a:t>Contents</a:t>
            </a:r>
          </a:p>
        </p:txBody>
      </p:sp>
      <p:sp>
        <p:nvSpPr>
          <p:cNvPr id="6" name="Content Placeholder 5"/>
          <p:cNvSpPr>
            <a:spLocks noGrp="1"/>
          </p:cNvSpPr>
          <p:nvPr>
            <p:ph idx="1"/>
          </p:nvPr>
        </p:nvSpPr>
        <p:spPr>
          <a:xfrm>
            <a:off x="595085" y="1327013"/>
            <a:ext cx="11086813" cy="3944234"/>
          </a:xfrm>
        </p:spPr>
        <p:txBody>
          <a:bodyPr/>
          <a:lstStyle/>
          <a:p>
            <a:pPr marL="457200" indent="-457200"/>
            <a:r>
              <a:rPr lang="en-IN" b="1" dirty="0" smtClean="0">
                <a:latin typeface="+mn-lt"/>
              </a:rPr>
              <a:t>Definition</a:t>
            </a:r>
            <a:endParaRPr lang="en-IN" sz="2400" dirty="0">
              <a:latin typeface="+mn-lt"/>
            </a:endParaRPr>
          </a:p>
          <a:p>
            <a:pPr marL="457200" indent="-457200"/>
            <a:r>
              <a:rPr lang="en-IN" b="1" dirty="0" smtClean="0">
                <a:latin typeface="+mn-lt"/>
              </a:rPr>
              <a:t>World Trade Organization (WTO)</a:t>
            </a:r>
          </a:p>
          <a:p>
            <a:pPr marL="457200" indent="-457200"/>
            <a:r>
              <a:rPr lang="en-US" b="1" dirty="0" smtClean="0">
                <a:latin typeface="+mn-lt"/>
              </a:rPr>
              <a:t>Product </a:t>
            </a:r>
            <a:r>
              <a:rPr lang="en-US" b="1" dirty="0">
                <a:latin typeface="+mn-lt"/>
              </a:rPr>
              <a:t>Certification Scheme of Bureau of Indian Standards (BIS)</a:t>
            </a:r>
            <a:endParaRPr lang="en-IN" b="1" dirty="0" smtClean="0">
              <a:latin typeface="+mn-lt"/>
            </a:endParaRPr>
          </a:p>
          <a:p>
            <a:pPr marL="914400" lvl="1" indent="-457200"/>
            <a:r>
              <a:rPr lang="de-DE" b="1" dirty="0" smtClean="0">
                <a:latin typeface="+mn-lt"/>
              </a:rPr>
              <a:t>Scheme </a:t>
            </a:r>
            <a:r>
              <a:rPr lang="de-DE" b="1" dirty="0">
                <a:latin typeface="+mn-lt"/>
              </a:rPr>
              <a:t>- I (ISI Mark Scheme</a:t>
            </a:r>
            <a:r>
              <a:rPr lang="de-DE" b="1" dirty="0" smtClean="0">
                <a:latin typeface="+mn-lt"/>
              </a:rPr>
              <a:t>)</a:t>
            </a:r>
          </a:p>
          <a:p>
            <a:pPr marL="914400" lvl="1" indent="-457200"/>
            <a:r>
              <a:rPr lang="de-DE" b="1" dirty="0" smtClean="0">
                <a:latin typeface="+mn-lt"/>
              </a:rPr>
              <a:t>Scheme </a:t>
            </a:r>
            <a:r>
              <a:rPr lang="de-DE" b="1" dirty="0">
                <a:latin typeface="+mn-lt"/>
              </a:rPr>
              <a:t>– II (Registration Scheme)</a:t>
            </a:r>
            <a:endParaRPr lang="en-US" b="1" dirty="0" smtClean="0">
              <a:latin typeface="+mn-lt"/>
            </a:endParaRPr>
          </a:p>
          <a:p>
            <a:pPr marL="457200" indent="-457200"/>
            <a:r>
              <a:rPr lang="en-IN" sz="3200" b="1" dirty="0" smtClean="0">
                <a:latin typeface="+mn-lt"/>
              </a:rPr>
              <a:t>Telecom Engineering Centre (TEC)</a:t>
            </a:r>
          </a:p>
          <a:p>
            <a:pPr marL="914400" lvl="1" indent="-457200"/>
            <a:r>
              <a:rPr lang="en-IN" b="1" dirty="0" smtClean="0">
                <a:latin typeface="+mn-lt"/>
              </a:rPr>
              <a:t>Mandatory Testing and Certification of Telecom Equipment (MTCTE)</a:t>
            </a:r>
          </a:p>
          <a:p>
            <a:r>
              <a:rPr lang="en-US" sz="3200" b="1" dirty="0">
                <a:latin typeface="+mn-lt"/>
              </a:rPr>
              <a:t>Public procurement (Preference to Make in India) order 2017 of Government of India</a:t>
            </a:r>
            <a:r>
              <a:rPr lang="en-US" sz="3200" dirty="0">
                <a:latin typeface="+mn-lt"/>
              </a:rPr>
              <a:t/>
            </a:r>
            <a:br>
              <a:rPr lang="en-US" sz="3200" dirty="0">
                <a:latin typeface="+mn-lt"/>
              </a:rPr>
            </a:br>
            <a:endParaRPr lang="en-GB" sz="3200" dirty="0">
              <a:latin typeface="+mn-lt"/>
            </a:endParaRPr>
          </a:p>
          <a:p>
            <a:pPr>
              <a:buFont typeface="Arial" panose="020B0604020202020204" pitchFamily="34" charset="0"/>
              <a:buChar char="•"/>
            </a:pPr>
            <a:endParaRPr lang="en-GB" sz="2000" dirty="0">
              <a:latin typeface="+mn-lt"/>
            </a:endParaRPr>
          </a:p>
          <a:p>
            <a:pPr marL="0" indent="0"/>
            <a:endParaRPr lang="en-GB" sz="2000" dirty="0">
              <a:latin typeface="+mn-lt"/>
            </a:endParaRPr>
          </a:p>
        </p:txBody>
      </p:sp>
    </p:spTree>
    <p:extLst>
      <p:ext uri="{BB962C8B-B14F-4D97-AF65-F5344CB8AC3E}">
        <p14:creationId xmlns:p14="http://schemas.microsoft.com/office/powerpoint/2010/main" val="441554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noFill/>
        </p:spPr>
        <p:txBody>
          <a:bodyPr>
            <a:normAutofit/>
          </a:bodyPr>
          <a:lstStyle/>
          <a:p>
            <a:r>
              <a:rPr lang="en-IN" b="1" dirty="0" smtClean="0">
                <a:solidFill>
                  <a:srgbClr val="002060"/>
                </a:solidFill>
                <a:effectLst>
                  <a:outerShdw blurRad="38100" dist="38100" dir="2700000" algn="tl">
                    <a:srgbClr val="000000">
                      <a:alpha val="43137"/>
                    </a:srgbClr>
                  </a:outerShdw>
                </a:effectLst>
              </a:rPr>
              <a:t>Definition</a:t>
            </a:r>
            <a:endParaRPr lang="en-GB" b="1" dirty="0">
              <a:solidFill>
                <a:srgbClr val="002060"/>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966267" y="1690688"/>
            <a:ext cx="10530968" cy="4414893"/>
          </a:xfrm>
        </p:spPr>
        <p:txBody>
          <a:bodyPr/>
          <a:lstStyle/>
          <a:p>
            <a:pPr marL="266700" indent="-266700">
              <a:lnSpc>
                <a:spcPct val="100000"/>
              </a:lnSpc>
              <a:spcBef>
                <a:spcPts val="600"/>
              </a:spcBef>
              <a:spcAft>
                <a:spcPts val="600"/>
              </a:spcAft>
            </a:pPr>
            <a:r>
              <a:rPr lang="en-US" sz="2000" b="1" dirty="0">
                <a:solidFill>
                  <a:srgbClr val="002060"/>
                </a:solidFill>
                <a:latin typeface="+mn-lt"/>
              </a:rPr>
              <a:t>Market </a:t>
            </a:r>
            <a:r>
              <a:rPr lang="en-US" sz="2000" b="1" dirty="0" smtClean="0">
                <a:solidFill>
                  <a:srgbClr val="002060"/>
                </a:solidFill>
                <a:latin typeface="+mn-lt"/>
              </a:rPr>
              <a:t>access: </a:t>
            </a:r>
            <a:r>
              <a:rPr lang="en-US" sz="2000" dirty="0" smtClean="0">
                <a:solidFill>
                  <a:srgbClr val="002060"/>
                </a:solidFill>
                <a:latin typeface="+mn-lt"/>
              </a:rPr>
              <a:t>the </a:t>
            </a:r>
            <a:r>
              <a:rPr lang="en-US" sz="2000" dirty="0">
                <a:solidFill>
                  <a:srgbClr val="002060"/>
                </a:solidFill>
                <a:latin typeface="+mn-lt"/>
              </a:rPr>
              <a:t>ability of a </a:t>
            </a:r>
            <a:r>
              <a:rPr lang="en-US" sz="2000" dirty="0" smtClean="0">
                <a:solidFill>
                  <a:srgbClr val="002060"/>
                </a:solidFill>
                <a:latin typeface="+mn-lt"/>
              </a:rPr>
              <a:t>company/country </a:t>
            </a:r>
            <a:r>
              <a:rPr lang="en-US" sz="2000" dirty="0">
                <a:solidFill>
                  <a:srgbClr val="002060"/>
                </a:solidFill>
                <a:latin typeface="+mn-lt"/>
              </a:rPr>
              <a:t>to sell their </a:t>
            </a:r>
            <a:r>
              <a:rPr lang="en-US" sz="2000" dirty="0" smtClean="0">
                <a:solidFill>
                  <a:srgbClr val="002060"/>
                </a:solidFill>
                <a:latin typeface="+mn-lt"/>
              </a:rPr>
              <a:t>goods/services </a:t>
            </a:r>
            <a:r>
              <a:rPr lang="en-US" sz="2000" dirty="0">
                <a:solidFill>
                  <a:srgbClr val="002060"/>
                </a:solidFill>
                <a:latin typeface="+mn-lt"/>
              </a:rPr>
              <a:t>across borders and enter a foreign </a:t>
            </a:r>
            <a:r>
              <a:rPr lang="en-US" sz="2000" dirty="0" smtClean="0">
                <a:solidFill>
                  <a:srgbClr val="002060"/>
                </a:solidFill>
                <a:latin typeface="+mn-lt"/>
              </a:rPr>
              <a:t>market.</a:t>
            </a:r>
          </a:p>
          <a:p>
            <a:pPr marL="266700" indent="-266700">
              <a:lnSpc>
                <a:spcPct val="100000"/>
              </a:lnSpc>
              <a:spcBef>
                <a:spcPts val="600"/>
              </a:spcBef>
              <a:spcAft>
                <a:spcPts val="600"/>
              </a:spcAft>
            </a:pPr>
            <a:r>
              <a:rPr lang="en-US" sz="2000" b="1" dirty="0">
                <a:solidFill>
                  <a:srgbClr val="002060"/>
                </a:solidFill>
                <a:latin typeface="+mn-lt"/>
              </a:rPr>
              <a:t>According to </a:t>
            </a:r>
            <a:r>
              <a:rPr lang="en-US" sz="2000" b="1" dirty="0" smtClean="0">
                <a:solidFill>
                  <a:srgbClr val="002060"/>
                </a:solidFill>
                <a:latin typeface="+mn-lt"/>
              </a:rPr>
              <a:t>WTO </a:t>
            </a:r>
            <a:r>
              <a:rPr lang="en-US" sz="2000" dirty="0">
                <a:solidFill>
                  <a:srgbClr val="002060"/>
                </a:solidFill>
                <a:latin typeface="+mn-lt"/>
              </a:rPr>
              <a:t>“market access for goods in the WTO means the conditions, tariff and non-tariff measures, agreed by members for the entry of specific goods into their </a:t>
            </a:r>
            <a:r>
              <a:rPr lang="en-US" sz="2000" dirty="0" smtClean="0">
                <a:solidFill>
                  <a:srgbClr val="002060"/>
                </a:solidFill>
                <a:latin typeface="+mn-lt"/>
              </a:rPr>
              <a:t>markets. </a:t>
            </a:r>
          </a:p>
          <a:p>
            <a:pPr marL="266700" indent="-266700">
              <a:lnSpc>
                <a:spcPct val="100000"/>
              </a:lnSpc>
              <a:spcBef>
                <a:spcPts val="600"/>
              </a:spcBef>
              <a:spcAft>
                <a:spcPts val="600"/>
              </a:spcAft>
            </a:pPr>
            <a:r>
              <a:rPr lang="en-US" sz="2000" b="1" dirty="0">
                <a:solidFill>
                  <a:srgbClr val="002060"/>
                </a:solidFill>
                <a:latin typeface="+mn-lt"/>
              </a:rPr>
              <a:t>Market </a:t>
            </a:r>
            <a:r>
              <a:rPr lang="en-US" sz="2000" b="1" dirty="0" smtClean="0">
                <a:solidFill>
                  <a:srgbClr val="002060"/>
                </a:solidFill>
                <a:latin typeface="+mn-lt"/>
              </a:rPr>
              <a:t>access Vs Free Trade:</a:t>
            </a:r>
            <a:endParaRPr lang="en-GB" sz="2000" b="1" dirty="0">
              <a:solidFill>
                <a:srgbClr val="002060"/>
              </a:solidFill>
              <a:latin typeface="+mn-lt"/>
            </a:endParaRPr>
          </a:p>
        </p:txBody>
      </p:sp>
      <p:graphicFrame>
        <p:nvGraphicFramePr>
          <p:cNvPr id="3" name="Table 2"/>
          <p:cNvGraphicFramePr>
            <a:graphicFrameLocks noGrp="1"/>
          </p:cNvGraphicFramePr>
          <p:nvPr>
            <p:extLst>
              <p:ext uri="{D42A27DB-BD31-4B8C-83A1-F6EECF244321}">
                <p14:modId xmlns:p14="http://schemas.microsoft.com/office/powerpoint/2010/main" val="3737833057"/>
              </p:ext>
            </p:extLst>
          </p:nvPr>
        </p:nvGraphicFramePr>
        <p:xfrm>
          <a:off x="1278965" y="3751729"/>
          <a:ext cx="9908988" cy="1963271"/>
        </p:xfrm>
        <a:graphic>
          <a:graphicData uri="http://schemas.openxmlformats.org/drawingml/2006/table">
            <a:tbl>
              <a:tblPr firstRow="1" bandRow="1">
                <a:tableStyleId>{5C22544A-7EE6-4342-B048-85BDC9FD1C3A}</a:tableStyleId>
              </a:tblPr>
              <a:tblGrid>
                <a:gridCol w="4954494"/>
                <a:gridCol w="4954494"/>
              </a:tblGrid>
              <a:tr h="566478">
                <a:tc>
                  <a:txBody>
                    <a:bodyPr/>
                    <a:lstStyle/>
                    <a:p>
                      <a:r>
                        <a:rPr lang="en-IN" dirty="0" smtClean="0">
                          <a:solidFill>
                            <a:schemeClr val="bg1"/>
                          </a:solidFill>
                        </a:rPr>
                        <a:t>Market Access</a:t>
                      </a:r>
                      <a:endParaRPr lang="en-IN" dirty="0">
                        <a:solidFill>
                          <a:schemeClr val="bg1"/>
                        </a:solidFill>
                      </a:endParaRPr>
                    </a:p>
                  </a:txBody>
                  <a:tcPr>
                    <a:solidFill>
                      <a:srgbClr val="002060"/>
                    </a:solidFill>
                  </a:tcPr>
                </a:tc>
                <a:tc>
                  <a:txBody>
                    <a:bodyPr/>
                    <a:lstStyle/>
                    <a:p>
                      <a:r>
                        <a:rPr lang="en-IN" dirty="0" smtClean="0">
                          <a:solidFill>
                            <a:schemeClr val="bg1"/>
                          </a:solidFill>
                        </a:rPr>
                        <a:t>Free Trade</a:t>
                      </a:r>
                      <a:endParaRPr lang="en-IN" dirty="0">
                        <a:solidFill>
                          <a:schemeClr val="bg1"/>
                        </a:solidFill>
                      </a:endParaRPr>
                    </a:p>
                  </a:txBody>
                  <a:tcPr>
                    <a:solidFill>
                      <a:srgbClr val="002060"/>
                    </a:solidFill>
                  </a:tcPr>
                </a:tc>
              </a:tr>
              <a:tr h="1396793">
                <a:tc>
                  <a:txBody>
                    <a:bodyPr/>
                    <a:lstStyle/>
                    <a:p>
                      <a:r>
                        <a:rPr lang="en-US" sz="1800" dirty="0" smtClean="0"/>
                        <a:t>Market</a:t>
                      </a:r>
                      <a:r>
                        <a:rPr lang="en-US" sz="1800" baseline="0" dirty="0" smtClean="0"/>
                        <a:t> Access refers to the circulation of </a:t>
                      </a:r>
                      <a:r>
                        <a:rPr lang="en-US" sz="1800" dirty="0" smtClean="0"/>
                        <a:t>goods and services across borders with some barriers such as import duties or tariffs etc.</a:t>
                      </a:r>
                      <a:endParaRPr lang="en-IN" dirty="0"/>
                    </a:p>
                  </a:txBody>
                  <a:tcPr/>
                </a:tc>
                <a:tc>
                  <a:txBody>
                    <a:bodyPr/>
                    <a:lstStyle/>
                    <a:p>
                      <a:r>
                        <a:rPr lang="en-US" sz="1800" dirty="0" smtClean="0"/>
                        <a:t>Free trade implies a perfect state in which goods and services can circulated across borders without such barriers.</a:t>
                      </a:r>
                      <a:endParaRPr lang="en-IN" dirty="0"/>
                    </a:p>
                  </a:txBody>
                  <a:tcPr/>
                </a:tc>
              </a:tr>
            </a:tbl>
          </a:graphicData>
        </a:graphic>
      </p:graphicFrame>
    </p:spTree>
    <p:extLst>
      <p:ext uri="{BB962C8B-B14F-4D97-AF65-F5344CB8AC3E}">
        <p14:creationId xmlns:p14="http://schemas.microsoft.com/office/powerpoint/2010/main" val="3911890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noFill/>
        </p:spPr>
        <p:txBody>
          <a:bodyPr>
            <a:normAutofit/>
          </a:bodyPr>
          <a:lstStyle/>
          <a:p>
            <a:r>
              <a:rPr lang="en-IN" b="1" dirty="0" smtClean="0">
                <a:solidFill>
                  <a:srgbClr val="002060"/>
                </a:solidFill>
                <a:effectLst>
                  <a:outerShdw blurRad="38100" dist="38100" dir="2700000" algn="tl">
                    <a:srgbClr val="000000">
                      <a:alpha val="43137"/>
                    </a:srgbClr>
                  </a:outerShdw>
                </a:effectLst>
              </a:rPr>
              <a:t>World Trade Organization (WTO)</a:t>
            </a:r>
            <a:endParaRPr lang="en-GB" b="1" dirty="0">
              <a:solidFill>
                <a:srgbClr val="002060"/>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954741" y="1694329"/>
            <a:ext cx="10542494" cy="4411252"/>
          </a:xfrm>
        </p:spPr>
        <p:txBody>
          <a:bodyPr/>
          <a:lstStyle/>
          <a:p>
            <a:pPr marL="266700" indent="-266700" algn="just">
              <a:lnSpc>
                <a:spcPct val="100000"/>
              </a:lnSpc>
              <a:spcBef>
                <a:spcPts val="600"/>
              </a:spcBef>
              <a:spcAft>
                <a:spcPts val="600"/>
              </a:spcAft>
            </a:pPr>
            <a:r>
              <a:rPr lang="en-US" sz="1800" dirty="0">
                <a:solidFill>
                  <a:srgbClr val="002060"/>
                </a:solidFill>
                <a:latin typeface="+mn-lt"/>
              </a:rPr>
              <a:t>WTO, a 164-member international </a:t>
            </a:r>
            <a:r>
              <a:rPr lang="en-US" sz="1800" dirty="0" smtClean="0">
                <a:solidFill>
                  <a:srgbClr val="002060"/>
                </a:solidFill>
                <a:latin typeface="+mn-lt"/>
              </a:rPr>
              <a:t>organization, is successor </a:t>
            </a:r>
            <a:r>
              <a:rPr lang="en-US" sz="1800" dirty="0">
                <a:solidFill>
                  <a:srgbClr val="002060"/>
                </a:solidFill>
                <a:latin typeface="+mn-lt"/>
              </a:rPr>
              <a:t>to the General Agreement on Tariffs and Trade (GATT</a:t>
            </a:r>
            <a:r>
              <a:rPr lang="en-US" sz="1800" dirty="0" smtClean="0">
                <a:solidFill>
                  <a:srgbClr val="002060"/>
                </a:solidFill>
                <a:latin typeface="+mn-lt"/>
              </a:rPr>
              <a:t>).</a:t>
            </a:r>
          </a:p>
          <a:p>
            <a:pPr marL="266700" indent="-266700" algn="just">
              <a:lnSpc>
                <a:spcPct val="100000"/>
              </a:lnSpc>
              <a:spcBef>
                <a:spcPts val="600"/>
              </a:spcBef>
              <a:spcAft>
                <a:spcPts val="600"/>
              </a:spcAft>
            </a:pPr>
            <a:r>
              <a:rPr lang="en-US" sz="1800" b="1" dirty="0" smtClean="0">
                <a:solidFill>
                  <a:srgbClr val="002060"/>
                </a:solidFill>
                <a:latin typeface="+mn-lt"/>
              </a:rPr>
              <a:t>Key Objectives:</a:t>
            </a:r>
          </a:p>
          <a:p>
            <a:pPr marL="723900" lvl="1" indent="-266700" algn="just">
              <a:lnSpc>
                <a:spcPct val="100000"/>
              </a:lnSpc>
              <a:spcBef>
                <a:spcPts val="300"/>
              </a:spcBef>
              <a:spcAft>
                <a:spcPts val="300"/>
              </a:spcAft>
            </a:pPr>
            <a:r>
              <a:rPr lang="en-US" sz="1600" dirty="0" smtClean="0">
                <a:solidFill>
                  <a:srgbClr val="002060"/>
                </a:solidFill>
                <a:latin typeface="+mn-lt"/>
              </a:rPr>
              <a:t>to </a:t>
            </a:r>
            <a:r>
              <a:rPr lang="en-US" sz="1600" dirty="0">
                <a:solidFill>
                  <a:srgbClr val="002060"/>
                </a:solidFill>
                <a:latin typeface="+mn-lt"/>
              </a:rPr>
              <a:t>set and enforce rules for international trade, </a:t>
            </a:r>
            <a:endParaRPr lang="en-US" sz="1600" dirty="0" smtClean="0">
              <a:solidFill>
                <a:srgbClr val="002060"/>
              </a:solidFill>
              <a:latin typeface="+mn-lt"/>
            </a:endParaRPr>
          </a:p>
          <a:p>
            <a:pPr marL="723900" lvl="1" indent="-266700" algn="just">
              <a:lnSpc>
                <a:spcPct val="100000"/>
              </a:lnSpc>
              <a:spcBef>
                <a:spcPts val="300"/>
              </a:spcBef>
              <a:spcAft>
                <a:spcPts val="300"/>
              </a:spcAft>
            </a:pPr>
            <a:r>
              <a:rPr lang="en-US" sz="1600" dirty="0" smtClean="0">
                <a:solidFill>
                  <a:srgbClr val="002060"/>
                </a:solidFill>
                <a:latin typeface="+mn-lt"/>
              </a:rPr>
              <a:t>to </a:t>
            </a:r>
            <a:r>
              <a:rPr lang="en-US" sz="1600" dirty="0">
                <a:solidFill>
                  <a:srgbClr val="002060"/>
                </a:solidFill>
                <a:latin typeface="+mn-lt"/>
              </a:rPr>
              <a:t>provide a forum for negotiating and monitoring further trade </a:t>
            </a:r>
            <a:r>
              <a:rPr lang="en-US" sz="1600" dirty="0" smtClean="0">
                <a:solidFill>
                  <a:srgbClr val="002060"/>
                </a:solidFill>
                <a:latin typeface="+mn-lt"/>
              </a:rPr>
              <a:t>liberalization</a:t>
            </a:r>
            <a:endParaRPr lang="en-US" sz="1600" dirty="0">
              <a:solidFill>
                <a:srgbClr val="002060"/>
              </a:solidFill>
              <a:latin typeface="+mn-lt"/>
            </a:endParaRPr>
          </a:p>
          <a:p>
            <a:pPr marL="723900" lvl="1" indent="-266700" algn="just">
              <a:lnSpc>
                <a:spcPct val="100000"/>
              </a:lnSpc>
              <a:spcBef>
                <a:spcPts val="300"/>
              </a:spcBef>
              <a:spcAft>
                <a:spcPts val="300"/>
              </a:spcAft>
            </a:pPr>
            <a:r>
              <a:rPr lang="en-US" sz="1600" dirty="0" smtClean="0">
                <a:solidFill>
                  <a:srgbClr val="002060"/>
                </a:solidFill>
                <a:latin typeface="+mn-lt"/>
              </a:rPr>
              <a:t>to </a:t>
            </a:r>
            <a:r>
              <a:rPr lang="en-US" sz="1600" dirty="0">
                <a:solidFill>
                  <a:srgbClr val="002060"/>
                </a:solidFill>
                <a:latin typeface="+mn-lt"/>
              </a:rPr>
              <a:t>resolve trade </a:t>
            </a:r>
            <a:r>
              <a:rPr lang="en-US" sz="1600" dirty="0" smtClean="0">
                <a:solidFill>
                  <a:srgbClr val="002060"/>
                </a:solidFill>
                <a:latin typeface="+mn-lt"/>
              </a:rPr>
              <a:t>disputes</a:t>
            </a:r>
          </a:p>
          <a:p>
            <a:pPr marL="723900" lvl="1" indent="-266700" algn="just">
              <a:lnSpc>
                <a:spcPct val="100000"/>
              </a:lnSpc>
              <a:spcBef>
                <a:spcPts val="300"/>
              </a:spcBef>
              <a:spcAft>
                <a:spcPts val="300"/>
              </a:spcAft>
            </a:pPr>
            <a:r>
              <a:rPr lang="en-US" sz="1600" dirty="0" smtClean="0">
                <a:solidFill>
                  <a:srgbClr val="002060"/>
                </a:solidFill>
                <a:latin typeface="+mn-lt"/>
              </a:rPr>
              <a:t>to </a:t>
            </a:r>
            <a:r>
              <a:rPr lang="en-US" sz="1600" dirty="0">
                <a:solidFill>
                  <a:srgbClr val="002060"/>
                </a:solidFill>
                <a:latin typeface="+mn-lt"/>
              </a:rPr>
              <a:t>increase the transparency of decision-making </a:t>
            </a:r>
            <a:r>
              <a:rPr lang="en-US" sz="1600" dirty="0" smtClean="0">
                <a:solidFill>
                  <a:srgbClr val="002060"/>
                </a:solidFill>
                <a:latin typeface="+mn-lt"/>
              </a:rPr>
              <a:t>processes</a:t>
            </a:r>
          </a:p>
          <a:p>
            <a:pPr marL="723900" lvl="1" indent="-266700" algn="just">
              <a:lnSpc>
                <a:spcPct val="100000"/>
              </a:lnSpc>
              <a:spcBef>
                <a:spcPts val="300"/>
              </a:spcBef>
              <a:spcAft>
                <a:spcPts val="300"/>
              </a:spcAft>
            </a:pPr>
            <a:r>
              <a:rPr lang="en-US" sz="1600" dirty="0" smtClean="0">
                <a:solidFill>
                  <a:srgbClr val="002060"/>
                </a:solidFill>
                <a:latin typeface="+mn-lt"/>
              </a:rPr>
              <a:t>to </a:t>
            </a:r>
            <a:r>
              <a:rPr lang="en-US" sz="1600" dirty="0">
                <a:solidFill>
                  <a:srgbClr val="002060"/>
                </a:solidFill>
                <a:latin typeface="+mn-lt"/>
              </a:rPr>
              <a:t>cooperate with other major international economic institutions involved in global economic management, and </a:t>
            </a:r>
            <a:endParaRPr lang="en-US" sz="1600" dirty="0" smtClean="0">
              <a:solidFill>
                <a:srgbClr val="002060"/>
              </a:solidFill>
              <a:latin typeface="+mn-lt"/>
            </a:endParaRPr>
          </a:p>
          <a:p>
            <a:pPr marL="723900" lvl="1" indent="-266700" algn="just">
              <a:lnSpc>
                <a:spcPct val="100000"/>
              </a:lnSpc>
              <a:spcBef>
                <a:spcPts val="300"/>
              </a:spcBef>
              <a:spcAft>
                <a:spcPts val="300"/>
              </a:spcAft>
            </a:pPr>
            <a:r>
              <a:rPr lang="en-US" sz="1600" dirty="0" smtClean="0">
                <a:solidFill>
                  <a:srgbClr val="002060"/>
                </a:solidFill>
                <a:latin typeface="+mn-lt"/>
              </a:rPr>
              <a:t>to </a:t>
            </a:r>
            <a:r>
              <a:rPr lang="en-US" sz="1600" dirty="0">
                <a:solidFill>
                  <a:srgbClr val="002060"/>
                </a:solidFill>
                <a:latin typeface="+mn-lt"/>
              </a:rPr>
              <a:t>help developing countries benefit fully from the global trading system. </a:t>
            </a:r>
          </a:p>
          <a:p>
            <a:pPr marL="266700" indent="-266700" algn="just">
              <a:lnSpc>
                <a:spcPct val="100000"/>
              </a:lnSpc>
              <a:spcBef>
                <a:spcPts val="600"/>
              </a:spcBef>
              <a:spcAft>
                <a:spcPts val="600"/>
              </a:spcAft>
            </a:pPr>
            <a:r>
              <a:rPr lang="en-US" sz="1800" dirty="0" smtClean="0">
                <a:solidFill>
                  <a:srgbClr val="002060"/>
                </a:solidFill>
                <a:latin typeface="+mn-lt"/>
              </a:rPr>
              <a:t>WTO is a rule-based, member-driven organization. All decisions are made by the members governments, and the rules are the outcome of negotiations among members.</a:t>
            </a:r>
          </a:p>
          <a:p>
            <a:pPr marL="266700" indent="-266700" algn="just">
              <a:lnSpc>
                <a:spcPct val="100000"/>
              </a:lnSpc>
              <a:spcBef>
                <a:spcPts val="600"/>
              </a:spcBef>
              <a:spcAft>
                <a:spcPts val="600"/>
              </a:spcAft>
            </a:pPr>
            <a:r>
              <a:rPr lang="en-US" sz="1800" dirty="0" smtClean="0">
                <a:solidFill>
                  <a:srgbClr val="002060"/>
                </a:solidFill>
                <a:latin typeface="+mn-lt"/>
              </a:rPr>
              <a:t>WTO deals with agriculture, textiles and clothing, banking, telecommunications, government purchases, industrial standards and product safety, food sanitation regulations, intellectual property and much more.</a:t>
            </a:r>
          </a:p>
          <a:p>
            <a:pPr marL="457200" lvl="1" indent="0" algn="just">
              <a:lnSpc>
                <a:spcPct val="100000"/>
              </a:lnSpc>
              <a:spcBef>
                <a:spcPts val="600"/>
              </a:spcBef>
              <a:spcAft>
                <a:spcPts val="600"/>
              </a:spcAft>
              <a:buNone/>
            </a:pPr>
            <a:endParaRPr lang="en-US" sz="1400" dirty="0" smtClean="0">
              <a:solidFill>
                <a:srgbClr val="002060"/>
              </a:solidFill>
              <a:latin typeface="+mn-lt"/>
            </a:endParaRPr>
          </a:p>
        </p:txBody>
      </p:sp>
    </p:spTree>
    <p:extLst>
      <p:ext uri="{BB962C8B-B14F-4D97-AF65-F5344CB8AC3E}">
        <p14:creationId xmlns:p14="http://schemas.microsoft.com/office/powerpoint/2010/main" val="526738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6525"/>
            <a:ext cx="10515600" cy="1325563"/>
          </a:xfrm>
          <a:noFill/>
        </p:spPr>
        <p:txBody>
          <a:bodyPr>
            <a:normAutofit/>
          </a:bodyPr>
          <a:lstStyle/>
          <a:p>
            <a:r>
              <a:rPr lang="en-IN" b="1" dirty="0" smtClean="0">
                <a:solidFill>
                  <a:srgbClr val="002060"/>
                </a:solidFill>
                <a:effectLst>
                  <a:outerShdw blurRad="38100" dist="38100" dir="2700000" algn="tl">
                    <a:srgbClr val="000000">
                      <a:alpha val="43137"/>
                    </a:srgbClr>
                  </a:outerShdw>
                </a:effectLst>
              </a:rPr>
              <a:t>World Trade Organization (WTO)</a:t>
            </a:r>
            <a:endParaRPr lang="en-GB" b="1" dirty="0">
              <a:solidFill>
                <a:srgbClr val="002060"/>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954740" y="1304365"/>
            <a:ext cx="10542491" cy="4438146"/>
          </a:xfrm>
        </p:spPr>
        <p:txBody>
          <a:bodyPr/>
          <a:lstStyle/>
          <a:p>
            <a:pPr marL="266700" indent="-266700" algn="just">
              <a:lnSpc>
                <a:spcPct val="100000"/>
              </a:lnSpc>
              <a:spcBef>
                <a:spcPts val="600"/>
              </a:spcBef>
              <a:spcAft>
                <a:spcPts val="600"/>
              </a:spcAft>
            </a:pPr>
            <a:r>
              <a:rPr lang="en-US" sz="1800" b="1" dirty="0" smtClean="0">
                <a:solidFill>
                  <a:srgbClr val="002060"/>
                </a:solidFill>
                <a:latin typeface="+mn-lt"/>
              </a:rPr>
              <a:t>Market </a:t>
            </a:r>
            <a:r>
              <a:rPr lang="en-US" sz="1800" b="1" dirty="0">
                <a:solidFill>
                  <a:srgbClr val="002060"/>
                </a:solidFill>
                <a:latin typeface="+mn-lt"/>
              </a:rPr>
              <a:t>access for goods</a:t>
            </a:r>
            <a:r>
              <a:rPr lang="en-US" sz="1800" b="1" dirty="0" smtClean="0">
                <a:solidFill>
                  <a:srgbClr val="002060"/>
                </a:solidFill>
                <a:latin typeface="+mn-lt"/>
              </a:rPr>
              <a:t>:</a:t>
            </a:r>
          </a:p>
          <a:p>
            <a:pPr marL="723900" lvl="1" indent="-266700" algn="just">
              <a:lnSpc>
                <a:spcPct val="100000"/>
              </a:lnSpc>
              <a:spcBef>
                <a:spcPts val="0"/>
              </a:spcBef>
            </a:pPr>
            <a:r>
              <a:rPr lang="en-US" sz="1600" dirty="0">
                <a:solidFill>
                  <a:srgbClr val="002060"/>
                </a:solidFill>
                <a:latin typeface="+mn-lt"/>
              </a:rPr>
              <a:t>C</a:t>
            </a:r>
            <a:r>
              <a:rPr lang="en-US" sz="1600" dirty="0" smtClean="0">
                <a:solidFill>
                  <a:srgbClr val="002060"/>
                </a:solidFill>
                <a:latin typeface="+mn-lt"/>
              </a:rPr>
              <a:t>onditions</a:t>
            </a:r>
            <a:r>
              <a:rPr lang="en-US" sz="1600" dirty="0">
                <a:solidFill>
                  <a:srgbClr val="002060"/>
                </a:solidFill>
                <a:latin typeface="+mn-lt"/>
              </a:rPr>
              <a:t>, tariff and non-tariff measures, agreed by members for the entry of specific goods into their </a:t>
            </a:r>
            <a:r>
              <a:rPr lang="en-US" sz="1600" dirty="0" smtClean="0">
                <a:solidFill>
                  <a:srgbClr val="002060"/>
                </a:solidFill>
                <a:latin typeface="+mn-lt"/>
              </a:rPr>
              <a:t>markets</a:t>
            </a:r>
          </a:p>
          <a:p>
            <a:pPr marL="723900" lvl="1" indent="-266700" algn="just">
              <a:lnSpc>
                <a:spcPct val="100000"/>
              </a:lnSpc>
              <a:spcBef>
                <a:spcPts val="0"/>
              </a:spcBef>
            </a:pPr>
            <a:r>
              <a:rPr lang="en-IN" sz="1600" dirty="0">
                <a:solidFill>
                  <a:srgbClr val="002060"/>
                </a:solidFill>
                <a:latin typeface="+mn-lt"/>
                <a:ea typeface="Calibri" panose="020F0502020204030204" pitchFamily="34" charset="0"/>
                <a:cs typeface="Times New Roman" panose="02020603050405020304" pitchFamily="18" charset="0"/>
              </a:rPr>
              <a:t>Tariff commitments for goods are set out in each member's </a:t>
            </a:r>
            <a:r>
              <a:rPr lang="en-IN" sz="1600" u="sng" dirty="0">
                <a:solidFill>
                  <a:srgbClr val="002060"/>
                </a:solidFill>
                <a:latin typeface="+mn-lt"/>
                <a:ea typeface="Calibri" panose="020F0502020204030204" pitchFamily="34" charset="0"/>
                <a:cs typeface="Times New Roman" panose="02020603050405020304" pitchFamily="18" charset="0"/>
                <a:hlinkClick r:id="rId3"/>
              </a:rPr>
              <a:t>schedules of concessions</a:t>
            </a:r>
            <a:r>
              <a:rPr lang="en-IN" sz="1600" dirty="0">
                <a:solidFill>
                  <a:srgbClr val="002060"/>
                </a:solidFill>
                <a:latin typeface="+mn-lt"/>
                <a:ea typeface="Calibri" panose="020F0502020204030204" pitchFamily="34" charset="0"/>
                <a:cs typeface="Times New Roman" panose="02020603050405020304" pitchFamily="18" charset="0"/>
              </a:rPr>
              <a:t> on </a:t>
            </a:r>
            <a:r>
              <a:rPr lang="en-IN" sz="1600" dirty="0" smtClean="0">
                <a:solidFill>
                  <a:srgbClr val="002060"/>
                </a:solidFill>
                <a:latin typeface="+mn-lt"/>
                <a:ea typeface="Calibri" panose="020F0502020204030204" pitchFamily="34" charset="0"/>
                <a:cs typeface="Times New Roman" panose="02020603050405020304" pitchFamily="18" charset="0"/>
              </a:rPr>
              <a:t>goods.</a:t>
            </a:r>
          </a:p>
          <a:p>
            <a:pPr marL="723900" lvl="1" indent="-266700" algn="just">
              <a:lnSpc>
                <a:spcPct val="100000"/>
              </a:lnSpc>
              <a:spcBef>
                <a:spcPts val="0"/>
              </a:spcBef>
            </a:pPr>
            <a:r>
              <a:rPr lang="en-IN" sz="1600" dirty="0">
                <a:solidFill>
                  <a:srgbClr val="002060"/>
                </a:solidFill>
                <a:latin typeface="+mn-lt"/>
              </a:rPr>
              <a:t>&gt; </a:t>
            </a:r>
            <a:r>
              <a:rPr lang="en-IN" sz="1600" u="sng" dirty="0">
                <a:solidFill>
                  <a:srgbClr val="002060"/>
                </a:solidFill>
                <a:latin typeface="+mn-lt"/>
                <a:hlinkClick r:id="rId4"/>
              </a:rPr>
              <a:t>Current situation of Schedules of WTO </a:t>
            </a:r>
            <a:r>
              <a:rPr lang="en-IN" sz="1600" u="sng" dirty="0" smtClean="0">
                <a:solidFill>
                  <a:srgbClr val="002060"/>
                </a:solidFill>
                <a:latin typeface="+mn-lt"/>
                <a:hlinkClick r:id="rId4"/>
              </a:rPr>
              <a:t>Members is available here</a:t>
            </a:r>
            <a:r>
              <a:rPr lang="en-IN" sz="1600" u="sng" dirty="0" smtClean="0">
                <a:solidFill>
                  <a:srgbClr val="002060"/>
                </a:solidFill>
                <a:latin typeface="+mn-lt"/>
              </a:rPr>
              <a:t> </a:t>
            </a:r>
            <a:endParaRPr lang="en-IN" sz="1600" dirty="0">
              <a:solidFill>
                <a:srgbClr val="002060"/>
              </a:solidFill>
              <a:latin typeface="+mn-lt"/>
            </a:endParaRPr>
          </a:p>
          <a:p>
            <a:pPr marL="266700" indent="-266700" algn="just">
              <a:lnSpc>
                <a:spcPct val="100000"/>
              </a:lnSpc>
              <a:spcBef>
                <a:spcPts val="600"/>
              </a:spcBef>
              <a:spcAft>
                <a:spcPts val="600"/>
              </a:spcAft>
            </a:pPr>
            <a:r>
              <a:rPr lang="en-IN" sz="1800" b="1" dirty="0" smtClean="0">
                <a:solidFill>
                  <a:srgbClr val="002060"/>
                </a:solidFill>
                <a:latin typeface="+mn-lt"/>
                <a:cs typeface="Times New Roman" panose="02020603050405020304" pitchFamily="18" charset="0"/>
              </a:rPr>
              <a:t>Market access for services:</a:t>
            </a:r>
          </a:p>
          <a:p>
            <a:pPr marL="723900" lvl="1" indent="-266700" algn="just">
              <a:lnSpc>
                <a:spcPct val="100000"/>
              </a:lnSpc>
              <a:spcBef>
                <a:spcPts val="0"/>
              </a:spcBef>
            </a:pPr>
            <a:r>
              <a:rPr lang="en-US" sz="1600" dirty="0" smtClean="0">
                <a:solidFill>
                  <a:srgbClr val="002060"/>
                </a:solidFill>
                <a:latin typeface="+mn-lt"/>
              </a:rPr>
              <a:t>Involves </a:t>
            </a:r>
            <a:r>
              <a:rPr lang="en-US" sz="1600" dirty="0">
                <a:solidFill>
                  <a:srgbClr val="002060"/>
                </a:solidFill>
                <a:latin typeface="+mn-lt"/>
              </a:rPr>
              <a:t>“reducing government policy interventions </a:t>
            </a:r>
            <a:endParaRPr lang="en-US" sz="1600" dirty="0" smtClean="0">
              <a:solidFill>
                <a:srgbClr val="002060"/>
              </a:solidFill>
              <a:latin typeface="+mn-lt"/>
            </a:endParaRPr>
          </a:p>
          <a:p>
            <a:pPr marL="266700" indent="-266700" algn="just">
              <a:lnSpc>
                <a:spcPct val="100000"/>
              </a:lnSpc>
              <a:spcBef>
                <a:spcPts val="600"/>
              </a:spcBef>
              <a:spcAft>
                <a:spcPts val="600"/>
              </a:spcAft>
            </a:pPr>
            <a:r>
              <a:rPr lang="en-US" sz="1800" b="1" dirty="0">
                <a:solidFill>
                  <a:srgbClr val="002060"/>
                </a:solidFill>
                <a:latin typeface="+mn-lt"/>
              </a:rPr>
              <a:t>Integrated Trade Intelligence Portal (I-TIP</a:t>
            </a:r>
            <a:r>
              <a:rPr lang="en-US" sz="1800" b="1" dirty="0" smtClean="0">
                <a:solidFill>
                  <a:srgbClr val="002060"/>
                </a:solidFill>
                <a:latin typeface="+mn-lt"/>
              </a:rPr>
              <a:t>):</a:t>
            </a:r>
          </a:p>
          <a:p>
            <a:pPr marL="723900" lvl="1" indent="-266700" algn="just">
              <a:lnSpc>
                <a:spcPct val="100000"/>
              </a:lnSpc>
              <a:spcBef>
                <a:spcPts val="0"/>
              </a:spcBef>
            </a:pPr>
            <a:r>
              <a:rPr lang="en-US" sz="1600" dirty="0" smtClean="0">
                <a:solidFill>
                  <a:srgbClr val="002060"/>
                </a:solidFill>
                <a:latin typeface="+mn-lt"/>
              </a:rPr>
              <a:t>Provides </a:t>
            </a:r>
            <a:r>
              <a:rPr lang="en-US" sz="1600" dirty="0">
                <a:solidFill>
                  <a:srgbClr val="002060"/>
                </a:solidFill>
                <a:latin typeface="+mn-lt"/>
              </a:rPr>
              <a:t>a single entry point for information compiled by </a:t>
            </a:r>
            <a:r>
              <a:rPr lang="en-US" sz="1600" dirty="0" smtClean="0">
                <a:solidFill>
                  <a:srgbClr val="002060"/>
                </a:solidFill>
                <a:latin typeface="+mn-lt"/>
              </a:rPr>
              <a:t>WTO </a:t>
            </a:r>
            <a:r>
              <a:rPr lang="en-US" sz="1600" dirty="0">
                <a:solidFill>
                  <a:srgbClr val="002060"/>
                </a:solidFill>
                <a:latin typeface="+mn-lt"/>
              </a:rPr>
              <a:t>on trade policy </a:t>
            </a:r>
            <a:r>
              <a:rPr lang="en-US" sz="1600" dirty="0" smtClean="0">
                <a:solidFill>
                  <a:srgbClr val="002060"/>
                </a:solidFill>
                <a:latin typeface="+mn-lt"/>
              </a:rPr>
              <a:t>measures (over 25,000 measures)</a:t>
            </a:r>
            <a:endParaRPr lang="en-US" sz="1600" dirty="0">
              <a:solidFill>
                <a:srgbClr val="002060"/>
              </a:solidFill>
              <a:latin typeface="+mn-lt"/>
            </a:endParaRPr>
          </a:p>
          <a:p>
            <a:pPr marL="723900" lvl="1" indent="-266700" algn="just">
              <a:lnSpc>
                <a:spcPct val="100000"/>
              </a:lnSpc>
              <a:spcBef>
                <a:spcPts val="0"/>
              </a:spcBef>
            </a:pPr>
            <a:endParaRPr lang="en-US" sz="1600" dirty="0" smtClean="0">
              <a:solidFill>
                <a:srgbClr val="002060"/>
              </a:solidFill>
              <a:latin typeface="+mn-lt"/>
            </a:endParaRPr>
          </a:p>
        </p:txBody>
      </p:sp>
      <p:graphicFrame>
        <p:nvGraphicFramePr>
          <p:cNvPr id="3" name="Table 2"/>
          <p:cNvGraphicFramePr>
            <a:graphicFrameLocks noGrp="1"/>
          </p:cNvGraphicFramePr>
          <p:nvPr>
            <p:extLst>
              <p:ext uri="{D42A27DB-BD31-4B8C-83A1-F6EECF244321}">
                <p14:modId xmlns:p14="http://schemas.microsoft.com/office/powerpoint/2010/main" val="285601578"/>
              </p:ext>
            </p:extLst>
          </p:nvPr>
        </p:nvGraphicFramePr>
        <p:xfrm>
          <a:off x="954736" y="3866278"/>
          <a:ext cx="10542496" cy="2413000"/>
        </p:xfrm>
        <a:graphic>
          <a:graphicData uri="http://schemas.openxmlformats.org/drawingml/2006/table">
            <a:tbl>
              <a:tblPr firstRow="1" bandRow="1">
                <a:tableStyleId>{5C22544A-7EE6-4342-B048-85BDC9FD1C3A}</a:tableStyleId>
              </a:tblPr>
              <a:tblGrid>
                <a:gridCol w="5271248"/>
                <a:gridCol w="5271248"/>
              </a:tblGrid>
              <a:tr h="370840">
                <a:tc>
                  <a:txBody>
                    <a:bodyPr/>
                    <a:lstStyle/>
                    <a:p>
                      <a:r>
                        <a:rPr lang="en-IN" sz="1800" b="1" i="0" u="none" strike="noStrike" kern="1200" dirty="0" smtClean="0">
                          <a:solidFill>
                            <a:schemeClr val="lt1"/>
                          </a:solidFill>
                          <a:effectLst/>
                          <a:latin typeface="+mn-lt"/>
                          <a:ea typeface="+mn-ea"/>
                          <a:cs typeface="+mn-cs"/>
                          <a:hlinkClick r:id="rId5"/>
                        </a:rPr>
                        <a:t>Trade in goods</a:t>
                      </a:r>
                      <a:endParaRPr lang="en-IN" b="1" dirty="0"/>
                    </a:p>
                  </a:txBody>
                  <a:tcPr>
                    <a:solidFill>
                      <a:schemeClr val="accent2">
                        <a:lumMod val="40000"/>
                        <a:lumOff val="60000"/>
                      </a:schemeClr>
                    </a:solidFill>
                  </a:tcPr>
                </a:tc>
                <a:tc>
                  <a:txBody>
                    <a:bodyPr/>
                    <a:lstStyle/>
                    <a:p>
                      <a:r>
                        <a:rPr lang="en-IN" sz="1800" b="1" i="0" u="none" strike="noStrike" kern="1200" dirty="0" smtClean="0">
                          <a:solidFill>
                            <a:schemeClr val="lt1"/>
                          </a:solidFill>
                          <a:effectLst/>
                          <a:latin typeface="+mn-lt"/>
                          <a:ea typeface="+mn-ea"/>
                          <a:cs typeface="+mn-cs"/>
                          <a:hlinkClick r:id="rId6"/>
                        </a:rPr>
                        <a:t>Trade in services</a:t>
                      </a:r>
                      <a:endParaRPr lang="en-IN" b="1" dirty="0"/>
                    </a:p>
                  </a:txBody>
                  <a:tcPr>
                    <a:solidFill>
                      <a:schemeClr val="accent2">
                        <a:lumMod val="40000"/>
                        <a:lumOff val="60000"/>
                      </a:schemeClr>
                    </a:solidFill>
                  </a:tcPr>
                </a:tc>
              </a:tr>
              <a:tr h="370840">
                <a:tc>
                  <a:txBody>
                    <a:bodyPr/>
                    <a:lstStyle/>
                    <a:p>
                      <a:pPr marL="285750" indent="-285750">
                        <a:buFont typeface="Arial" panose="020B0604020202020204" pitchFamily="34" charset="0"/>
                        <a:buChar char="•"/>
                      </a:pPr>
                      <a:r>
                        <a:rPr lang="en-US" sz="1600" b="0" i="0" u="none" strike="noStrike" kern="1200" dirty="0" smtClean="0">
                          <a:solidFill>
                            <a:schemeClr val="tx1"/>
                          </a:solidFill>
                          <a:effectLst/>
                          <a:latin typeface="+mn-lt"/>
                          <a:ea typeface="+mn-ea"/>
                          <a:cs typeface="+mn-cs"/>
                        </a:rPr>
                        <a:t>I-TIP Goods provides comprehensive information on NTMs applied by WTO members in merchandise trade. It includes members' notifications of NTMs, such as technical barriers to trade, sanitary and phytosanitary measures, and anti-dumping and countervailing measures, as well as information on “specific trade concerns” raised at WTO committee meetings.</a:t>
                      </a:r>
                      <a:r>
                        <a:rPr lang="en-US" sz="1600" dirty="0" smtClean="0">
                          <a:solidFill>
                            <a:schemeClr val="tx1"/>
                          </a:solidFill>
                        </a:rPr>
                        <a:t/>
                      </a:r>
                      <a:br>
                        <a:rPr lang="en-US" sz="1600" dirty="0" smtClean="0">
                          <a:solidFill>
                            <a:schemeClr val="tx1"/>
                          </a:solidFill>
                        </a:rPr>
                      </a:br>
                      <a:r>
                        <a:rPr lang="en-US" sz="1600" b="0" i="0" kern="1200" dirty="0" smtClean="0">
                          <a:solidFill>
                            <a:schemeClr val="tx1"/>
                          </a:solidFill>
                          <a:effectLst/>
                          <a:latin typeface="+mn-lt"/>
                          <a:ea typeface="+mn-ea"/>
                          <a:cs typeface="+mn-cs"/>
                        </a:rPr>
                        <a:t>&gt; </a:t>
                      </a:r>
                      <a:r>
                        <a:rPr lang="en-US" sz="1600" b="0" i="0" u="sng" kern="1200" dirty="0" smtClean="0">
                          <a:solidFill>
                            <a:schemeClr val="tx1"/>
                          </a:solidFill>
                          <a:effectLst/>
                          <a:latin typeface="+mn-lt"/>
                          <a:ea typeface="+mn-ea"/>
                          <a:cs typeface="+mn-cs"/>
                          <a:hlinkClick r:id="rId5"/>
                        </a:rPr>
                        <a:t>Go to I-TIP Goods</a:t>
                      </a:r>
                      <a:endParaRPr lang="en-IN" sz="1600" dirty="0">
                        <a:solidFill>
                          <a:schemeClr val="tx1"/>
                        </a:solidFill>
                      </a:endParaRPr>
                    </a:p>
                  </a:txBody>
                  <a:tcPr/>
                </a:tc>
                <a:tc>
                  <a:txBody>
                    <a:bodyPr/>
                    <a:lstStyle/>
                    <a:p>
                      <a:pPr marL="285750" indent="-285750">
                        <a:buFont typeface="Arial" panose="020B0604020202020204" pitchFamily="34" charset="0"/>
                        <a:buChar char="•"/>
                      </a:pPr>
                      <a:r>
                        <a:rPr lang="en-US" sz="1600" b="0" i="0" u="none" strike="noStrike" kern="1200" dirty="0" smtClean="0">
                          <a:solidFill>
                            <a:schemeClr val="dk1"/>
                          </a:solidFill>
                          <a:effectLst/>
                          <a:latin typeface="+mn-lt"/>
                          <a:ea typeface="+mn-ea"/>
                          <a:cs typeface="+mn-cs"/>
                        </a:rPr>
                        <a:t>a joint initiative of WTO and the World Bank</a:t>
                      </a:r>
                      <a:r>
                        <a:rPr lang="en-US" sz="1600" b="0" i="0" u="none" strike="noStrike" kern="1200" baseline="0" dirty="0" smtClean="0">
                          <a:solidFill>
                            <a:schemeClr val="dk1"/>
                          </a:solidFill>
                          <a:effectLst/>
                          <a:latin typeface="+mn-lt"/>
                          <a:ea typeface="+mn-ea"/>
                          <a:cs typeface="+mn-cs"/>
                        </a:rPr>
                        <a:t> </a:t>
                      </a:r>
                      <a:r>
                        <a:rPr lang="en-US" sz="1600" b="0" i="0" u="none" strike="noStrike" kern="1200" dirty="0" smtClean="0">
                          <a:solidFill>
                            <a:schemeClr val="dk1"/>
                          </a:solidFill>
                          <a:effectLst/>
                          <a:latin typeface="+mn-lt"/>
                          <a:ea typeface="+mn-ea"/>
                          <a:cs typeface="+mn-cs"/>
                        </a:rPr>
                        <a:t>consists of information on members' commitments under the WTO's General Agreement on Trade in Services (GATS), services commitments in regional trade agreements, applied measures, and services statistics.</a:t>
                      </a:r>
                    </a:p>
                    <a:p>
                      <a:r>
                        <a:rPr lang="en-US" sz="1600" b="0" i="0" kern="1200" dirty="0" smtClean="0">
                          <a:solidFill>
                            <a:schemeClr val="dk1"/>
                          </a:solidFill>
                          <a:effectLst/>
                          <a:latin typeface="+mn-lt"/>
                          <a:ea typeface="+mn-ea"/>
                          <a:cs typeface="+mn-cs"/>
                        </a:rPr>
                        <a:t>&gt; </a:t>
                      </a:r>
                      <a:r>
                        <a:rPr lang="en-US" sz="1600" b="0" i="0" u="sng" kern="1200" dirty="0" smtClean="0">
                          <a:solidFill>
                            <a:schemeClr val="dk1"/>
                          </a:solidFill>
                          <a:effectLst/>
                          <a:latin typeface="+mn-lt"/>
                          <a:ea typeface="+mn-ea"/>
                          <a:cs typeface="+mn-cs"/>
                          <a:hlinkClick r:id="rId6"/>
                        </a:rPr>
                        <a:t>Go to I-TIP Services</a:t>
                      </a:r>
                      <a:endParaRPr lang="en-US" sz="1600" b="0" i="0" kern="1200" dirty="0">
                        <a:solidFill>
                          <a:schemeClr val="dk1"/>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val="1084305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4753" y="190314"/>
            <a:ext cx="10515600" cy="1325563"/>
          </a:xfrm>
          <a:noFill/>
        </p:spPr>
        <p:txBody>
          <a:bodyPr>
            <a:normAutofit/>
          </a:bodyPr>
          <a:lstStyle/>
          <a:p>
            <a:r>
              <a:rPr lang="en-IN" b="1" dirty="0" smtClean="0">
                <a:solidFill>
                  <a:srgbClr val="002060"/>
                </a:solidFill>
                <a:effectLst>
                  <a:outerShdw blurRad="38100" dist="38100" dir="2700000" algn="tl">
                    <a:srgbClr val="000000">
                      <a:alpha val="43137"/>
                    </a:srgbClr>
                  </a:outerShdw>
                </a:effectLst>
              </a:rPr>
              <a:t>World Trade Organization (WTO)</a:t>
            </a:r>
            <a:endParaRPr lang="en-GB" b="1" dirty="0">
              <a:solidFill>
                <a:srgbClr val="002060"/>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824753" y="1408300"/>
            <a:ext cx="10941422" cy="4465040"/>
          </a:xfrm>
        </p:spPr>
        <p:txBody>
          <a:bodyPr/>
          <a:lstStyle/>
          <a:p>
            <a:pPr marL="266700" indent="-266700" algn="just">
              <a:lnSpc>
                <a:spcPct val="100000"/>
              </a:lnSpc>
              <a:spcBef>
                <a:spcPts val="600"/>
              </a:spcBef>
              <a:spcAft>
                <a:spcPts val="600"/>
              </a:spcAft>
            </a:pPr>
            <a:r>
              <a:rPr lang="en-US" sz="2000" b="1" dirty="0" smtClean="0">
                <a:solidFill>
                  <a:srgbClr val="002060"/>
                </a:solidFill>
                <a:latin typeface="+mn-lt"/>
                <a:hlinkClick r:id="rId3"/>
              </a:rPr>
              <a:t>Technical </a:t>
            </a:r>
            <a:r>
              <a:rPr lang="en-US" sz="2000" b="1" dirty="0">
                <a:solidFill>
                  <a:srgbClr val="002060"/>
                </a:solidFill>
                <a:latin typeface="+mn-lt"/>
                <a:hlinkClick r:id="rId3"/>
              </a:rPr>
              <a:t>Barriers to Trade </a:t>
            </a:r>
            <a:r>
              <a:rPr lang="en-US" sz="2000" b="1" dirty="0" smtClean="0">
                <a:solidFill>
                  <a:srgbClr val="002060"/>
                </a:solidFill>
                <a:latin typeface="+mn-lt"/>
                <a:hlinkClick r:id="rId3"/>
              </a:rPr>
              <a:t>(TBT) Agreement</a:t>
            </a:r>
            <a:endParaRPr lang="en-US" sz="2000" b="1" dirty="0" smtClean="0">
              <a:solidFill>
                <a:srgbClr val="002060"/>
              </a:solidFill>
              <a:latin typeface="+mn-lt"/>
            </a:endParaRPr>
          </a:p>
          <a:p>
            <a:pPr marL="723900" lvl="1" indent="-266700" algn="just">
              <a:lnSpc>
                <a:spcPct val="100000"/>
              </a:lnSpc>
              <a:spcBef>
                <a:spcPts val="300"/>
              </a:spcBef>
              <a:spcAft>
                <a:spcPts val="300"/>
              </a:spcAft>
            </a:pPr>
            <a:r>
              <a:rPr lang="en-US" sz="1800" dirty="0">
                <a:solidFill>
                  <a:srgbClr val="002060"/>
                </a:solidFill>
                <a:latin typeface="+mn-lt"/>
              </a:rPr>
              <a:t>to ensure that regulations, standards, testing and certification procedures don’t create unnecessary obstacles to </a:t>
            </a:r>
            <a:r>
              <a:rPr lang="en-US" sz="1800" dirty="0" smtClean="0">
                <a:solidFill>
                  <a:srgbClr val="002060"/>
                </a:solidFill>
                <a:latin typeface="+mn-lt"/>
              </a:rPr>
              <a:t>trade while recognizing </a:t>
            </a:r>
            <a:r>
              <a:rPr lang="en-US" sz="1800" dirty="0">
                <a:solidFill>
                  <a:srgbClr val="002060"/>
                </a:solidFill>
                <a:latin typeface="+mn-lt"/>
              </a:rPr>
              <a:t>countries’ rights to adopt the standards they consider </a:t>
            </a:r>
            <a:r>
              <a:rPr lang="en-US" sz="1800" dirty="0" smtClean="0">
                <a:solidFill>
                  <a:srgbClr val="002060"/>
                </a:solidFill>
                <a:latin typeface="+mn-lt"/>
              </a:rPr>
              <a:t>appropriate.</a:t>
            </a:r>
          </a:p>
          <a:p>
            <a:pPr marL="723900" lvl="1" indent="-266700" algn="just">
              <a:lnSpc>
                <a:spcPct val="100000"/>
              </a:lnSpc>
              <a:spcBef>
                <a:spcPts val="300"/>
              </a:spcBef>
              <a:spcAft>
                <a:spcPts val="300"/>
              </a:spcAft>
            </a:pPr>
            <a:r>
              <a:rPr lang="en-US" sz="1800" dirty="0" smtClean="0">
                <a:solidFill>
                  <a:srgbClr val="002060"/>
                </a:solidFill>
                <a:latin typeface="+mn-lt"/>
              </a:rPr>
              <a:t>sets </a:t>
            </a:r>
            <a:r>
              <a:rPr lang="en-US" sz="1800" dirty="0">
                <a:solidFill>
                  <a:srgbClr val="002060"/>
                </a:solidFill>
                <a:latin typeface="+mn-lt"/>
              </a:rPr>
              <a:t>out a code of good practice for both the governments and non-governmental of industry bodies to prepare, adopt and apply voluntary standards. Over 200 standards-setting bodies apply the code</a:t>
            </a:r>
            <a:r>
              <a:rPr lang="en-US" sz="1800" dirty="0" smtClean="0">
                <a:solidFill>
                  <a:srgbClr val="002060"/>
                </a:solidFill>
                <a:latin typeface="+mn-lt"/>
              </a:rPr>
              <a:t>.</a:t>
            </a:r>
          </a:p>
          <a:p>
            <a:pPr marL="723900" lvl="1" indent="-266700" algn="just">
              <a:lnSpc>
                <a:spcPct val="100000"/>
              </a:lnSpc>
              <a:spcBef>
                <a:spcPts val="300"/>
              </a:spcBef>
              <a:spcAft>
                <a:spcPts val="300"/>
              </a:spcAft>
            </a:pPr>
            <a:r>
              <a:rPr lang="en-US" sz="1800" dirty="0">
                <a:solidFill>
                  <a:srgbClr val="002060"/>
                </a:solidFill>
                <a:latin typeface="+mn-lt"/>
              </a:rPr>
              <a:t>all WTO member governments are required to establish national enquire </a:t>
            </a:r>
            <a:r>
              <a:rPr lang="en-US" sz="1800" dirty="0" smtClean="0">
                <a:solidFill>
                  <a:srgbClr val="002060"/>
                </a:solidFill>
                <a:latin typeface="+mn-lt"/>
              </a:rPr>
              <a:t>points under TBT agreement to answer all reasonable inquires from other members and interested parties concerning standards, technical regulations and conformity assessment procedures. </a:t>
            </a:r>
          </a:p>
          <a:p>
            <a:pPr marL="266700" indent="-266700" algn="just">
              <a:lnSpc>
                <a:spcPct val="100000"/>
              </a:lnSpc>
              <a:spcBef>
                <a:spcPts val="300"/>
              </a:spcBef>
              <a:spcAft>
                <a:spcPts val="300"/>
              </a:spcAft>
            </a:pPr>
            <a:r>
              <a:rPr lang="en-US" sz="2000" b="1" dirty="0">
                <a:solidFill>
                  <a:srgbClr val="002060"/>
                </a:solidFill>
                <a:latin typeface="+mn-lt"/>
              </a:rPr>
              <a:t>India has been a WTO member since 1 January </a:t>
            </a:r>
            <a:r>
              <a:rPr lang="en-US" sz="2000" b="1" dirty="0" smtClean="0">
                <a:solidFill>
                  <a:srgbClr val="002060"/>
                </a:solidFill>
                <a:latin typeface="+mn-lt"/>
              </a:rPr>
              <a:t>1995</a:t>
            </a:r>
          </a:p>
          <a:p>
            <a:pPr marL="723900" lvl="1" indent="-266700" algn="just">
              <a:lnSpc>
                <a:spcPct val="100000"/>
              </a:lnSpc>
              <a:spcBef>
                <a:spcPts val="300"/>
              </a:spcBef>
              <a:spcAft>
                <a:spcPts val="300"/>
              </a:spcAft>
            </a:pPr>
            <a:r>
              <a:rPr lang="en-US" sz="1800" dirty="0" smtClean="0">
                <a:solidFill>
                  <a:srgbClr val="002060"/>
                </a:solidFill>
                <a:latin typeface="+mn-lt"/>
              </a:rPr>
              <a:t>India has issued over 150 TBT notifications (including revised notifications). For complete list please click available </a:t>
            </a:r>
            <a:r>
              <a:rPr lang="en-US" sz="1800" dirty="0" smtClean="0">
                <a:solidFill>
                  <a:srgbClr val="002060"/>
                </a:solidFill>
                <a:latin typeface="+mn-lt"/>
                <a:hlinkClick r:id="rId4"/>
              </a:rPr>
              <a:t>here</a:t>
            </a:r>
            <a:endParaRPr lang="en-US" sz="1800" dirty="0" smtClean="0">
              <a:solidFill>
                <a:srgbClr val="002060"/>
              </a:solidFill>
              <a:latin typeface="+mn-lt"/>
            </a:endParaRPr>
          </a:p>
          <a:p>
            <a:pPr marL="723900" lvl="1" indent="-266700" algn="just">
              <a:lnSpc>
                <a:spcPct val="100000"/>
              </a:lnSpc>
              <a:spcBef>
                <a:spcPts val="300"/>
              </a:spcBef>
              <a:spcAft>
                <a:spcPts val="300"/>
              </a:spcAft>
            </a:pPr>
            <a:r>
              <a:rPr lang="en-US" sz="1800" dirty="0" smtClean="0">
                <a:solidFill>
                  <a:srgbClr val="002060"/>
                </a:solidFill>
                <a:latin typeface="+mn-lt"/>
              </a:rPr>
              <a:t>Ministry </a:t>
            </a:r>
            <a:r>
              <a:rPr lang="en-US" sz="1800" dirty="0">
                <a:solidFill>
                  <a:srgbClr val="002060"/>
                </a:solidFill>
                <a:latin typeface="+mn-lt"/>
              </a:rPr>
              <a:t>of Commerce, </a:t>
            </a:r>
            <a:r>
              <a:rPr lang="en-US" sz="1800" dirty="0" smtClean="0">
                <a:solidFill>
                  <a:srgbClr val="002060"/>
                </a:solidFill>
                <a:latin typeface="+mn-lt"/>
              </a:rPr>
              <a:t>nodal </a:t>
            </a:r>
            <a:r>
              <a:rPr lang="en-US" sz="1800" dirty="0">
                <a:solidFill>
                  <a:srgbClr val="002060"/>
                </a:solidFill>
                <a:latin typeface="+mn-lt"/>
              </a:rPr>
              <a:t>ministry for WTO matters, has designated Bureau of Indian Standards (BIS) and Telecom Engineering Centre (TEC) as the WTO TBT Enquiry Point.</a:t>
            </a:r>
          </a:p>
          <a:p>
            <a:pPr marL="1314450" lvl="2" indent="-400050" algn="just">
              <a:lnSpc>
                <a:spcPct val="100000"/>
              </a:lnSpc>
              <a:spcBef>
                <a:spcPts val="300"/>
              </a:spcBef>
              <a:spcAft>
                <a:spcPts val="300"/>
              </a:spcAft>
              <a:buFont typeface="+mj-lt"/>
              <a:buAutoNum type="romanUcPeriod"/>
            </a:pPr>
            <a:r>
              <a:rPr lang="en-US" sz="1400" b="1" dirty="0" smtClean="0">
                <a:solidFill>
                  <a:srgbClr val="002060"/>
                </a:solidFill>
                <a:latin typeface="+mn-lt"/>
              </a:rPr>
              <a:t>BIS </a:t>
            </a:r>
            <a:r>
              <a:rPr lang="en-US" sz="1400" b="1" dirty="0">
                <a:solidFill>
                  <a:srgbClr val="002060"/>
                </a:solidFill>
                <a:latin typeface="+mn-lt"/>
              </a:rPr>
              <a:t>– For all queries except those related to the Telecom Sector, and </a:t>
            </a:r>
          </a:p>
          <a:p>
            <a:pPr marL="1314450" lvl="2" indent="-400050" algn="just">
              <a:lnSpc>
                <a:spcPct val="100000"/>
              </a:lnSpc>
              <a:spcBef>
                <a:spcPts val="300"/>
              </a:spcBef>
              <a:spcAft>
                <a:spcPts val="300"/>
              </a:spcAft>
              <a:buFont typeface="+mj-lt"/>
              <a:buAutoNum type="romanUcPeriod"/>
            </a:pPr>
            <a:r>
              <a:rPr lang="en-US" sz="1400" b="1" dirty="0" smtClean="0">
                <a:solidFill>
                  <a:srgbClr val="002060"/>
                </a:solidFill>
                <a:latin typeface="+mn-lt"/>
              </a:rPr>
              <a:t>TEC </a:t>
            </a:r>
            <a:r>
              <a:rPr lang="en-US" sz="1400" b="1" dirty="0">
                <a:solidFill>
                  <a:srgbClr val="002060"/>
                </a:solidFill>
                <a:latin typeface="+mn-lt"/>
              </a:rPr>
              <a:t>– for all queries related to the Telecom Sector</a:t>
            </a:r>
          </a:p>
          <a:p>
            <a:pPr marL="723900" lvl="1" indent="-266700" algn="just">
              <a:lnSpc>
                <a:spcPct val="100000"/>
              </a:lnSpc>
              <a:spcBef>
                <a:spcPts val="300"/>
              </a:spcBef>
              <a:spcAft>
                <a:spcPts val="300"/>
              </a:spcAft>
            </a:pPr>
            <a:endParaRPr lang="en-US" sz="1800" dirty="0" smtClean="0">
              <a:solidFill>
                <a:srgbClr val="002060"/>
              </a:solidFill>
              <a:latin typeface="+mn-lt"/>
            </a:endParaRPr>
          </a:p>
          <a:p>
            <a:pPr marL="457200" lvl="1" indent="0" algn="just">
              <a:lnSpc>
                <a:spcPct val="100000"/>
              </a:lnSpc>
              <a:spcBef>
                <a:spcPts val="600"/>
              </a:spcBef>
              <a:spcAft>
                <a:spcPts val="600"/>
              </a:spcAft>
              <a:buNone/>
            </a:pPr>
            <a:r>
              <a:rPr lang="en-US" sz="1600" dirty="0" smtClean="0">
                <a:solidFill>
                  <a:srgbClr val="002060"/>
                </a:solidFill>
                <a:latin typeface="+mn-lt"/>
              </a:rPr>
              <a:t>	</a:t>
            </a:r>
          </a:p>
        </p:txBody>
      </p:sp>
    </p:spTree>
    <p:extLst>
      <p:ext uri="{BB962C8B-B14F-4D97-AF65-F5344CB8AC3E}">
        <p14:creationId xmlns:p14="http://schemas.microsoft.com/office/powerpoint/2010/main" val="3050238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6031" y="2521434"/>
            <a:ext cx="9880899" cy="1243742"/>
          </a:xfrm>
        </p:spPr>
        <p:txBody>
          <a:bodyPr/>
          <a:lstStyle/>
          <a:p>
            <a:pPr marL="457200" indent="-457200"/>
            <a:r>
              <a:rPr lang="en-US" sz="3600" b="1" dirty="0"/>
              <a:t>Product Certification Scheme of Bureau of Indian Standards (BIS)</a:t>
            </a:r>
            <a:r>
              <a:rPr lang="en-IN" sz="3600" b="1" dirty="0"/>
              <a:t/>
            </a:r>
            <a:br>
              <a:rPr lang="en-IN" sz="3600" b="1" dirty="0"/>
            </a:br>
            <a:r>
              <a:rPr lang="en-IN" sz="3600" b="1" dirty="0">
                <a:solidFill>
                  <a:srgbClr val="002060"/>
                </a:solidFill>
              </a:rPr>
              <a:t/>
            </a:r>
            <a:br>
              <a:rPr lang="en-IN" sz="3600" b="1" dirty="0">
                <a:solidFill>
                  <a:srgbClr val="002060"/>
                </a:solidFill>
              </a:rPr>
            </a:br>
            <a:endParaRPr lang="en-IN" sz="3600" dirty="0">
              <a:solidFill>
                <a:srgbClr val="002060"/>
              </a:solidFill>
            </a:endParaRPr>
          </a:p>
        </p:txBody>
      </p:sp>
      <p:sp>
        <p:nvSpPr>
          <p:cNvPr id="3" name="Subtitle 2"/>
          <p:cNvSpPr>
            <a:spLocks noGrp="1"/>
          </p:cNvSpPr>
          <p:nvPr>
            <p:ph type="subTitle" idx="1"/>
          </p:nvPr>
        </p:nvSpPr>
        <p:spPr>
          <a:xfrm>
            <a:off x="1419472" y="3230252"/>
            <a:ext cx="7891272" cy="1069848"/>
          </a:xfrm>
        </p:spPr>
        <p:txBody>
          <a:bodyPr>
            <a:normAutofit fontScale="85000" lnSpcReduction="20000"/>
          </a:bodyPr>
          <a:lstStyle/>
          <a:p>
            <a:pPr marL="342900" indent="-342900">
              <a:buFont typeface="Arial" panose="020B0604020202020204" pitchFamily="34" charset="0"/>
              <a:buChar char="•"/>
            </a:pPr>
            <a:r>
              <a:rPr lang="de-DE" sz="2400" b="1" dirty="0"/>
              <a:t>Scheme - I (ISI Mark </a:t>
            </a:r>
            <a:r>
              <a:rPr lang="de-DE" sz="2400" b="1" dirty="0" smtClean="0"/>
              <a:t>Scheme)</a:t>
            </a:r>
          </a:p>
          <a:p>
            <a:pPr marL="342900" indent="-342900">
              <a:buFont typeface="Arial" panose="020B0604020202020204" pitchFamily="34" charset="0"/>
              <a:buChar char="•"/>
            </a:pPr>
            <a:r>
              <a:rPr lang="de-DE" sz="2400" b="1" dirty="0" smtClean="0"/>
              <a:t>Scheme </a:t>
            </a:r>
            <a:r>
              <a:rPr lang="de-DE" sz="2400" b="1" dirty="0"/>
              <a:t>– II (Registration Scheme)</a:t>
            </a:r>
            <a:r>
              <a:rPr lang="en-US" sz="2400" b="1" dirty="0"/>
              <a:t/>
            </a:r>
            <a:br>
              <a:rPr lang="en-US" sz="2400" b="1" dirty="0"/>
            </a:br>
            <a:r>
              <a:rPr lang="en-IN" sz="2400" b="1" dirty="0">
                <a:solidFill>
                  <a:srgbClr val="002060"/>
                </a:solidFill>
              </a:rPr>
              <a:t/>
            </a:r>
            <a:br>
              <a:rPr lang="en-IN" sz="2400" b="1" dirty="0">
                <a:solidFill>
                  <a:srgbClr val="002060"/>
                </a:solidFill>
              </a:rPr>
            </a:br>
            <a:endParaRPr lang="en-IN" dirty="0"/>
          </a:p>
        </p:txBody>
      </p:sp>
    </p:spTree>
    <p:extLst>
      <p:ext uri="{BB962C8B-B14F-4D97-AF65-F5344CB8AC3E}">
        <p14:creationId xmlns:p14="http://schemas.microsoft.com/office/powerpoint/2010/main" val="7134825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342901"/>
            <a:ext cx="11282082" cy="665628"/>
          </a:xfrm>
        </p:spPr>
        <p:txBody>
          <a:bodyPr>
            <a:normAutofit/>
          </a:bodyPr>
          <a:lstStyle/>
          <a:p>
            <a:r>
              <a:rPr lang="de-DE" sz="3600" b="1" dirty="0">
                <a:solidFill>
                  <a:srgbClr val="002060"/>
                </a:solidFill>
                <a:effectLst>
                  <a:outerShdw blurRad="38100" dist="38100" dir="2700000" algn="tl">
                    <a:srgbClr val="000000">
                      <a:alpha val="43137"/>
                    </a:srgbClr>
                  </a:outerShdw>
                </a:effectLst>
              </a:rPr>
              <a:t>Scheme - I (ISI Mark Scheme)</a:t>
            </a:r>
          </a:p>
        </p:txBody>
      </p:sp>
      <p:sp>
        <p:nvSpPr>
          <p:cNvPr id="3" name="Content Placeholder 2"/>
          <p:cNvSpPr>
            <a:spLocks noGrp="1"/>
          </p:cNvSpPr>
          <p:nvPr>
            <p:ph idx="1"/>
          </p:nvPr>
        </p:nvSpPr>
        <p:spPr>
          <a:xfrm>
            <a:off x="470647" y="1169894"/>
            <a:ext cx="11187953" cy="5007069"/>
          </a:xfrm>
        </p:spPr>
        <p:txBody>
          <a:bodyPr>
            <a:normAutofit/>
          </a:bodyPr>
          <a:lstStyle/>
          <a:p>
            <a:pPr algn="just" fontAlgn="base"/>
            <a:r>
              <a:rPr lang="en-US" sz="2000" dirty="0" smtClean="0">
                <a:solidFill>
                  <a:srgbClr val="002060"/>
                </a:solidFill>
                <a:latin typeface="+mn-lt"/>
              </a:rPr>
              <a:t>ISI </a:t>
            </a:r>
            <a:r>
              <a:rPr lang="en-US" sz="2000" dirty="0">
                <a:solidFill>
                  <a:srgbClr val="002060"/>
                </a:solidFill>
                <a:latin typeface="+mn-lt"/>
              </a:rPr>
              <a:t>mark is a standards-compliance mark for industrial products in India since </a:t>
            </a:r>
            <a:r>
              <a:rPr lang="en-US" sz="2000" dirty="0" smtClean="0">
                <a:solidFill>
                  <a:srgbClr val="002060"/>
                </a:solidFill>
                <a:latin typeface="+mn-lt"/>
              </a:rPr>
              <a:t>1955 which </a:t>
            </a:r>
            <a:r>
              <a:rPr lang="en-US" sz="2000" dirty="0">
                <a:solidFill>
                  <a:srgbClr val="002060"/>
                </a:solidFill>
                <a:latin typeface="+mn-lt"/>
              </a:rPr>
              <a:t>certifies that a product conforms to </a:t>
            </a:r>
            <a:r>
              <a:rPr lang="en-US" sz="2000" dirty="0" smtClean="0">
                <a:solidFill>
                  <a:srgbClr val="002060"/>
                </a:solidFill>
                <a:latin typeface="+mn-lt"/>
              </a:rPr>
              <a:t>an </a:t>
            </a:r>
            <a:r>
              <a:rPr lang="en-US" sz="2000" dirty="0">
                <a:solidFill>
                  <a:srgbClr val="002060"/>
                </a:solidFill>
                <a:latin typeface="+mn-lt"/>
              </a:rPr>
              <a:t>Indian standard (IS) developed by </a:t>
            </a:r>
            <a:r>
              <a:rPr lang="en-US" sz="2000" dirty="0" smtClean="0">
                <a:solidFill>
                  <a:srgbClr val="002060"/>
                </a:solidFill>
                <a:latin typeface="+mn-lt"/>
              </a:rPr>
              <a:t>BIS.</a:t>
            </a:r>
          </a:p>
          <a:p>
            <a:pPr algn="just" fontAlgn="base"/>
            <a:r>
              <a:rPr lang="en-US" sz="2000" dirty="0">
                <a:solidFill>
                  <a:srgbClr val="002060"/>
                </a:solidFill>
                <a:latin typeface="+mn-lt"/>
              </a:rPr>
              <a:t>So far, BIS has identified </a:t>
            </a:r>
            <a:r>
              <a:rPr lang="en-US" sz="2000" dirty="0" smtClean="0">
                <a:solidFill>
                  <a:srgbClr val="002060"/>
                </a:solidFill>
                <a:latin typeface="+mn-lt"/>
              </a:rPr>
              <a:t>over </a:t>
            </a:r>
            <a:r>
              <a:rPr lang="en-US" sz="2000" dirty="0" smtClean="0">
                <a:solidFill>
                  <a:srgbClr val="002060"/>
                </a:solidFill>
                <a:latin typeface="+mn-lt"/>
                <a:hlinkClick r:id="rId2"/>
              </a:rPr>
              <a:t>200 </a:t>
            </a:r>
            <a:r>
              <a:rPr lang="en-US" sz="2000" dirty="0">
                <a:solidFill>
                  <a:srgbClr val="002060"/>
                </a:solidFill>
                <a:latin typeface="+mn-lt"/>
                <a:hlinkClick r:id="rId2"/>
              </a:rPr>
              <a:t>products </a:t>
            </a:r>
            <a:r>
              <a:rPr lang="en-US" sz="2000" dirty="0">
                <a:solidFill>
                  <a:srgbClr val="002060"/>
                </a:solidFill>
                <a:latin typeface="+mn-lt"/>
              </a:rPr>
              <a:t>under ISI Mark Scheme which require mandatory certification. </a:t>
            </a:r>
            <a:endParaRPr lang="en-US" sz="2000" dirty="0" smtClean="0">
              <a:solidFill>
                <a:srgbClr val="002060"/>
              </a:solidFill>
              <a:latin typeface="+mn-lt"/>
            </a:endParaRPr>
          </a:p>
          <a:p>
            <a:pPr algn="just" fontAlgn="base"/>
            <a:endParaRPr lang="en-US" sz="2000" dirty="0" smtClean="0">
              <a:solidFill>
                <a:srgbClr val="002060"/>
              </a:solidFill>
              <a:latin typeface="+mn-lt"/>
            </a:endParaRPr>
          </a:p>
          <a:p>
            <a:pPr algn="just" fontAlgn="base"/>
            <a:endParaRPr lang="en-US" sz="2000" dirty="0">
              <a:solidFill>
                <a:srgbClr val="002060"/>
              </a:solidFill>
              <a:latin typeface="+mn-lt"/>
            </a:endParaRPr>
          </a:p>
          <a:p>
            <a:pPr algn="just" fontAlgn="base"/>
            <a:endParaRPr lang="en-US" sz="2000" dirty="0" smtClean="0">
              <a:solidFill>
                <a:srgbClr val="002060"/>
              </a:solidFill>
              <a:latin typeface="+mn-lt"/>
            </a:endParaRPr>
          </a:p>
          <a:p>
            <a:pPr algn="just" fontAlgn="base"/>
            <a:endParaRPr lang="en-US" sz="2000" dirty="0">
              <a:solidFill>
                <a:srgbClr val="002060"/>
              </a:solidFill>
              <a:latin typeface="+mn-lt"/>
            </a:endParaRPr>
          </a:p>
          <a:p>
            <a:pPr algn="just" fontAlgn="base"/>
            <a:endParaRPr lang="en-US" sz="2000" dirty="0" smtClean="0">
              <a:solidFill>
                <a:srgbClr val="002060"/>
              </a:solidFill>
              <a:latin typeface="+mn-lt"/>
            </a:endParaRPr>
          </a:p>
          <a:p>
            <a:pPr algn="just" fontAlgn="base"/>
            <a:endParaRPr lang="en-US" sz="2000" dirty="0">
              <a:solidFill>
                <a:srgbClr val="002060"/>
              </a:solidFill>
              <a:latin typeface="+mn-lt"/>
            </a:endParaRPr>
          </a:p>
          <a:p>
            <a:pPr algn="just" fontAlgn="base"/>
            <a:endParaRPr lang="en-US" sz="2000" dirty="0" smtClean="0">
              <a:solidFill>
                <a:srgbClr val="002060"/>
              </a:solidFill>
              <a:latin typeface="+mn-lt"/>
            </a:endParaRPr>
          </a:p>
          <a:p>
            <a:pPr algn="just" fontAlgn="base"/>
            <a:endParaRPr lang="en-US" sz="2000" dirty="0" smtClean="0">
              <a:solidFill>
                <a:srgbClr val="002060"/>
              </a:solidFill>
              <a:latin typeface="+mn-lt"/>
            </a:endParaRPr>
          </a:p>
        </p:txBody>
      </p:sp>
      <p:graphicFrame>
        <p:nvGraphicFramePr>
          <p:cNvPr id="4" name="Table 3"/>
          <p:cNvGraphicFramePr>
            <a:graphicFrameLocks noGrp="1"/>
          </p:cNvGraphicFramePr>
          <p:nvPr>
            <p:extLst>
              <p:ext uri="{D42A27DB-BD31-4B8C-83A1-F6EECF244321}">
                <p14:modId xmlns:p14="http://schemas.microsoft.com/office/powerpoint/2010/main" val="1132911274"/>
              </p:ext>
            </p:extLst>
          </p:nvPr>
        </p:nvGraphicFramePr>
        <p:xfrm>
          <a:off x="797215" y="2506664"/>
          <a:ext cx="5576691" cy="3342806"/>
        </p:xfrm>
        <a:graphic>
          <a:graphicData uri="http://schemas.openxmlformats.org/drawingml/2006/table">
            <a:tbl>
              <a:tblPr firstRow="1" firstCol="1" bandRow="1">
                <a:tableStyleId>{5C22544A-7EE6-4342-B048-85BDC9FD1C3A}</a:tableStyleId>
              </a:tblPr>
              <a:tblGrid>
                <a:gridCol w="1591834"/>
                <a:gridCol w="3984857"/>
              </a:tblGrid>
              <a:tr h="196636">
                <a:tc>
                  <a:txBody>
                    <a:bodyPr/>
                    <a:lstStyle/>
                    <a:p>
                      <a:pPr>
                        <a:lnSpc>
                          <a:spcPct val="107000"/>
                        </a:lnSpc>
                        <a:spcAft>
                          <a:spcPts val="0"/>
                        </a:spcAft>
                      </a:pPr>
                      <a:r>
                        <a:rPr lang="en-IN" sz="800" dirty="0">
                          <a:effectLst/>
                        </a:rPr>
                        <a:t>Product category </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c>
                  <a:txBody>
                    <a:bodyPr/>
                    <a:lstStyle/>
                    <a:p>
                      <a:pPr>
                        <a:lnSpc>
                          <a:spcPct val="107000"/>
                        </a:lnSpc>
                        <a:spcAft>
                          <a:spcPts val="0"/>
                        </a:spcAft>
                      </a:pPr>
                      <a:r>
                        <a:rPr lang="en-IN" sz="800" dirty="0">
                          <a:effectLst/>
                        </a:rPr>
                        <a:t>Sub Category</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r>
              <a:tr h="196636">
                <a:tc>
                  <a:txBody>
                    <a:bodyPr/>
                    <a:lstStyle/>
                    <a:p>
                      <a:pPr>
                        <a:lnSpc>
                          <a:spcPct val="107000"/>
                        </a:lnSpc>
                        <a:spcAft>
                          <a:spcPts val="0"/>
                        </a:spcAft>
                      </a:pPr>
                      <a:r>
                        <a:rPr lang="en-IN" sz="800">
                          <a:effectLst/>
                        </a:rPr>
                        <a:t>Cement</a:t>
                      </a:r>
                      <a:endParaRPr lang="en-IN" sz="80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c>
                  <a:txBody>
                    <a:bodyPr/>
                    <a:lstStyle/>
                    <a:p>
                      <a:pPr>
                        <a:lnSpc>
                          <a:spcPct val="107000"/>
                        </a:lnSpc>
                        <a:spcAft>
                          <a:spcPts val="0"/>
                        </a:spcAft>
                      </a:pPr>
                      <a:r>
                        <a:rPr lang="en-IN" sz="800">
                          <a:effectLst/>
                        </a:rPr>
                        <a:t>Different kind of Portland cement, sulphated cement</a:t>
                      </a:r>
                      <a:endParaRPr lang="en-IN" sz="80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r>
              <a:tr h="393271">
                <a:tc>
                  <a:txBody>
                    <a:bodyPr/>
                    <a:lstStyle/>
                    <a:p>
                      <a:pPr>
                        <a:lnSpc>
                          <a:spcPct val="107000"/>
                        </a:lnSpc>
                        <a:spcAft>
                          <a:spcPts val="0"/>
                        </a:spcAft>
                      </a:pPr>
                      <a:r>
                        <a:rPr lang="en-IN" sz="800">
                          <a:effectLst/>
                        </a:rPr>
                        <a:t>Household Electrical goods</a:t>
                      </a:r>
                      <a:endParaRPr lang="en-IN" sz="80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c>
                  <a:txBody>
                    <a:bodyPr/>
                    <a:lstStyle/>
                    <a:p>
                      <a:pPr>
                        <a:lnSpc>
                          <a:spcPct val="107000"/>
                        </a:lnSpc>
                        <a:spcAft>
                          <a:spcPts val="0"/>
                        </a:spcAft>
                      </a:pPr>
                      <a:r>
                        <a:rPr lang="en-IN" sz="800">
                          <a:effectLst/>
                        </a:rPr>
                        <a:t>RCCBs, RCVOs, Lamps, Iron, Water heaters, Electric Stoves, Room Heaters, Switches, Cables, Batteries,</a:t>
                      </a:r>
                      <a:endParaRPr lang="en-IN" sz="80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r>
              <a:tr h="983179">
                <a:tc>
                  <a:txBody>
                    <a:bodyPr/>
                    <a:lstStyle/>
                    <a:p>
                      <a:pPr>
                        <a:lnSpc>
                          <a:spcPct val="107000"/>
                        </a:lnSpc>
                        <a:spcAft>
                          <a:spcPts val="0"/>
                        </a:spcAft>
                      </a:pPr>
                      <a:r>
                        <a:rPr lang="en-IN" sz="800">
                          <a:effectLst/>
                        </a:rPr>
                        <a:t>Food &amp; Related Products</a:t>
                      </a:r>
                      <a:endParaRPr lang="en-IN" sz="80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c>
                  <a:txBody>
                    <a:bodyPr/>
                    <a:lstStyle/>
                    <a:p>
                      <a:pPr>
                        <a:lnSpc>
                          <a:spcPct val="107000"/>
                        </a:lnSpc>
                        <a:spcAft>
                          <a:spcPts val="0"/>
                        </a:spcAft>
                      </a:pPr>
                      <a:r>
                        <a:rPr lang="en-IN" sz="800" dirty="0">
                          <a:effectLst/>
                        </a:rPr>
                        <a:t>Baby formula, Processed cereal based foods, different kinds of milk powder, Various kinds of condensed milk, Packaged Natural Mineral Water, Infant milk substitutes, Milk-cereal based weaning foods, Hexane, Food grade, Plastic Feeding Bottles, Glass Feeding Bottles.</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r>
              <a:tr h="393271">
                <a:tc>
                  <a:txBody>
                    <a:bodyPr/>
                    <a:lstStyle/>
                    <a:p>
                      <a:pPr>
                        <a:lnSpc>
                          <a:spcPct val="107000"/>
                        </a:lnSpc>
                        <a:spcAft>
                          <a:spcPts val="0"/>
                        </a:spcAft>
                      </a:pPr>
                      <a:r>
                        <a:rPr lang="en-IN" sz="800">
                          <a:effectLst/>
                        </a:rPr>
                        <a:t>Oil Pressure Stoves</a:t>
                      </a:r>
                      <a:endParaRPr lang="en-IN" sz="80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c>
                  <a:txBody>
                    <a:bodyPr/>
                    <a:lstStyle/>
                    <a:p>
                      <a:pPr>
                        <a:lnSpc>
                          <a:spcPct val="107000"/>
                        </a:lnSpc>
                        <a:spcAft>
                          <a:spcPts val="0"/>
                        </a:spcAft>
                      </a:pPr>
                      <a:r>
                        <a:rPr lang="en-IN" sz="800">
                          <a:effectLst/>
                        </a:rPr>
                        <a:t>Oil pressure stove, offset burner type, Multi-burner oil pressure stoves</a:t>
                      </a:r>
                      <a:endParaRPr lang="en-IN" sz="80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r>
              <a:tr h="393271">
                <a:tc>
                  <a:txBody>
                    <a:bodyPr/>
                    <a:lstStyle/>
                    <a:p>
                      <a:pPr>
                        <a:lnSpc>
                          <a:spcPct val="107000"/>
                        </a:lnSpc>
                        <a:spcAft>
                          <a:spcPts val="0"/>
                        </a:spcAft>
                      </a:pPr>
                      <a:r>
                        <a:rPr lang="en-IN" sz="800">
                          <a:effectLst/>
                        </a:rPr>
                        <a:t>Automobile Accessories</a:t>
                      </a:r>
                      <a:endParaRPr lang="en-IN" sz="80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c>
                  <a:txBody>
                    <a:bodyPr/>
                    <a:lstStyle/>
                    <a:p>
                      <a:pPr>
                        <a:lnSpc>
                          <a:spcPct val="107000"/>
                        </a:lnSpc>
                        <a:spcAft>
                          <a:spcPts val="0"/>
                        </a:spcAft>
                      </a:pPr>
                      <a:r>
                        <a:rPr lang="en-IN" sz="800">
                          <a:effectLst/>
                        </a:rPr>
                        <a:t>Tubes for pneumatic tyres, Pneumatic tyres for 2W, 3W, passenger car vehicles, commercial vehicles</a:t>
                      </a:r>
                      <a:endParaRPr lang="en-IN" sz="80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r>
              <a:tr h="393271">
                <a:tc>
                  <a:txBody>
                    <a:bodyPr/>
                    <a:lstStyle/>
                    <a:p>
                      <a:pPr>
                        <a:lnSpc>
                          <a:spcPct val="107000"/>
                        </a:lnSpc>
                        <a:spcAft>
                          <a:spcPts val="0"/>
                        </a:spcAft>
                      </a:pPr>
                      <a:r>
                        <a:rPr lang="en-IN" sz="800">
                          <a:effectLst/>
                        </a:rPr>
                        <a:t>Cylinder, Valves and Regulation</a:t>
                      </a:r>
                      <a:endParaRPr lang="en-IN" sz="80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c>
                  <a:txBody>
                    <a:bodyPr/>
                    <a:lstStyle/>
                    <a:p>
                      <a:pPr>
                        <a:lnSpc>
                          <a:spcPct val="107000"/>
                        </a:lnSpc>
                        <a:spcAft>
                          <a:spcPts val="0"/>
                        </a:spcAft>
                      </a:pPr>
                      <a:r>
                        <a:rPr lang="en-IN" sz="800" dirty="0">
                          <a:effectLst/>
                        </a:rPr>
                        <a:t>LPG Cylinders, Valves, Regulators</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r>
              <a:tr h="393271">
                <a:tc>
                  <a:txBody>
                    <a:bodyPr/>
                    <a:lstStyle/>
                    <a:p>
                      <a:pPr>
                        <a:lnSpc>
                          <a:spcPct val="107000"/>
                        </a:lnSpc>
                        <a:spcAft>
                          <a:spcPts val="0"/>
                        </a:spcAft>
                      </a:pPr>
                      <a:r>
                        <a:rPr lang="en-IN" sz="800">
                          <a:effectLst/>
                        </a:rPr>
                        <a:t>Medical Equipment</a:t>
                      </a:r>
                      <a:endParaRPr lang="en-IN" sz="80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c>
                  <a:txBody>
                    <a:bodyPr/>
                    <a:lstStyle/>
                    <a:p>
                      <a:pPr>
                        <a:lnSpc>
                          <a:spcPct val="107000"/>
                        </a:lnSpc>
                        <a:spcAft>
                          <a:spcPts val="0"/>
                        </a:spcAft>
                      </a:pPr>
                      <a:r>
                        <a:rPr lang="en-IN" sz="800" dirty="0">
                          <a:effectLst/>
                        </a:rPr>
                        <a:t>Clinical thermometers , Diagnostic Medical X-Ray Equipment</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153012099"/>
              </p:ext>
            </p:extLst>
          </p:nvPr>
        </p:nvGraphicFramePr>
        <p:xfrm>
          <a:off x="6804213" y="2620686"/>
          <a:ext cx="4854388" cy="3228786"/>
        </p:xfrm>
        <a:graphic>
          <a:graphicData uri="http://schemas.openxmlformats.org/drawingml/2006/table">
            <a:tbl>
              <a:tblPr firstRow="1" firstCol="1" bandRow="1">
                <a:tableStyleId>{5C22544A-7EE6-4342-B048-85BDC9FD1C3A}</a:tableStyleId>
              </a:tblPr>
              <a:tblGrid>
                <a:gridCol w="1385656"/>
                <a:gridCol w="3468732"/>
              </a:tblGrid>
              <a:tr h="461255">
                <a:tc>
                  <a:txBody>
                    <a:bodyPr/>
                    <a:lstStyle/>
                    <a:p>
                      <a:pPr>
                        <a:lnSpc>
                          <a:spcPct val="107000"/>
                        </a:lnSpc>
                        <a:spcAft>
                          <a:spcPts val="0"/>
                        </a:spcAft>
                      </a:pPr>
                      <a:r>
                        <a:rPr lang="en-IN" sz="800" dirty="0">
                          <a:effectLst/>
                        </a:rPr>
                        <a:t>Steel Products</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c>
                  <a:txBody>
                    <a:bodyPr/>
                    <a:lstStyle/>
                    <a:p>
                      <a:pPr>
                        <a:lnSpc>
                          <a:spcPct val="107000"/>
                        </a:lnSpc>
                        <a:spcAft>
                          <a:spcPts val="0"/>
                        </a:spcAft>
                      </a:pPr>
                      <a:r>
                        <a:rPr lang="en-IN" sz="800" dirty="0">
                          <a:effectLst/>
                        </a:rPr>
                        <a:t>Steel Wires, steel bars, Steel tubes, Steel Ply, Structural steel</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r>
              <a:tr h="461255">
                <a:tc>
                  <a:txBody>
                    <a:bodyPr/>
                    <a:lstStyle/>
                    <a:p>
                      <a:pPr>
                        <a:lnSpc>
                          <a:spcPct val="107000"/>
                        </a:lnSpc>
                        <a:spcAft>
                          <a:spcPts val="0"/>
                        </a:spcAft>
                      </a:pPr>
                      <a:r>
                        <a:rPr lang="en-IN" sz="800">
                          <a:effectLst/>
                        </a:rPr>
                        <a:t>Electrical Transformers</a:t>
                      </a:r>
                      <a:endParaRPr lang="en-IN" sz="80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c>
                  <a:txBody>
                    <a:bodyPr/>
                    <a:lstStyle/>
                    <a:p>
                      <a:pPr>
                        <a:lnSpc>
                          <a:spcPct val="107000"/>
                        </a:lnSpc>
                        <a:spcAft>
                          <a:spcPts val="0"/>
                        </a:spcAft>
                      </a:pPr>
                      <a:r>
                        <a:rPr lang="en-IN" sz="800" dirty="0">
                          <a:effectLst/>
                        </a:rPr>
                        <a:t>Out door type Oil immersed Distribution Transformers </a:t>
                      </a:r>
                      <a:r>
                        <a:rPr lang="en-IN" sz="800" dirty="0" err="1">
                          <a:effectLst/>
                        </a:rPr>
                        <a:t>upto</a:t>
                      </a:r>
                      <a:r>
                        <a:rPr lang="en-IN" sz="800" dirty="0">
                          <a:effectLst/>
                        </a:rPr>
                        <a:t> and including 2500 kVA</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r>
              <a:tr h="461255">
                <a:tc>
                  <a:txBody>
                    <a:bodyPr/>
                    <a:lstStyle/>
                    <a:p>
                      <a:pPr>
                        <a:lnSpc>
                          <a:spcPct val="107000"/>
                        </a:lnSpc>
                        <a:spcAft>
                          <a:spcPts val="0"/>
                        </a:spcAft>
                      </a:pPr>
                      <a:r>
                        <a:rPr lang="en-IN" sz="800">
                          <a:effectLst/>
                        </a:rPr>
                        <a:t>Electrical Motors</a:t>
                      </a:r>
                      <a:endParaRPr lang="en-IN" sz="80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c>
                  <a:txBody>
                    <a:bodyPr/>
                    <a:lstStyle/>
                    <a:p>
                      <a:pPr>
                        <a:lnSpc>
                          <a:spcPct val="107000"/>
                        </a:lnSpc>
                        <a:spcAft>
                          <a:spcPts val="0"/>
                        </a:spcAft>
                      </a:pPr>
                      <a:r>
                        <a:rPr lang="en-IN" sz="800" dirty="0">
                          <a:effectLst/>
                        </a:rPr>
                        <a:t>Energy Efficient Induction Motors-Three Phase Squirrel Cage</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r>
              <a:tr h="691883">
                <a:tc>
                  <a:txBody>
                    <a:bodyPr/>
                    <a:lstStyle/>
                    <a:p>
                      <a:pPr>
                        <a:lnSpc>
                          <a:spcPct val="107000"/>
                        </a:lnSpc>
                        <a:spcAft>
                          <a:spcPts val="0"/>
                        </a:spcAft>
                      </a:pPr>
                      <a:r>
                        <a:rPr lang="en-IN" sz="800">
                          <a:effectLst/>
                        </a:rPr>
                        <a:t>Capacitors</a:t>
                      </a:r>
                      <a:endParaRPr lang="en-IN" sz="80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c>
                  <a:txBody>
                    <a:bodyPr/>
                    <a:lstStyle/>
                    <a:p>
                      <a:pPr>
                        <a:lnSpc>
                          <a:spcPct val="107000"/>
                        </a:lnSpc>
                        <a:spcAft>
                          <a:spcPts val="0"/>
                        </a:spcAft>
                      </a:pPr>
                      <a:r>
                        <a:rPr lang="en-IN" sz="800" dirty="0">
                          <a:effectLst/>
                        </a:rPr>
                        <a:t>A.C. motor capacitors, Power Capacitors of Self-healing Type, Shunt Power Capacitors of the Non-Self-Healing Type </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r>
              <a:tr h="461255">
                <a:tc>
                  <a:txBody>
                    <a:bodyPr/>
                    <a:lstStyle/>
                    <a:p>
                      <a:pPr>
                        <a:lnSpc>
                          <a:spcPct val="107000"/>
                        </a:lnSpc>
                        <a:spcAft>
                          <a:spcPts val="0"/>
                        </a:spcAft>
                      </a:pPr>
                      <a:r>
                        <a:rPr lang="en-IN" sz="800">
                          <a:effectLst/>
                        </a:rPr>
                        <a:t>Chemicals &amp; Fertilizers</a:t>
                      </a:r>
                      <a:endParaRPr lang="en-IN" sz="80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c>
                  <a:txBody>
                    <a:bodyPr/>
                    <a:lstStyle/>
                    <a:p>
                      <a:pPr>
                        <a:lnSpc>
                          <a:spcPct val="107000"/>
                        </a:lnSpc>
                        <a:spcAft>
                          <a:spcPts val="0"/>
                        </a:spcAft>
                      </a:pPr>
                      <a:r>
                        <a:rPr lang="en-IN" sz="800" dirty="0">
                          <a:effectLst/>
                        </a:rPr>
                        <a:t>Caustic Soda, Boric Acid ,Poly Aluminium Chloride, Acetic Acid, Aniline, Methanol, </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r>
              <a:tr h="461255">
                <a:tc>
                  <a:txBody>
                    <a:bodyPr/>
                    <a:lstStyle/>
                    <a:p>
                      <a:pPr>
                        <a:lnSpc>
                          <a:spcPct val="107000"/>
                        </a:lnSpc>
                        <a:spcAft>
                          <a:spcPts val="0"/>
                        </a:spcAft>
                      </a:pPr>
                      <a:r>
                        <a:rPr lang="en-IN" sz="800" dirty="0">
                          <a:effectLst/>
                        </a:rPr>
                        <a:t>Kitchen Appliances</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c>
                  <a:txBody>
                    <a:bodyPr/>
                    <a:lstStyle/>
                    <a:p>
                      <a:pPr>
                        <a:lnSpc>
                          <a:spcPct val="107000"/>
                        </a:lnSpc>
                        <a:spcAft>
                          <a:spcPts val="0"/>
                        </a:spcAft>
                      </a:pPr>
                      <a:r>
                        <a:rPr lang="en-IN" sz="800" dirty="0">
                          <a:effectLst/>
                        </a:rPr>
                        <a:t>Hand-held Blender, Domestic Electric Food Mixer (Liquidizers and Grinders) and Centrifugal Juicer</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r>
              <a:tr h="230628">
                <a:tc>
                  <a:txBody>
                    <a:bodyPr/>
                    <a:lstStyle/>
                    <a:p>
                      <a:pPr>
                        <a:lnSpc>
                          <a:spcPct val="107000"/>
                        </a:lnSpc>
                        <a:spcAft>
                          <a:spcPts val="0"/>
                        </a:spcAft>
                      </a:pPr>
                      <a:r>
                        <a:rPr lang="en-IN" sz="800" dirty="0">
                          <a:effectLst/>
                        </a:rPr>
                        <a:t>Toys</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c>
                  <a:txBody>
                    <a:bodyPr/>
                    <a:lstStyle/>
                    <a:p>
                      <a:pPr>
                        <a:lnSpc>
                          <a:spcPct val="107000"/>
                        </a:lnSpc>
                        <a:spcAft>
                          <a:spcPts val="0"/>
                        </a:spcAft>
                      </a:pPr>
                      <a:r>
                        <a:rPr lang="en-IN" sz="800" dirty="0">
                          <a:effectLst/>
                        </a:rPr>
                        <a:t>Safety of Toys….</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527336062"/>
              </p:ext>
            </p:extLst>
          </p:nvPr>
        </p:nvGraphicFramePr>
        <p:xfrm>
          <a:off x="6804213" y="2506666"/>
          <a:ext cx="4854388" cy="140366"/>
        </p:xfrm>
        <a:graphic>
          <a:graphicData uri="http://schemas.openxmlformats.org/drawingml/2006/table">
            <a:tbl>
              <a:tblPr firstRow="1" firstCol="1" bandRow="1">
                <a:tableStyleId>{5C22544A-7EE6-4342-B048-85BDC9FD1C3A}</a:tableStyleId>
              </a:tblPr>
              <a:tblGrid>
                <a:gridCol w="1385656"/>
                <a:gridCol w="3468732"/>
              </a:tblGrid>
              <a:tr h="140366">
                <a:tc>
                  <a:txBody>
                    <a:bodyPr/>
                    <a:lstStyle/>
                    <a:p>
                      <a:pPr>
                        <a:lnSpc>
                          <a:spcPct val="107000"/>
                        </a:lnSpc>
                        <a:spcAft>
                          <a:spcPts val="0"/>
                        </a:spcAft>
                      </a:pPr>
                      <a:r>
                        <a:rPr lang="en-IN" sz="800" dirty="0">
                          <a:effectLst/>
                        </a:rPr>
                        <a:t>Product category </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c>
                  <a:txBody>
                    <a:bodyPr/>
                    <a:lstStyle/>
                    <a:p>
                      <a:pPr>
                        <a:lnSpc>
                          <a:spcPct val="107000"/>
                        </a:lnSpc>
                        <a:spcAft>
                          <a:spcPts val="0"/>
                        </a:spcAft>
                      </a:pPr>
                      <a:r>
                        <a:rPr lang="en-IN" sz="800" dirty="0">
                          <a:effectLst/>
                        </a:rPr>
                        <a:t>Sub Category</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32" marR="50532" marT="0" marB="0" anchor="ctr"/>
                </a:tc>
              </a:tr>
            </a:tbl>
          </a:graphicData>
        </a:graphic>
      </p:graphicFrame>
    </p:spTree>
    <p:extLst>
      <p:ext uri="{BB962C8B-B14F-4D97-AF65-F5344CB8AC3E}">
        <p14:creationId xmlns:p14="http://schemas.microsoft.com/office/powerpoint/2010/main" val="4345860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7207"/>
            <a:ext cx="10515600" cy="925793"/>
          </a:xfrm>
          <a:noFill/>
        </p:spPr>
        <p:txBody>
          <a:bodyPr>
            <a:normAutofit/>
          </a:bodyPr>
          <a:lstStyle/>
          <a:p>
            <a:r>
              <a:rPr lang="de-DE" sz="3600" b="1" dirty="0">
                <a:solidFill>
                  <a:srgbClr val="002060"/>
                </a:solidFill>
                <a:effectLst>
                  <a:outerShdw blurRad="38100" dist="38100" dir="2700000" algn="tl">
                    <a:srgbClr val="000000">
                      <a:alpha val="43137"/>
                    </a:srgbClr>
                  </a:outerShdw>
                </a:effectLst>
              </a:rPr>
              <a:t>Scheme - I (ISI Mark Scheme)</a:t>
            </a:r>
            <a:endParaRPr lang="en-GB" sz="3600" b="1" dirty="0">
              <a:solidFill>
                <a:schemeClr val="tx2"/>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966267" y="1142999"/>
            <a:ext cx="10947827" cy="5096435"/>
          </a:xfrm>
        </p:spPr>
        <p:txBody>
          <a:bodyPr/>
          <a:lstStyle/>
          <a:p>
            <a:pPr marL="266700" indent="-266700" algn="just">
              <a:lnSpc>
                <a:spcPct val="100000"/>
              </a:lnSpc>
              <a:spcBef>
                <a:spcPts val="600"/>
              </a:spcBef>
              <a:spcAft>
                <a:spcPts val="600"/>
              </a:spcAft>
            </a:pPr>
            <a:r>
              <a:rPr lang="en-US" sz="1800" b="1" dirty="0">
                <a:latin typeface="+mn-lt"/>
              </a:rPr>
              <a:t>Ministry of Chemicals and </a:t>
            </a:r>
            <a:r>
              <a:rPr lang="en-US" sz="1800" b="1" dirty="0" err="1">
                <a:latin typeface="+mn-lt"/>
              </a:rPr>
              <a:t>Fertilisers</a:t>
            </a:r>
            <a:r>
              <a:rPr lang="en-US" sz="1800" b="1" dirty="0">
                <a:latin typeface="+mn-lt"/>
              </a:rPr>
              <a:t> </a:t>
            </a:r>
            <a:r>
              <a:rPr lang="en-US" sz="1800" dirty="0" smtClean="0">
                <a:latin typeface="+mn-lt"/>
              </a:rPr>
              <a:t>has made BIS standards as mandatory for around 20 chemical products.</a:t>
            </a:r>
          </a:p>
          <a:p>
            <a:pPr marL="266700" indent="-266700" algn="just">
              <a:lnSpc>
                <a:spcPct val="100000"/>
              </a:lnSpc>
              <a:spcBef>
                <a:spcPts val="600"/>
              </a:spcBef>
              <a:spcAft>
                <a:spcPts val="600"/>
              </a:spcAft>
            </a:pPr>
            <a:endParaRPr lang="en-US" sz="1800" dirty="0">
              <a:latin typeface="+mn-lt"/>
            </a:endParaRPr>
          </a:p>
          <a:p>
            <a:pPr marL="266700" indent="-266700" algn="just">
              <a:lnSpc>
                <a:spcPct val="100000"/>
              </a:lnSpc>
              <a:spcBef>
                <a:spcPts val="600"/>
              </a:spcBef>
              <a:spcAft>
                <a:spcPts val="600"/>
              </a:spcAft>
            </a:pPr>
            <a:endParaRPr lang="en-US" sz="1800" dirty="0" smtClean="0">
              <a:latin typeface="+mn-lt"/>
            </a:endParaRPr>
          </a:p>
          <a:p>
            <a:pPr marL="266700" indent="-266700" algn="just">
              <a:lnSpc>
                <a:spcPct val="100000"/>
              </a:lnSpc>
              <a:spcBef>
                <a:spcPts val="600"/>
              </a:spcBef>
              <a:spcAft>
                <a:spcPts val="600"/>
              </a:spcAft>
            </a:pPr>
            <a:endParaRPr lang="en-US" sz="1800" dirty="0">
              <a:latin typeface="+mn-lt"/>
            </a:endParaRPr>
          </a:p>
          <a:p>
            <a:pPr marL="266700" indent="-266700" algn="just">
              <a:lnSpc>
                <a:spcPct val="100000"/>
              </a:lnSpc>
              <a:spcBef>
                <a:spcPts val="600"/>
              </a:spcBef>
              <a:spcAft>
                <a:spcPts val="600"/>
              </a:spcAft>
            </a:pPr>
            <a:endParaRPr lang="en-US" sz="1800" dirty="0" smtClean="0">
              <a:latin typeface="+mn-lt"/>
            </a:endParaRPr>
          </a:p>
          <a:p>
            <a:pPr marL="266700" indent="-266700" algn="just">
              <a:lnSpc>
                <a:spcPct val="100000"/>
              </a:lnSpc>
              <a:spcBef>
                <a:spcPts val="600"/>
              </a:spcBef>
              <a:spcAft>
                <a:spcPts val="600"/>
              </a:spcAft>
            </a:pPr>
            <a:endParaRPr lang="en-US" sz="1800" dirty="0">
              <a:latin typeface="+mn-lt"/>
            </a:endParaRPr>
          </a:p>
          <a:p>
            <a:pPr marL="266700" indent="-266700" algn="just">
              <a:lnSpc>
                <a:spcPct val="100000"/>
              </a:lnSpc>
              <a:spcBef>
                <a:spcPts val="600"/>
              </a:spcBef>
              <a:spcAft>
                <a:spcPts val="600"/>
              </a:spcAft>
            </a:pPr>
            <a:endParaRPr lang="en-US" sz="1800" dirty="0" smtClean="0">
              <a:latin typeface="+mn-lt"/>
            </a:endParaRPr>
          </a:p>
          <a:p>
            <a:pPr marL="266700" indent="-266700" algn="just">
              <a:lnSpc>
                <a:spcPct val="100000"/>
              </a:lnSpc>
              <a:spcBef>
                <a:spcPts val="600"/>
              </a:spcBef>
              <a:spcAft>
                <a:spcPts val="600"/>
              </a:spcAft>
            </a:pPr>
            <a:endParaRPr lang="en-US" sz="1800" dirty="0">
              <a:latin typeface="+mn-lt"/>
            </a:endParaRPr>
          </a:p>
          <a:p>
            <a:pPr marL="266700" indent="-266700" algn="just">
              <a:lnSpc>
                <a:spcPct val="100000"/>
              </a:lnSpc>
              <a:spcBef>
                <a:spcPts val="600"/>
              </a:spcBef>
              <a:spcAft>
                <a:spcPts val="600"/>
              </a:spcAft>
            </a:pPr>
            <a:endParaRPr lang="en-US" sz="1800" dirty="0" smtClean="0">
              <a:latin typeface="+mn-lt"/>
            </a:endParaRPr>
          </a:p>
          <a:p>
            <a:pPr marL="266700" indent="-266700" algn="just">
              <a:lnSpc>
                <a:spcPct val="100000"/>
              </a:lnSpc>
              <a:spcBef>
                <a:spcPts val="600"/>
              </a:spcBef>
              <a:spcAft>
                <a:spcPts val="600"/>
              </a:spcAft>
            </a:pPr>
            <a:endParaRPr lang="en-US" sz="1800" dirty="0">
              <a:latin typeface="+mn-lt"/>
            </a:endParaRPr>
          </a:p>
          <a:p>
            <a:pPr marL="266700" indent="-266700" algn="just">
              <a:lnSpc>
                <a:spcPct val="100000"/>
              </a:lnSpc>
              <a:spcBef>
                <a:spcPts val="600"/>
              </a:spcBef>
              <a:spcAft>
                <a:spcPts val="600"/>
              </a:spcAft>
            </a:pPr>
            <a:r>
              <a:rPr lang="en-US" sz="1800" dirty="0" smtClean="0">
                <a:latin typeface="+mn-lt"/>
              </a:rPr>
              <a:t>Ministry is also finalizing </a:t>
            </a:r>
            <a:r>
              <a:rPr lang="en-US" sz="1800" dirty="0">
                <a:latin typeface="+mn-lt"/>
              </a:rPr>
              <a:t>plans to increase the number of chemicals and petrochemicals to be covered by mandatory </a:t>
            </a:r>
            <a:r>
              <a:rPr lang="en-US" sz="1800" dirty="0" smtClean="0">
                <a:latin typeface="+mn-lt"/>
              </a:rPr>
              <a:t>certification.</a:t>
            </a:r>
          </a:p>
          <a:p>
            <a:pPr marL="266700" indent="-266700" algn="just">
              <a:lnSpc>
                <a:spcPct val="100000"/>
              </a:lnSpc>
              <a:spcBef>
                <a:spcPts val="600"/>
              </a:spcBef>
              <a:spcAft>
                <a:spcPts val="600"/>
              </a:spcAft>
            </a:pPr>
            <a:endParaRPr lang="en-US" sz="1800" dirty="0" smtClean="0">
              <a:latin typeface="+mn-lt"/>
            </a:endParaRPr>
          </a:p>
          <a:p>
            <a:pPr marL="266700" indent="-266700" algn="just">
              <a:lnSpc>
                <a:spcPct val="100000"/>
              </a:lnSpc>
              <a:spcBef>
                <a:spcPts val="600"/>
              </a:spcBef>
              <a:spcAft>
                <a:spcPts val="600"/>
              </a:spcAft>
            </a:pPr>
            <a:endParaRPr lang="en-GB" sz="2000" dirty="0">
              <a:latin typeface="+mn-lt"/>
            </a:endParaRPr>
          </a:p>
        </p:txBody>
      </p:sp>
      <p:graphicFrame>
        <p:nvGraphicFramePr>
          <p:cNvPr id="8" name="Table 7"/>
          <p:cNvGraphicFramePr>
            <a:graphicFrameLocks noGrp="1"/>
          </p:cNvGraphicFramePr>
          <p:nvPr>
            <p:extLst>
              <p:ext uri="{D42A27DB-BD31-4B8C-83A1-F6EECF244321}">
                <p14:modId xmlns:p14="http://schemas.microsoft.com/office/powerpoint/2010/main" val="384862908"/>
              </p:ext>
            </p:extLst>
          </p:nvPr>
        </p:nvGraphicFramePr>
        <p:xfrm>
          <a:off x="1278192" y="1637368"/>
          <a:ext cx="4773706" cy="3834078"/>
        </p:xfrm>
        <a:graphic>
          <a:graphicData uri="http://schemas.openxmlformats.org/drawingml/2006/table">
            <a:tbl>
              <a:tblPr firstRow="1" firstCol="1" bandRow="1">
                <a:tableStyleId>{5C22544A-7EE6-4342-B048-85BDC9FD1C3A}</a:tableStyleId>
              </a:tblPr>
              <a:tblGrid>
                <a:gridCol w="511769"/>
                <a:gridCol w="927066"/>
                <a:gridCol w="3334871"/>
              </a:tblGrid>
              <a:tr h="142802">
                <a:tc>
                  <a:txBody>
                    <a:bodyPr/>
                    <a:lstStyle/>
                    <a:p>
                      <a:pPr algn="ctr">
                        <a:lnSpc>
                          <a:spcPct val="107000"/>
                        </a:lnSpc>
                        <a:spcAft>
                          <a:spcPts val="0"/>
                        </a:spcAft>
                      </a:pPr>
                      <a:r>
                        <a:rPr lang="en-IN" sz="1000" dirty="0">
                          <a:effectLst/>
                        </a:rPr>
                        <a:t>S. No.</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a:effectLst/>
                        </a:rPr>
                        <a:t>Goods or article</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gn="ctr">
                        <a:lnSpc>
                          <a:spcPct val="107000"/>
                        </a:lnSpc>
                        <a:spcAft>
                          <a:spcPts val="0"/>
                        </a:spcAft>
                      </a:pPr>
                      <a:r>
                        <a:rPr lang="en-IN" sz="1000" dirty="0">
                          <a:effectLst/>
                        </a:rPr>
                        <a:t>Indian Standard </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441673">
                <a:tc>
                  <a:txBody>
                    <a:bodyPr/>
                    <a:lstStyle/>
                    <a:p>
                      <a:pPr algn="ctr">
                        <a:lnSpc>
                          <a:spcPct val="107000"/>
                        </a:lnSpc>
                        <a:spcAft>
                          <a:spcPts val="0"/>
                        </a:spcAft>
                      </a:pPr>
                      <a:r>
                        <a:rPr lang="en-IN" sz="1000">
                          <a:effectLst/>
                        </a:rPr>
                        <a:t>1</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3"/>
                        </a:rPr>
                        <a:t>Sod Tripolyphosphate</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a:effectLst/>
                        </a:rPr>
                        <a:t>IS 6100: 1984 (reaffirmed 2015): Specification for sodium Tripolyphosphate, Anhydrous, Technical</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292238">
                <a:tc>
                  <a:txBody>
                    <a:bodyPr/>
                    <a:lstStyle/>
                    <a:p>
                      <a:pPr algn="ctr">
                        <a:lnSpc>
                          <a:spcPct val="107000"/>
                        </a:lnSpc>
                        <a:spcAft>
                          <a:spcPts val="0"/>
                        </a:spcAft>
                      </a:pPr>
                      <a:r>
                        <a:rPr lang="en-IN" sz="1000">
                          <a:effectLst/>
                        </a:rPr>
                        <a:t>2</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4"/>
                        </a:rPr>
                        <a:t>Sod For Sulphoxylate</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a:effectLst/>
                        </a:rPr>
                        <a:t>IS 4505:2015: Sodium Formaldehyde Sulphoxylate- Specification</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904823">
                <a:tc>
                  <a:txBody>
                    <a:bodyPr/>
                    <a:lstStyle/>
                    <a:p>
                      <a:pPr algn="ctr">
                        <a:lnSpc>
                          <a:spcPct val="107000"/>
                        </a:lnSpc>
                        <a:spcAft>
                          <a:spcPts val="0"/>
                        </a:spcAft>
                      </a:pPr>
                      <a:r>
                        <a:rPr lang="en-IN" sz="1000">
                          <a:effectLst/>
                        </a:rPr>
                        <a:t>3</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5"/>
                        </a:rPr>
                        <a:t>Barrium Carbonate</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a:effectLst/>
                        </a:rPr>
                        <a:t>IS 3205: 1984 (Reaffirmed 2015): Specification for Precipitated Carbonates, Technical</a:t>
                      </a:r>
                      <a:br>
                        <a:rPr lang="en-IN" sz="1000">
                          <a:effectLst/>
                        </a:rPr>
                      </a:br>
                      <a:r>
                        <a:rPr lang="en-IN" sz="1000">
                          <a:effectLst/>
                        </a:rPr>
                        <a:t/>
                      </a:r>
                      <a:br>
                        <a:rPr lang="en-IN" sz="1000">
                          <a:effectLst/>
                        </a:rPr>
                      </a:br>
                      <a:r>
                        <a:rPr lang="en-IN" sz="1000">
                          <a:effectLst/>
                        </a:rPr>
                        <a:t>IS 12928: 1990 (Reaffirmed 2017) Precipitated Barium Carbonate for Ceramic and glass industry- specification</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292238">
                <a:tc>
                  <a:txBody>
                    <a:bodyPr/>
                    <a:lstStyle/>
                    <a:p>
                      <a:pPr algn="ctr">
                        <a:lnSpc>
                          <a:spcPct val="107000"/>
                        </a:lnSpc>
                        <a:spcAft>
                          <a:spcPts val="0"/>
                        </a:spcAft>
                      </a:pPr>
                      <a:r>
                        <a:rPr lang="en-IN" sz="1000">
                          <a:effectLst/>
                        </a:rPr>
                        <a:t>4</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6"/>
                        </a:rPr>
                        <a:t>Hydrogen Peroxide</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a:effectLst/>
                        </a:rPr>
                        <a:t>IS 2080: 1980 (Reaffirmed 2016): Specification for Stabilized Hydrogen Peroxide</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292238">
                <a:tc>
                  <a:txBody>
                    <a:bodyPr/>
                    <a:lstStyle/>
                    <a:p>
                      <a:pPr algn="ctr">
                        <a:lnSpc>
                          <a:spcPct val="107000"/>
                        </a:lnSpc>
                        <a:spcAft>
                          <a:spcPts val="0"/>
                        </a:spcAft>
                      </a:pPr>
                      <a:r>
                        <a:rPr lang="en-IN" sz="1000">
                          <a:effectLst/>
                        </a:rPr>
                        <a:t>5</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7"/>
                        </a:rPr>
                        <a:t>Phos Oxychloride</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a:effectLst/>
                        </a:rPr>
                        <a:t>IS 11657: 1986 (Reaffirmed 2015): Specification for Phosphorous Oxychloride, Technical</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292238">
                <a:tc>
                  <a:txBody>
                    <a:bodyPr/>
                    <a:lstStyle/>
                    <a:p>
                      <a:pPr algn="ctr">
                        <a:lnSpc>
                          <a:spcPct val="107000"/>
                        </a:lnSpc>
                        <a:spcAft>
                          <a:spcPts val="0"/>
                        </a:spcAft>
                      </a:pPr>
                      <a:r>
                        <a:rPr lang="en-IN" sz="1000">
                          <a:effectLst/>
                        </a:rPr>
                        <a:t>6</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8"/>
                        </a:rPr>
                        <a:t>Phos Pentachloride</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a:effectLst/>
                        </a:rPr>
                        <a:t>IS 11744: 1986 (Reaffirmed 2015): Specification for Phosphorous Pentacholride, Technical</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387782">
                <a:tc>
                  <a:txBody>
                    <a:bodyPr/>
                    <a:lstStyle/>
                    <a:p>
                      <a:pPr algn="ctr">
                        <a:lnSpc>
                          <a:spcPct val="107000"/>
                        </a:lnSpc>
                        <a:spcAft>
                          <a:spcPts val="0"/>
                        </a:spcAft>
                      </a:pPr>
                      <a:r>
                        <a:rPr lang="en-IN" sz="1000">
                          <a:effectLst/>
                        </a:rPr>
                        <a:t>7</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9"/>
                        </a:rPr>
                        <a:t>Phos Trichloride</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a:effectLst/>
                        </a:rPr>
                        <a:t>IS 4581: 1978 (Reaffirmed 2015): Specification for Phosphorous Trichloride, Pure and Analytical Reagent</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258521">
                <a:tc>
                  <a:txBody>
                    <a:bodyPr/>
                    <a:lstStyle/>
                    <a:p>
                      <a:pPr algn="ctr">
                        <a:lnSpc>
                          <a:spcPct val="107000"/>
                        </a:lnSpc>
                        <a:spcAft>
                          <a:spcPts val="0"/>
                        </a:spcAft>
                      </a:pPr>
                      <a:r>
                        <a:rPr lang="en-IN" sz="1000">
                          <a:effectLst/>
                        </a:rPr>
                        <a:t>8</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10"/>
                        </a:rPr>
                        <a:t>Acetone</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a:effectLst/>
                        </a:rPr>
                        <a:t>IS 170: 2004 (Reaffirmed 2015) Acetone- Specification</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292238">
                <a:tc>
                  <a:txBody>
                    <a:bodyPr/>
                    <a:lstStyle/>
                    <a:p>
                      <a:pPr algn="ctr">
                        <a:lnSpc>
                          <a:spcPct val="107000"/>
                        </a:lnSpc>
                        <a:spcAft>
                          <a:spcPts val="0"/>
                        </a:spcAft>
                      </a:pPr>
                      <a:r>
                        <a:rPr lang="en-IN" sz="1000">
                          <a:effectLst/>
                        </a:rPr>
                        <a:t>9</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11"/>
                        </a:rPr>
                        <a:t>Pot Carb Anhydrous</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dirty="0">
                          <a:effectLst/>
                        </a:rPr>
                        <a:t>IS 7129: 1992 (Reaffirmed 2015) Potassium Carbonate, Anhydrous- Specification</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707339357"/>
              </p:ext>
            </p:extLst>
          </p:nvPr>
        </p:nvGraphicFramePr>
        <p:xfrm>
          <a:off x="6389275" y="1744410"/>
          <a:ext cx="4824611" cy="3676360"/>
        </p:xfrm>
        <a:graphic>
          <a:graphicData uri="http://schemas.openxmlformats.org/drawingml/2006/table">
            <a:tbl>
              <a:tblPr firstRow="1" firstCol="1" bandRow="1">
                <a:tableStyleId>{5C22544A-7EE6-4342-B048-85BDC9FD1C3A}</a:tableStyleId>
              </a:tblPr>
              <a:tblGrid>
                <a:gridCol w="877202"/>
                <a:gridCol w="868926"/>
                <a:gridCol w="3078483"/>
              </a:tblGrid>
              <a:tr h="460333">
                <a:tc>
                  <a:txBody>
                    <a:bodyPr/>
                    <a:lstStyle/>
                    <a:p>
                      <a:pPr algn="ctr">
                        <a:lnSpc>
                          <a:spcPct val="107000"/>
                        </a:lnSpc>
                        <a:spcAft>
                          <a:spcPts val="0"/>
                        </a:spcAft>
                      </a:pPr>
                      <a:r>
                        <a:rPr lang="en-IN" sz="1000" dirty="0">
                          <a:effectLst/>
                        </a:rPr>
                        <a:t>10</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12"/>
                        </a:rPr>
                        <a:t>Phenol</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dirty="0">
                          <a:effectLst/>
                        </a:rPr>
                        <a:t>IS 538: 2000 (Reaffirmed 2015): Phenol (Carbolic Acid- Specification)</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460333">
                <a:tc>
                  <a:txBody>
                    <a:bodyPr/>
                    <a:lstStyle/>
                    <a:p>
                      <a:pPr algn="ctr">
                        <a:lnSpc>
                          <a:spcPct val="107000"/>
                        </a:lnSpc>
                        <a:spcAft>
                          <a:spcPts val="0"/>
                        </a:spcAft>
                      </a:pPr>
                      <a:r>
                        <a:rPr lang="en-IN" sz="1000">
                          <a:effectLst/>
                        </a:rPr>
                        <a:t>11</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13"/>
                        </a:rPr>
                        <a:t>Sod Sulphide</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dirty="0">
                          <a:effectLst/>
                        </a:rPr>
                        <a:t>IS 297: 2001 (Reaffirmed 2017): Sodium Sulphide, Technical – Specification</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230166">
                <a:tc>
                  <a:txBody>
                    <a:bodyPr/>
                    <a:lstStyle/>
                    <a:p>
                      <a:pPr algn="ctr">
                        <a:lnSpc>
                          <a:spcPct val="107000"/>
                        </a:lnSpc>
                        <a:spcAft>
                          <a:spcPts val="0"/>
                        </a:spcAft>
                      </a:pPr>
                      <a:r>
                        <a:rPr lang="en-IN" sz="1000">
                          <a:effectLst/>
                        </a:rPr>
                        <a:t>12</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14"/>
                        </a:rPr>
                        <a:t>Morpholine</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dirty="0">
                          <a:effectLst/>
                        </a:rPr>
                        <a:t>IS 12084: 2018: </a:t>
                      </a:r>
                      <a:r>
                        <a:rPr lang="en-IN" sz="1000" dirty="0" err="1">
                          <a:effectLst/>
                        </a:rPr>
                        <a:t>Morpholine</a:t>
                      </a:r>
                      <a:r>
                        <a:rPr lang="en-IN" sz="1000" dirty="0">
                          <a:effectLst/>
                        </a:rPr>
                        <a:t> – Specification</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230166">
                <a:tc>
                  <a:txBody>
                    <a:bodyPr/>
                    <a:lstStyle/>
                    <a:p>
                      <a:pPr algn="ctr">
                        <a:lnSpc>
                          <a:spcPct val="107000"/>
                        </a:lnSpc>
                        <a:spcAft>
                          <a:spcPts val="0"/>
                        </a:spcAft>
                      </a:pPr>
                      <a:r>
                        <a:rPr lang="en-IN" sz="1000">
                          <a:effectLst/>
                        </a:rPr>
                        <a:t>13</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15"/>
                        </a:rPr>
                        <a:t>Beta Picoline</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dirty="0">
                          <a:effectLst/>
                        </a:rPr>
                        <a:t>IS 16112: 2013: Beta </a:t>
                      </a:r>
                      <a:r>
                        <a:rPr lang="en-IN" sz="1000" dirty="0" err="1">
                          <a:effectLst/>
                        </a:rPr>
                        <a:t>Picoline</a:t>
                      </a:r>
                      <a:r>
                        <a:rPr lang="en-IN" sz="1000" dirty="0">
                          <a:effectLst/>
                        </a:rPr>
                        <a:t>- Specification</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230166">
                <a:tc>
                  <a:txBody>
                    <a:bodyPr/>
                    <a:lstStyle/>
                    <a:p>
                      <a:pPr algn="ctr">
                        <a:lnSpc>
                          <a:spcPct val="107000"/>
                        </a:lnSpc>
                        <a:spcAft>
                          <a:spcPts val="0"/>
                        </a:spcAft>
                      </a:pPr>
                      <a:r>
                        <a:rPr lang="en-IN" sz="1000">
                          <a:effectLst/>
                        </a:rPr>
                        <a:t>14</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16"/>
                        </a:rPr>
                        <a:t>Gama Picoline</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dirty="0">
                          <a:effectLst/>
                        </a:rPr>
                        <a:t>Gamma </a:t>
                      </a:r>
                      <a:r>
                        <a:rPr lang="en-IN" sz="1000" dirty="0" err="1">
                          <a:effectLst/>
                        </a:rPr>
                        <a:t>Picoline</a:t>
                      </a:r>
                      <a:r>
                        <a:rPr lang="en-IN" sz="1000" dirty="0">
                          <a:effectLst/>
                        </a:rPr>
                        <a:t>- Specification</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230166">
                <a:tc>
                  <a:txBody>
                    <a:bodyPr/>
                    <a:lstStyle/>
                    <a:p>
                      <a:pPr algn="ctr">
                        <a:lnSpc>
                          <a:spcPct val="107000"/>
                        </a:lnSpc>
                        <a:spcAft>
                          <a:spcPts val="0"/>
                        </a:spcAft>
                      </a:pPr>
                      <a:r>
                        <a:rPr lang="en-IN" sz="1000">
                          <a:effectLst/>
                        </a:rPr>
                        <a:t>15</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17"/>
                        </a:rPr>
                        <a:t>Pyridine</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dirty="0">
                          <a:effectLst/>
                        </a:rPr>
                        <a:t>IS 5058: 2018: Pyridine- Specification</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507738">
                <a:tc>
                  <a:txBody>
                    <a:bodyPr/>
                    <a:lstStyle/>
                    <a:p>
                      <a:pPr algn="ctr">
                        <a:lnSpc>
                          <a:spcPct val="107000"/>
                        </a:lnSpc>
                        <a:spcAft>
                          <a:spcPts val="0"/>
                        </a:spcAft>
                      </a:pPr>
                      <a:r>
                        <a:rPr lang="en-IN" sz="1000">
                          <a:effectLst/>
                        </a:rPr>
                        <a:t>16</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18"/>
                        </a:rPr>
                        <a:t>Poly Aluminium Chloride </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dirty="0">
                          <a:effectLst/>
                        </a:rPr>
                        <a:t>IS 15573: 2018: Specification for Poly Aluminium Chloride</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230166">
                <a:tc>
                  <a:txBody>
                    <a:bodyPr/>
                    <a:lstStyle/>
                    <a:p>
                      <a:pPr algn="ctr">
                        <a:lnSpc>
                          <a:spcPct val="107000"/>
                        </a:lnSpc>
                        <a:spcAft>
                          <a:spcPts val="0"/>
                        </a:spcAft>
                      </a:pPr>
                      <a:r>
                        <a:rPr lang="en-IN" sz="1000">
                          <a:effectLst/>
                        </a:rPr>
                        <a:t>17</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19"/>
                        </a:rPr>
                        <a:t>Acetic Acid </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dirty="0">
                          <a:effectLst/>
                        </a:rPr>
                        <a:t>IS 695: 1986: Specification for Acetic Acid</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433480">
                <a:tc>
                  <a:txBody>
                    <a:bodyPr/>
                    <a:lstStyle/>
                    <a:p>
                      <a:pPr algn="ctr">
                        <a:lnSpc>
                          <a:spcPct val="107000"/>
                        </a:lnSpc>
                        <a:spcAft>
                          <a:spcPts val="0"/>
                        </a:spcAft>
                      </a:pPr>
                      <a:r>
                        <a:rPr lang="en-IN" sz="1000">
                          <a:effectLst/>
                        </a:rPr>
                        <a:t>18</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20"/>
                        </a:rPr>
                        <a:t>Methanol </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dirty="0">
                          <a:effectLst/>
                        </a:rPr>
                        <a:t>IS 517: 1986 Specification for Methanol (Methyl Alcohol)</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433480">
                <a:tc>
                  <a:txBody>
                    <a:bodyPr/>
                    <a:lstStyle/>
                    <a:p>
                      <a:pPr algn="ctr">
                        <a:lnSpc>
                          <a:spcPct val="107000"/>
                        </a:lnSpc>
                        <a:spcAft>
                          <a:spcPts val="0"/>
                        </a:spcAft>
                      </a:pPr>
                      <a:r>
                        <a:rPr lang="en-IN" sz="1000">
                          <a:effectLst/>
                        </a:rPr>
                        <a:t>19</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u="sng">
                          <a:effectLst/>
                          <a:hlinkClick r:id="rId21"/>
                        </a:rPr>
                        <a:t>Caustic Soda </a:t>
                      </a:r>
                      <a:br>
                        <a:rPr lang="en-IN" sz="1000" u="sng">
                          <a:effectLst/>
                          <a:hlinkClick r:id="rId21"/>
                        </a:rPr>
                      </a:b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dirty="0">
                          <a:effectLst/>
                        </a:rPr>
                        <a:t>IS 252 : 2013: Caustic Soda - Specification </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r h="230166">
                <a:tc>
                  <a:txBody>
                    <a:bodyPr/>
                    <a:lstStyle/>
                    <a:p>
                      <a:pPr algn="ctr">
                        <a:lnSpc>
                          <a:spcPct val="107000"/>
                        </a:lnSpc>
                        <a:spcAft>
                          <a:spcPts val="0"/>
                        </a:spcAft>
                      </a:pPr>
                      <a:r>
                        <a:rPr lang="en-IN" sz="1000" dirty="0">
                          <a:effectLst/>
                        </a:rPr>
                        <a:t>20</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a:effectLst/>
                        </a:rPr>
                        <a:t>Aniline </a:t>
                      </a:r>
                      <a:endParaRPr lang="en-IN" sz="100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dirty="0" err="1">
                          <a:effectLst/>
                        </a:rPr>
                        <a:t>lS</a:t>
                      </a:r>
                      <a:r>
                        <a:rPr lang="en-IN" sz="1000" dirty="0">
                          <a:effectLst/>
                        </a:rPr>
                        <a:t> 2833: 1973 Specification for Aniline Technical</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82163254"/>
              </p:ext>
            </p:extLst>
          </p:nvPr>
        </p:nvGraphicFramePr>
        <p:xfrm>
          <a:off x="6389276" y="1637366"/>
          <a:ext cx="4799158" cy="163068"/>
        </p:xfrm>
        <a:graphic>
          <a:graphicData uri="http://schemas.openxmlformats.org/drawingml/2006/table">
            <a:tbl>
              <a:tblPr firstRow="1" firstCol="1" bandRow="1">
                <a:tableStyleId>{5C22544A-7EE6-4342-B048-85BDC9FD1C3A}</a:tableStyleId>
              </a:tblPr>
              <a:tblGrid>
                <a:gridCol w="514497"/>
                <a:gridCol w="932009"/>
                <a:gridCol w="3352652"/>
              </a:tblGrid>
              <a:tr h="107044">
                <a:tc>
                  <a:txBody>
                    <a:bodyPr/>
                    <a:lstStyle/>
                    <a:p>
                      <a:pPr algn="ctr">
                        <a:lnSpc>
                          <a:spcPct val="107000"/>
                        </a:lnSpc>
                        <a:spcAft>
                          <a:spcPts val="0"/>
                        </a:spcAft>
                      </a:pPr>
                      <a:r>
                        <a:rPr lang="en-IN" sz="1000" dirty="0">
                          <a:effectLst/>
                        </a:rPr>
                        <a:t>S. No.</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nSpc>
                          <a:spcPct val="107000"/>
                        </a:lnSpc>
                        <a:spcAft>
                          <a:spcPts val="0"/>
                        </a:spcAft>
                      </a:pPr>
                      <a:r>
                        <a:rPr lang="en-IN" sz="1000" dirty="0">
                          <a:effectLst/>
                        </a:rPr>
                        <a:t>Goods or article</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c>
                  <a:txBody>
                    <a:bodyPr/>
                    <a:lstStyle/>
                    <a:p>
                      <a:pPr algn="ctr">
                        <a:lnSpc>
                          <a:spcPct val="107000"/>
                        </a:lnSpc>
                        <a:spcAft>
                          <a:spcPts val="0"/>
                        </a:spcAft>
                      </a:pPr>
                      <a:r>
                        <a:rPr lang="en-IN" sz="1000" dirty="0">
                          <a:effectLst/>
                        </a:rPr>
                        <a:t>Indian Standard </a:t>
                      </a: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8536" marR="38536" marT="0" marB="0" anchor="ctr"/>
                </a:tc>
              </a:tr>
            </a:tbl>
          </a:graphicData>
        </a:graphic>
      </p:graphicFrame>
    </p:spTree>
    <p:extLst>
      <p:ext uri="{BB962C8B-B14F-4D97-AF65-F5344CB8AC3E}">
        <p14:creationId xmlns:p14="http://schemas.microsoft.com/office/powerpoint/2010/main" val="2029691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342901"/>
            <a:ext cx="11282082" cy="665628"/>
          </a:xfrm>
        </p:spPr>
        <p:txBody>
          <a:bodyPr>
            <a:normAutofit/>
          </a:bodyPr>
          <a:lstStyle/>
          <a:p>
            <a:r>
              <a:rPr lang="en-IN" sz="3600" b="1" dirty="0" smtClean="0">
                <a:solidFill>
                  <a:srgbClr val="002060"/>
                </a:solidFill>
                <a:effectLst>
                  <a:outerShdw blurRad="38100" dist="38100" dir="2700000" algn="tl">
                    <a:srgbClr val="000000">
                      <a:alpha val="43137"/>
                    </a:srgbClr>
                  </a:outerShdw>
                </a:effectLst>
              </a:rPr>
              <a:t>Scheme – II (Compulsory Registration Scheme)</a:t>
            </a:r>
            <a:endParaRPr lang="en-IN" sz="3600" b="1" dirty="0">
              <a:solidFill>
                <a:srgbClr val="002060"/>
              </a:solidFill>
              <a:effectLst>
                <a:outerShdw blurRad="38100" dist="38100" dir="2700000" algn="tl">
                  <a:srgbClr val="000000">
                    <a:alpha val="43137"/>
                  </a:srgbClr>
                </a:outerShdw>
              </a:effectLst>
              <a:latin typeface="Century Gothic" panose="020B0502020202020204" pitchFamily="34" charset="0"/>
            </a:endParaRPr>
          </a:p>
        </p:txBody>
      </p:sp>
      <p:sp>
        <p:nvSpPr>
          <p:cNvPr id="3" name="Content Placeholder 2"/>
          <p:cNvSpPr>
            <a:spLocks noGrp="1"/>
          </p:cNvSpPr>
          <p:nvPr>
            <p:ph idx="1"/>
          </p:nvPr>
        </p:nvSpPr>
        <p:spPr>
          <a:xfrm>
            <a:off x="470647" y="1169894"/>
            <a:ext cx="11187953" cy="5007069"/>
          </a:xfrm>
        </p:spPr>
        <p:txBody>
          <a:bodyPr>
            <a:normAutofit/>
          </a:bodyPr>
          <a:lstStyle/>
          <a:p>
            <a:pPr algn="just" fontAlgn="base"/>
            <a:r>
              <a:rPr lang="en-US" sz="2000" b="1" dirty="0">
                <a:solidFill>
                  <a:srgbClr val="002060"/>
                </a:solidFill>
                <a:latin typeface="+mn-lt"/>
              </a:rPr>
              <a:t>BIS and MEITY introduced CRS/CRO in </a:t>
            </a:r>
            <a:r>
              <a:rPr lang="en-US" sz="2000" b="1" dirty="0" smtClean="0">
                <a:solidFill>
                  <a:srgbClr val="002060"/>
                </a:solidFill>
                <a:latin typeface="+mn-lt"/>
              </a:rPr>
              <a:t>2012 </a:t>
            </a:r>
          </a:p>
          <a:p>
            <a:pPr lvl="1" algn="just" fontAlgn="base"/>
            <a:r>
              <a:rPr lang="en-US" sz="1800" dirty="0" smtClean="0">
                <a:solidFill>
                  <a:srgbClr val="002060"/>
                </a:solidFill>
                <a:latin typeface="+mn-lt"/>
              </a:rPr>
              <a:t>Under </a:t>
            </a:r>
            <a:r>
              <a:rPr lang="en-US" sz="1800" dirty="0">
                <a:solidFill>
                  <a:srgbClr val="002060"/>
                </a:solidFill>
                <a:latin typeface="+mn-lt"/>
              </a:rPr>
              <a:t>this scheme it is mandatory for manufacturers to get their products registered before launching them in market</a:t>
            </a:r>
            <a:r>
              <a:rPr lang="en-US" sz="1800" dirty="0" smtClean="0">
                <a:solidFill>
                  <a:srgbClr val="002060"/>
                </a:solidFill>
                <a:latin typeface="+mn-lt"/>
              </a:rPr>
              <a:t>.</a:t>
            </a:r>
          </a:p>
          <a:p>
            <a:pPr algn="just" fontAlgn="base"/>
            <a:r>
              <a:rPr lang="en-US" sz="2000" dirty="0">
                <a:solidFill>
                  <a:srgbClr val="002060"/>
                </a:solidFill>
                <a:latin typeface="+mn-lt"/>
              </a:rPr>
              <a:t>As of April 2020, 61 </a:t>
            </a:r>
            <a:r>
              <a:rPr lang="en-US" sz="2000" dirty="0" smtClean="0">
                <a:solidFill>
                  <a:srgbClr val="002060"/>
                </a:solidFill>
                <a:latin typeface="+mn-lt"/>
              </a:rPr>
              <a:t>electronic products </a:t>
            </a:r>
            <a:r>
              <a:rPr lang="en-US" sz="2000" dirty="0">
                <a:solidFill>
                  <a:srgbClr val="002060"/>
                </a:solidFill>
                <a:latin typeface="+mn-lt"/>
              </a:rPr>
              <a:t>are covered under </a:t>
            </a:r>
            <a:r>
              <a:rPr lang="en-US" sz="2000" dirty="0" smtClean="0">
                <a:solidFill>
                  <a:srgbClr val="002060"/>
                </a:solidFill>
                <a:latin typeface="+mn-lt"/>
              </a:rPr>
              <a:t>CRS</a:t>
            </a:r>
            <a:endParaRPr lang="en-US" sz="2000" dirty="0">
              <a:solidFill>
                <a:srgbClr val="002060"/>
              </a:solidFill>
              <a:latin typeface="+mn-lt"/>
            </a:endParaRPr>
          </a:p>
          <a:p>
            <a:pPr lvl="1" fontAlgn="base"/>
            <a:r>
              <a:rPr lang="en-US" sz="1600" dirty="0" smtClean="0">
                <a:latin typeface="+mn-lt"/>
              </a:rPr>
              <a:t>MEITY </a:t>
            </a:r>
            <a:r>
              <a:rPr lang="en-US" sz="1600" dirty="0">
                <a:latin typeface="+mn-lt"/>
              </a:rPr>
              <a:t>notified </a:t>
            </a:r>
            <a:r>
              <a:rPr lang="en-US" sz="1600" dirty="0">
                <a:latin typeface="+mn-lt"/>
                <a:hlinkClick r:id="rId2"/>
              </a:rPr>
              <a:t>"Electronics and Information Technology Goods (Requirement for Compulsory Registration) Order, 2012"</a:t>
            </a:r>
            <a:r>
              <a:rPr lang="en-US" sz="1600" dirty="0">
                <a:latin typeface="+mn-lt"/>
              </a:rPr>
              <a:t> </a:t>
            </a:r>
            <a:r>
              <a:rPr lang="en-US" sz="1600" dirty="0" smtClean="0">
                <a:latin typeface="+mn-lt"/>
              </a:rPr>
              <a:t>in </a:t>
            </a:r>
            <a:r>
              <a:rPr lang="en-US" sz="1600" dirty="0">
                <a:latin typeface="+mn-lt"/>
              </a:rPr>
              <a:t>2012 for </a:t>
            </a:r>
            <a:r>
              <a:rPr lang="en-US" sz="1600" dirty="0" smtClean="0">
                <a:latin typeface="+mn-lt"/>
              </a:rPr>
              <a:t>15 </a:t>
            </a:r>
            <a:r>
              <a:rPr lang="en-US" sz="1600" dirty="0">
                <a:latin typeface="+mn-lt"/>
              </a:rPr>
              <a:t>categories of electronics items</a:t>
            </a:r>
            <a:r>
              <a:rPr lang="en-US" sz="1600" dirty="0" smtClean="0">
                <a:latin typeface="+mn-lt"/>
              </a:rPr>
              <a:t>. </a:t>
            </a:r>
          </a:p>
          <a:p>
            <a:pPr lvl="1" fontAlgn="base"/>
            <a:r>
              <a:rPr lang="en-US" sz="1600" dirty="0" smtClean="0">
                <a:latin typeface="+mn-lt"/>
                <a:hlinkClick r:id="rId3"/>
              </a:rPr>
              <a:t>Another </a:t>
            </a:r>
            <a:r>
              <a:rPr lang="en-US" sz="1600" dirty="0">
                <a:latin typeface="+mn-lt"/>
                <a:hlinkClick r:id="rId3"/>
              </a:rPr>
              <a:t>15 product </a:t>
            </a:r>
            <a:r>
              <a:rPr lang="en-US" sz="1600" dirty="0" smtClean="0">
                <a:latin typeface="+mn-lt"/>
                <a:hlinkClick r:id="rId3"/>
              </a:rPr>
              <a:t>categories</a:t>
            </a:r>
            <a:r>
              <a:rPr lang="en-US" sz="1600" dirty="0" smtClean="0">
                <a:latin typeface="+mn-lt"/>
              </a:rPr>
              <a:t>, </a:t>
            </a:r>
            <a:r>
              <a:rPr lang="en-US" sz="1600" dirty="0" smtClean="0">
                <a:latin typeface="+mn-lt"/>
                <a:hlinkClick r:id="rId4"/>
              </a:rPr>
              <a:t>13 </a:t>
            </a:r>
            <a:r>
              <a:rPr lang="en-US" sz="1600" dirty="0">
                <a:latin typeface="+mn-lt"/>
                <a:hlinkClick r:id="rId4"/>
              </a:rPr>
              <a:t>product </a:t>
            </a:r>
            <a:r>
              <a:rPr lang="en-US" sz="1600" dirty="0" smtClean="0">
                <a:latin typeface="+mn-lt"/>
                <a:hlinkClick r:id="rId4"/>
              </a:rPr>
              <a:t>categories, </a:t>
            </a:r>
            <a:r>
              <a:rPr lang="en-US" sz="1600" dirty="0" smtClean="0">
                <a:latin typeface="+mn-lt"/>
                <a:hlinkClick r:id="rId5"/>
              </a:rPr>
              <a:t>12 </a:t>
            </a:r>
            <a:r>
              <a:rPr lang="en-US" sz="1600" dirty="0">
                <a:latin typeface="+mn-lt"/>
                <a:hlinkClick r:id="rId5"/>
              </a:rPr>
              <a:t>electronic products</a:t>
            </a:r>
            <a:r>
              <a:rPr lang="en-US" sz="1600" dirty="0" smtClean="0">
                <a:latin typeface="+mn-lt"/>
                <a:hlinkClick r:id="rId4"/>
              </a:rPr>
              <a:t> </a:t>
            </a:r>
            <a:r>
              <a:rPr lang="en-US" sz="1600" dirty="0" smtClean="0">
                <a:latin typeface="+mn-lt"/>
              </a:rPr>
              <a:t>were added by MEITY in 2014, 2017 &amp; 2020 respectively.</a:t>
            </a:r>
            <a:endParaRPr lang="en-US" sz="1600" dirty="0">
              <a:latin typeface="+mn-lt"/>
            </a:endParaRPr>
          </a:p>
          <a:p>
            <a:pPr lvl="1" fontAlgn="base"/>
            <a:r>
              <a:rPr lang="en-IN" sz="1600" dirty="0" smtClean="0">
                <a:latin typeface="+mn-lt"/>
              </a:rPr>
              <a:t>Ministry </a:t>
            </a:r>
            <a:r>
              <a:rPr lang="en-IN" sz="1600" dirty="0">
                <a:latin typeface="+mn-lt"/>
              </a:rPr>
              <a:t>of New and Renewal Energy (MNRE) has also notified Solar Photovoltaics, Systems, Devices and Components Goods (Requirements for Compulsory Registration) Order, 2017 for 6 products through </a:t>
            </a:r>
            <a:r>
              <a:rPr lang="en-IN" sz="1600" u="sng" dirty="0">
                <a:latin typeface="+mn-lt"/>
                <a:hlinkClick r:id="rId6"/>
              </a:rPr>
              <a:t>notification dated 05 September 2017.</a:t>
            </a:r>
            <a:endParaRPr lang="en-US" sz="1600" dirty="0">
              <a:solidFill>
                <a:srgbClr val="002060"/>
              </a:solidFill>
              <a:latin typeface="+mn-lt"/>
            </a:endParaRPr>
          </a:p>
          <a:p>
            <a:pPr algn="just"/>
            <a:r>
              <a:rPr lang="en-US" sz="1600" dirty="0" smtClean="0">
                <a:solidFill>
                  <a:srgbClr val="002060"/>
                </a:solidFill>
                <a:latin typeface="+mn-lt"/>
              </a:rPr>
              <a:t>BIS </a:t>
            </a:r>
            <a:r>
              <a:rPr lang="en-US" sz="1600" dirty="0">
                <a:solidFill>
                  <a:srgbClr val="002060"/>
                </a:solidFill>
                <a:latin typeface="+mn-lt"/>
              </a:rPr>
              <a:t>is operating CRS as per the provision of Scheme - II of the </a:t>
            </a:r>
            <a:r>
              <a:rPr lang="en-US" sz="1600" b="1" dirty="0">
                <a:solidFill>
                  <a:srgbClr val="002060"/>
                </a:solidFill>
                <a:latin typeface="+mn-lt"/>
                <a:hlinkClick r:id="rId7"/>
              </a:rPr>
              <a:t>BIS (Conformity Assessment) Regulations, 2018</a:t>
            </a:r>
            <a:endParaRPr lang="en-US" sz="1600" b="1" dirty="0">
              <a:solidFill>
                <a:srgbClr val="002060"/>
              </a:solidFill>
              <a:latin typeface="+mn-lt"/>
            </a:endParaRPr>
          </a:p>
          <a:p>
            <a:pPr algn="just"/>
            <a:r>
              <a:rPr lang="en-US" sz="1600" dirty="0" smtClean="0">
                <a:solidFill>
                  <a:srgbClr val="002060"/>
                </a:solidFill>
                <a:latin typeface="+mn-lt"/>
              </a:rPr>
              <a:t>Overseas </a:t>
            </a:r>
            <a:r>
              <a:rPr lang="en-US" sz="1600" dirty="0">
                <a:solidFill>
                  <a:srgbClr val="002060"/>
                </a:solidFill>
                <a:latin typeface="+mn-lt"/>
              </a:rPr>
              <a:t>Manufacturers </a:t>
            </a:r>
            <a:r>
              <a:rPr lang="en-US" sz="1600" dirty="0" smtClean="0">
                <a:solidFill>
                  <a:srgbClr val="002060"/>
                </a:solidFill>
                <a:latin typeface="+mn-lt"/>
              </a:rPr>
              <a:t>must </a:t>
            </a:r>
            <a:r>
              <a:rPr lang="en-US" sz="1600" dirty="0">
                <a:solidFill>
                  <a:srgbClr val="002060"/>
                </a:solidFill>
                <a:latin typeface="+mn-lt"/>
              </a:rPr>
              <a:t>have a local representative in India to represent the manufacturer locally and will be responsible for placing the product in the market</a:t>
            </a:r>
          </a:p>
          <a:p>
            <a:pPr algn="just"/>
            <a:r>
              <a:rPr lang="en-US" sz="1600" dirty="0">
                <a:solidFill>
                  <a:srgbClr val="002060"/>
                </a:solidFill>
                <a:latin typeface="+mn-lt"/>
              </a:rPr>
              <a:t>To make this program robust, </a:t>
            </a:r>
            <a:r>
              <a:rPr lang="en-US" sz="1600" b="1" dirty="0">
                <a:solidFill>
                  <a:srgbClr val="002060"/>
                </a:solidFill>
                <a:latin typeface="+mn-lt"/>
                <a:hlinkClick r:id="rId8"/>
              </a:rPr>
              <a:t>Market Surveillance </a:t>
            </a:r>
            <a:r>
              <a:rPr lang="en-US" sz="1600" dirty="0">
                <a:solidFill>
                  <a:srgbClr val="002060"/>
                </a:solidFill>
                <a:latin typeface="+mn-lt"/>
              </a:rPr>
              <a:t>has been designed to ensure compliance</a:t>
            </a:r>
          </a:p>
          <a:p>
            <a:pPr marL="0" indent="0" algn="just">
              <a:buNone/>
            </a:pPr>
            <a:r>
              <a:rPr lang="en-US" sz="1600" dirty="0">
                <a:solidFill>
                  <a:srgbClr val="002060"/>
                </a:solidFill>
                <a:latin typeface="+mn-lt"/>
              </a:rPr>
              <a:t>For more information please </a:t>
            </a:r>
            <a:r>
              <a:rPr lang="en-US" sz="1600" dirty="0">
                <a:solidFill>
                  <a:srgbClr val="002060"/>
                </a:solidFill>
                <a:latin typeface="+mn-lt"/>
                <a:hlinkClick r:id="rId9"/>
              </a:rPr>
              <a:t>click here&gt;&gt;</a:t>
            </a:r>
            <a:endParaRPr lang="en-US" sz="1600" dirty="0">
              <a:solidFill>
                <a:srgbClr val="002060"/>
              </a:solidFill>
              <a:latin typeface="+mn-lt"/>
            </a:endParaRPr>
          </a:p>
          <a:p>
            <a:pPr marL="0" indent="0" algn="just">
              <a:buNone/>
            </a:pPr>
            <a:r>
              <a:rPr lang="en-US" sz="1600" dirty="0">
                <a:solidFill>
                  <a:srgbClr val="002060"/>
                </a:solidFill>
                <a:latin typeface="+mn-lt"/>
              </a:rPr>
              <a:t>For the list of BIS approved labs, please </a:t>
            </a:r>
            <a:r>
              <a:rPr lang="en-US" sz="1600" dirty="0">
                <a:solidFill>
                  <a:srgbClr val="002060"/>
                </a:solidFill>
                <a:latin typeface="+mn-lt"/>
                <a:hlinkClick r:id="rId10"/>
              </a:rPr>
              <a:t>click here&gt;&gt;</a:t>
            </a:r>
            <a:endParaRPr lang="en-IN" sz="1600" dirty="0">
              <a:solidFill>
                <a:srgbClr val="002060"/>
              </a:solidFill>
              <a:latin typeface="+mn-lt"/>
            </a:endParaRPr>
          </a:p>
        </p:txBody>
      </p:sp>
    </p:spTree>
    <p:extLst>
      <p:ext uri="{BB962C8B-B14F-4D97-AF65-F5344CB8AC3E}">
        <p14:creationId xmlns:p14="http://schemas.microsoft.com/office/powerpoint/2010/main" val="4793486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6031" y="2521434"/>
            <a:ext cx="9880899" cy="1243742"/>
          </a:xfrm>
        </p:spPr>
        <p:txBody>
          <a:bodyPr/>
          <a:lstStyle/>
          <a:p>
            <a:r>
              <a:rPr lang="en-IN" sz="3600" b="1" dirty="0" smtClean="0">
                <a:solidFill>
                  <a:srgbClr val="002060"/>
                </a:solidFill>
              </a:rPr>
              <a:t>Telecom Engineering Centre (TEC)</a:t>
            </a:r>
            <a:r>
              <a:rPr lang="en-IN" sz="3600" b="1" dirty="0">
                <a:solidFill>
                  <a:srgbClr val="002060"/>
                </a:solidFill>
              </a:rPr>
              <a:t/>
            </a:r>
            <a:br>
              <a:rPr lang="en-IN" sz="3600" b="1" dirty="0">
                <a:solidFill>
                  <a:srgbClr val="002060"/>
                </a:solidFill>
              </a:rPr>
            </a:br>
            <a:r>
              <a:rPr lang="en-IN" sz="3600" b="1" dirty="0">
                <a:solidFill>
                  <a:srgbClr val="002060"/>
                </a:solidFill>
              </a:rPr>
              <a:t/>
            </a:r>
            <a:br>
              <a:rPr lang="en-IN" sz="3600" b="1" dirty="0">
                <a:solidFill>
                  <a:srgbClr val="002060"/>
                </a:solidFill>
              </a:rPr>
            </a:br>
            <a:endParaRPr lang="en-IN" sz="3600" dirty="0">
              <a:solidFill>
                <a:srgbClr val="002060"/>
              </a:solidFill>
            </a:endParaRPr>
          </a:p>
        </p:txBody>
      </p:sp>
      <p:sp>
        <p:nvSpPr>
          <p:cNvPr id="3" name="Subtitle 2"/>
          <p:cNvSpPr>
            <a:spLocks noGrp="1"/>
          </p:cNvSpPr>
          <p:nvPr>
            <p:ph type="subTitle" idx="1"/>
          </p:nvPr>
        </p:nvSpPr>
        <p:spPr>
          <a:xfrm>
            <a:off x="1392578" y="3143305"/>
            <a:ext cx="7891272" cy="1069848"/>
          </a:xfrm>
        </p:spPr>
        <p:txBody>
          <a:bodyPr/>
          <a:lstStyle/>
          <a:p>
            <a:pPr marL="342900" indent="-342900">
              <a:buFont typeface="Arial" panose="020B0604020202020204" pitchFamily="34" charset="0"/>
              <a:buChar char="•"/>
            </a:pPr>
            <a:r>
              <a:rPr lang="en-IN" b="1" dirty="0"/>
              <a:t>Mandatory Testing and Certification of Telecom Equipment (MTCTE)</a:t>
            </a:r>
            <a:endParaRPr lang="en-IN" dirty="0"/>
          </a:p>
        </p:txBody>
      </p:sp>
    </p:spTree>
    <p:extLst>
      <p:ext uri="{BB962C8B-B14F-4D97-AF65-F5344CB8AC3E}">
        <p14:creationId xmlns:p14="http://schemas.microsoft.com/office/powerpoint/2010/main" val="23665764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342900"/>
            <a:ext cx="11282082" cy="826993"/>
          </a:xfrm>
        </p:spPr>
        <p:txBody>
          <a:bodyPr>
            <a:normAutofit fontScale="90000"/>
          </a:bodyPr>
          <a:lstStyle/>
          <a:p>
            <a:r>
              <a:rPr lang="en-US" sz="3600" b="1" dirty="0">
                <a:solidFill>
                  <a:srgbClr val="002060"/>
                </a:solidFill>
                <a:effectLst>
                  <a:outerShdw blurRad="38100" dist="38100" dir="2700000" algn="tl">
                    <a:srgbClr val="000000">
                      <a:alpha val="43137"/>
                    </a:srgbClr>
                  </a:outerShdw>
                </a:effectLst>
              </a:rPr>
              <a:t>Mandatory Testing and Certification of Telecom Equipment (MTCTE)</a:t>
            </a:r>
          </a:p>
        </p:txBody>
      </p:sp>
      <p:sp>
        <p:nvSpPr>
          <p:cNvPr id="3" name="Content Placeholder 2"/>
          <p:cNvSpPr>
            <a:spLocks noGrp="1"/>
          </p:cNvSpPr>
          <p:nvPr>
            <p:ph idx="1"/>
          </p:nvPr>
        </p:nvSpPr>
        <p:spPr>
          <a:xfrm>
            <a:off x="470647" y="1344706"/>
            <a:ext cx="11187953" cy="4787154"/>
          </a:xfrm>
        </p:spPr>
        <p:txBody>
          <a:bodyPr>
            <a:noAutofit/>
          </a:bodyPr>
          <a:lstStyle/>
          <a:p>
            <a:pPr algn="just" fontAlgn="base"/>
            <a:r>
              <a:rPr lang="en-IN" sz="1800" dirty="0" smtClean="0">
                <a:solidFill>
                  <a:srgbClr val="002060"/>
                </a:solidFill>
                <a:latin typeface="+mn-lt"/>
              </a:rPr>
              <a:t>Department </a:t>
            </a:r>
            <a:r>
              <a:rPr lang="en-IN" sz="1800" dirty="0">
                <a:solidFill>
                  <a:srgbClr val="002060"/>
                </a:solidFill>
                <a:latin typeface="+mn-lt"/>
              </a:rPr>
              <a:t>of </a:t>
            </a:r>
            <a:r>
              <a:rPr lang="en-IN" sz="1800" dirty="0" smtClean="0">
                <a:solidFill>
                  <a:srgbClr val="002060"/>
                </a:solidFill>
                <a:latin typeface="+mn-lt"/>
              </a:rPr>
              <a:t>Telecommunications (DoT) </a:t>
            </a:r>
            <a:r>
              <a:rPr lang="en-IN" sz="1800" dirty="0">
                <a:solidFill>
                  <a:srgbClr val="002060"/>
                </a:solidFill>
                <a:latin typeface="+mn-lt"/>
              </a:rPr>
              <a:t>vide </a:t>
            </a:r>
            <a:r>
              <a:rPr lang="en-IN" sz="1800" u="sng" dirty="0">
                <a:solidFill>
                  <a:srgbClr val="002060"/>
                </a:solidFill>
                <a:latin typeface="+mn-lt"/>
                <a:hlinkClick r:id="rId2"/>
              </a:rPr>
              <a:t>Gazette Notification No. G.S.R. 1131(E) dated 5th September, 2017</a:t>
            </a:r>
            <a:r>
              <a:rPr lang="en-IN" sz="1800" dirty="0">
                <a:solidFill>
                  <a:srgbClr val="002060"/>
                </a:solidFill>
                <a:latin typeface="+mn-lt"/>
              </a:rPr>
              <a:t> has amended the Indian Telegraph Rules, 1951 (</a:t>
            </a:r>
            <a:r>
              <a:rPr lang="en-IN" sz="1800" u="sng" dirty="0">
                <a:solidFill>
                  <a:srgbClr val="002060"/>
                </a:solidFill>
                <a:latin typeface="+mn-lt"/>
                <a:hlinkClick r:id="rId2"/>
              </a:rPr>
              <a:t>Amendment 2017</a:t>
            </a:r>
            <a:r>
              <a:rPr lang="en-IN" sz="1800" dirty="0">
                <a:solidFill>
                  <a:srgbClr val="002060"/>
                </a:solidFill>
                <a:latin typeface="+mn-lt"/>
              </a:rPr>
              <a:t>) to introduce </a:t>
            </a:r>
            <a:r>
              <a:rPr lang="en-IN" sz="1800" dirty="0" smtClean="0">
                <a:solidFill>
                  <a:srgbClr val="002060"/>
                </a:solidFill>
                <a:latin typeface="+mn-lt"/>
              </a:rPr>
              <a:t>MTCTE</a:t>
            </a:r>
            <a:endParaRPr lang="en-US" sz="1800" dirty="0" smtClean="0">
              <a:solidFill>
                <a:srgbClr val="002060"/>
              </a:solidFill>
              <a:latin typeface="+mn-lt"/>
              <a:hlinkClick r:id="rId3"/>
            </a:endParaRPr>
          </a:p>
          <a:p>
            <a:pPr algn="just" fontAlgn="base"/>
            <a:r>
              <a:rPr lang="en-US" sz="1800" dirty="0" smtClean="0">
                <a:solidFill>
                  <a:srgbClr val="002060"/>
                </a:solidFill>
                <a:latin typeface="+mn-lt"/>
                <a:hlinkClick r:id="rId3"/>
              </a:rPr>
              <a:t>TEC is implementing MTCTE</a:t>
            </a:r>
            <a:r>
              <a:rPr lang="en-US" sz="1800" dirty="0" smtClean="0">
                <a:solidFill>
                  <a:srgbClr val="002060"/>
                </a:solidFill>
                <a:latin typeface="+mn-lt"/>
              </a:rPr>
              <a:t> and </a:t>
            </a:r>
            <a:r>
              <a:rPr lang="en-IN" sz="1800" dirty="0" smtClean="0">
                <a:solidFill>
                  <a:srgbClr val="002060"/>
                </a:solidFill>
                <a:latin typeface="+mn-lt"/>
              </a:rPr>
              <a:t>has </a:t>
            </a:r>
            <a:r>
              <a:rPr lang="en-IN" sz="1800" dirty="0">
                <a:solidFill>
                  <a:srgbClr val="002060"/>
                </a:solidFill>
                <a:latin typeface="+mn-lt"/>
              </a:rPr>
              <a:t>specified </a:t>
            </a:r>
            <a:r>
              <a:rPr lang="en-IN" sz="1800" u="sng" dirty="0">
                <a:solidFill>
                  <a:srgbClr val="002060"/>
                </a:solidFill>
                <a:latin typeface="+mn-lt"/>
                <a:hlinkClick r:id="rId4"/>
              </a:rPr>
              <a:t>Essential Requirements (ERs)</a:t>
            </a:r>
            <a:r>
              <a:rPr lang="en-IN" sz="1800" dirty="0">
                <a:solidFill>
                  <a:srgbClr val="002060"/>
                </a:solidFill>
                <a:latin typeface="+mn-lt"/>
              </a:rPr>
              <a:t> for various telecom equipment, which would need to be met before TEC grants the certification. </a:t>
            </a:r>
            <a:endParaRPr lang="en-IN" sz="1800" dirty="0" smtClean="0">
              <a:solidFill>
                <a:srgbClr val="002060"/>
              </a:solidFill>
              <a:latin typeface="+mn-lt"/>
            </a:endParaRPr>
          </a:p>
          <a:p>
            <a:pPr marL="901700" lvl="2" indent="-269875" fontAlgn="base"/>
            <a:r>
              <a:rPr lang="en-US" sz="1600" dirty="0" smtClean="0">
                <a:solidFill>
                  <a:srgbClr val="002060"/>
                </a:solidFill>
                <a:latin typeface="+mn-lt"/>
                <a:hlinkClick r:id="rId5"/>
              </a:rPr>
              <a:t>ERs</a:t>
            </a:r>
            <a:r>
              <a:rPr lang="en-US" sz="1600" dirty="0">
                <a:solidFill>
                  <a:srgbClr val="002060"/>
                </a:solidFill>
                <a:latin typeface="+mn-lt"/>
                <a:hlinkClick r:id="rId5"/>
              </a:rPr>
              <a:t>  for Telecom </a:t>
            </a:r>
            <a:r>
              <a:rPr lang="en-US" sz="1600" dirty="0" smtClean="0">
                <a:solidFill>
                  <a:srgbClr val="002060"/>
                </a:solidFill>
                <a:latin typeface="+mn-lt"/>
                <a:hlinkClick r:id="rId5"/>
              </a:rPr>
              <a:t>Products (</a:t>
            </a:r>
            <a:r>
              <a:rPr lang="en-US" sz="1600" dirty="0">
                <a:solidFill>
                  <a:srgbClr val="002060"/>
                </a:solidFill>
                <a:latin typeface="+mn-lt"/>
                <a:hlinkClick r:id="rId5"/>
              </a:rPr>
              <a:t>including 2-Wire Telephone Equipment, G3 FAX Machine, Modem, Cordless Telephone, PABX, ISDN </a:t>
            </a:r>
            <a:r>
              <a:rPr lang="en-US" sz="1600" dirty="0" smtClean="0">
                <a:solidFill>
                  <a:srgbClr val="002060"/>
                </a:solidFill>
                <a:latin typeface="+mn-lt"/>
                <a:hlinkClick r:id="rId5"/>
              </a:rPr>
              <a:t>CPE) </a:t>
            </a:r>
            <a:r>
              <a:rPr lang="en-US" sz="1600" dirty="0">
                <a:solidFill>
                  <a:srgbClr val="002060"/>
                </a:solidFill>
                <a:latin typeface="+mn-lt"/>
                <a:hlinkClick r:id="rId5"/>
              </a:rPr>
              <a:t>covered under Phase-I  Roll </a:t>
            </a:r>
            <a:r>
              <a:rPr lang="en-US" sz="1600" dirty="0" smtClean="0">
                <a:solidFill>
                  <a:srgbClr val="002060"/>
                </a:solidFill>
                <a:latin typeface="+mn-lt"/>
                <a:hlinkClick r:id="rId5"/>
              </a:rPr>
              <a:t>Out</a:t>
            </a:r>
            <a:endParaRPr lang="en-US" sz="1600" dirty="0">
              <a:solidFill>
                <a:srgbClr val="002060"/>
              </a:solidFill>
              <a:latin typeface="+mn-lt"/>
            </a:endParaRPr>
          </a:p>
          <a:p>
            <a:pPr marL="901700" lvl="2" indent="-269875" fontAlgn="base"/>
            <a:r>
              <a:rPr lang="en-US" sz="1600" dirty="0" smtClean="0">
                <a:solidFill>
                  <a:srgbClr val="002060"/>
                </a:solidFill>
                <a:latin typeface="+mn-lt"/>
                <a:hlinkClick r:id="rId6"/>
              </a:rPr>
              <a:t>Other </a:t>
            </a:r>
            <a:r>
              <a:rPr lang="en-US" sz="1600" dirty="0">
                <a:solidFill>
                  <a:srgbClr val="002060"/>
                </a:solidFill>
                <a:latin typeface="+mn-lt"/>
                <a:hlinkClick r:id="rId6"/>
              </a:rPr>
              <a:t>Finalized </a:t>
            </a:r>
            <a:r>
              <a:rPr lang="en-US" sz="1600" dirty="0" smtClean="0">
                <a:solidFill>
                  <a:srgbClr val="002060"/>
                </a:solidFill>
                <a:latin typeface="+mn-lt"/>
                <a:hlinkClick r:id="rId6"/>
              </a:rPr>
              <a:t>ERs</a:t>
            </a:r>
            <a:r>
              <a:rPr lang="en-US" sz="1600" dirty="0">
                <a:solidFill>
                  <a:srgbClr val="002060"/>
                </a:solidFill>
                <a:latin typeface="+mn-lt"/>
              </a:rPr>
              <a:t> (Transmission Terminal Equipment, PON Family of Broadband Equipment, Feedback Devices, Router, PTP GM Equipment, IP Security Equipment, Conferencing </a:t>
            </a:r>
            <a:r>
              <a:rPr lang="en-US" sz="1600" dirty="0" smtClean="0">
                <a:solidFill>
                  <a:srgbClr val="002060"/>
                </a:solidFill>
                <a:latin typeface="+mn-lt"/>
              </a:rPr>
              <a:t>Equipment)</a:t>
            </a:r>
            <a:endParaRPr lang="en-US" sz="1600" dirty="0">
              <a:solidFill>
                <a:srgbClr val="002060"/>
              </a:solidFill>
              <a:latin typeface="+mn-lt"/>
            </a:endParaRPr>
          </a:p>
          <a:p>
            <a:pPr marL="901700" lvl="2" indent="-269875" fontAlgn="base"/>
            <a:r>
              <a:rPr lang="en-US" sz="1600" dirty="0" smtClean="0">
                <a:solidFill>
                  <a:srgbClr val="002060"/>
                </a:solidFill>
                <a:latin typeface="+mn-lt"/>
                <a:hlinkClick r:id="rId7"/>
              </a:rPr>
              <a:t>ERs (under </a:t>
            </a:r>
            <a:r>
              <a:rPr lang="en-US" sz="1600" dirty="0" err="1" smtClean="0">
                <a:solidFill>
                  <a:srgbClr val="002060"/>
                </a:solidFill>
                <a:latin typeface="+mn-lt"/>
                <a:hlinkClick r:id="rId7"/>
              </a:rPr>
              <a:t>finalisation</a:t>
            </a:r>
            <a:r>
              <a:rPr lang="en-US" sz="1600" dirty="0" smtClean="0">
                <a:solidFill>
                  <a:srgbClr val="002060"/>
                </a:solidFill>
                <a:latin typeface="+mn-lt"/>
                <a:hlinkClick r:id="rId7"/>
              </a:rPr>
              <a:t>) for remaining Identified Telecom Products </a:t>
            </a:r>
            <a:r>
              <a:rPr lang="en-US" sz="1600" dirty="0">
                <a:solidFill>
                  <a:srgbClr val="002060"/>
                </a:solidFill>
                <a:latin typeface="+mn-lt"/>
                <a:hlinkClick r:id="rId7"/>
              </a:rPr>
              <a:t>(</a:t>
            </a:r>
            <a:r>
              <a:rPr lang="en-US" sz="1600" dirty="0" smtClean="0">
                <a:solidFill>
                  <a:srgbClr val="002060"/>
                </a:solidFill>
                <a:latin typeface="+mn-lt"/>
                <a:hlinkClick r:id="rId7"/>
              </a:rPr>
              <a:t>including Base </a:t>
            </a:r>
            <a:r>
              <a:rPr lang="en-US" sz="1600" dirty="0">
                <a:solidFill>
                  <a:srgbClr val="002060"/>
                </a:solidFill>
                <a:latin typeface="+mn-lt"/>
                <a:hlinkClick r:id="rId7"/>
              </a:rPr>
              <a:t>Station for cellular network, DSL, </a:t>
            </a:r>
            <a:r>
              <a:rPr lang="en-US" sz="1600" dirty="0" err="1">
                <a:solidFill>
                  <a:srgbClr val="002060"/>
                </a:solidFill>
                <a:latin typeface="+mn-lt"/>
                <a:hlinkClick r:id="rId7"/>
              </a:rPr>
              <a:t>Iot</a:t>
            </a:r>
            <a:r>
              <a:rPr lang="en-US" sz="1600" dirty="0">
                <a:solidFill>
                  <a:srgbClr val="002060"/>
                </a:solidFill>
                <a:latin typeface="+mn-lt"/>
                <a:hlinkClick r:id="rId7"/>
              </a:rPr>
              <a:t> Gateway, Tracking Device, Smart Electrical Meter, Smart Security Camera, Smart Watch, End point Device, LAN Switch, Eqpt Operating in 2.4GHz and 5 GHz band, MRTS Eqpt, PTP PMP Microwave, CCN (Compact Cellular Network), Mobile User Equipment, MGW (Media Gateway), SGW (</a:t>
            </a:r>
            <a:r>
              <a:rPr lang="en-US" sz="1600" dirty="0" err="1">
                <a:solidFill>
                  <a:srgbClr val="002060"/>
                </a:solidFill>
                <a:latin typeface="+mn-lt"/>
                <a:hlinkClick r:id="rId7"/>
              </a:rPr>
              <a:t>Signalling</a:t>
            </a:r>
            <a:r>
              <a:rPr lang="en-US" sz="1600" dirty="0">
                <a:solidFill>
                  <a:srgbClr val="002060"/>
                </a:solidFill>
                <a:latin typeface="+mn-lt"/>
                <a:hlinkClick r:id="rId7"/>
              </a:rPr>
              <a:t> Gateway), SBC (Session Border Controller), SSW (Soft Switch), ISDN, Satellite Communication Eqpt, VHF UHF Radio System Eqpt, IP Terminal, Repeaters for Cellular Network, Media Converter, HF Radios</a:t>
            </a:r>
            <a:endParaRPr lang="en-US" sz="1600" dirty="0" smtClean="0">
              <a:solidFill>
                <a:srgbClr val="002060"/>
              </a:solidFill>
              <a:latin typeface="+mn-lt"/>
            </a:endParaRPr>
          </a:p>
          <a:p>
            <a:pPr marL="901700" lvl="2" indent="-269875" fontAlgn="base"/>
            <a:r>
              <a:rPr lang="en-US" sz="1600" dirty="0" smtClean="0">
                <a:solidFill>
                  <a:srgbClr val="002060"/>
                </a:solidFill>
                <a:latin typeface="+mn-lt"/>
                <a:hlinkClick r:id="rId8"/>
              </a:rPr>
              <a:t>Annexure </a:t>
            </a:r>
            <a:r>
              <a:rPr lang="en-US" sz="1600" dirty="0">
                <a:solidFill>
                  <a:srgbClr val="002060"/>
                </a:solidFill>
                <a:latin typeface="+mn-lt"/>
                <a:hlinkClick r:id="rId8"/>
              </a:rPr>
              <a:t>to </a:t>
            </a:r>
            <a:r>
              <a:rPr lang="en-US" sz="1600" dirty="0" smtClean="0">
                <a:solidFill>
                  <a:srgbClr val="002060"/>
                </a:solidFill>
                <a:latin typeface="+mn-lt"/>
                <a:hlinkClick r:id="rId8"/>
              </a:rPr>
              <a:t>ERs</a:t>
            </a:r>
            <a:endParaRPr lang="en-IN" sz="1600" dirty="0">
              <a:solidFill>
                <a:srgbClr val="002060"/>
              </a:solidFill>
              <a:latin typeface="+mn-lt"/>
            </a:endParaRPr>
          </a:p>
          <a:p>
            <a:pPr algn="just" fontAlgn="base"/>
            <a:r>
              <a:rPr lang="en-IN" sz="1800" dirty="0">
                <a:solidFill>
                  <a:srgbClr val="002060"/>
                </a:solidFill>
                <a:latin typeface="+mn-lt"/>
              </a:rPr>
              <a:t>E</a:t>
            </a:r>
            <a:r>
              <a:rPr lang="en-IN" sz="1800" dirty="0" smtClean="0">
                <a:solidFill>
                  <a:srgbClr val="002060"/>
                </a:solidFill>
                <a:latin typeface="+mn-lt"/>
              </a:rPr>
              <a:t>quipment </a:t>
            </a:r>
            <a:r>
              <a:rPr lang="en-IN" sz="1800" dirty="0">
                <a:solidFill>
                  <a:srgbClr val="002060"/>
                </a:solidFill>
                <a:latin typeface="+mn-lt"/>
              </a:rPr>
              <a:t>needs to be tested only in </a:t>
            </a:r>
            <a:r>
              <a:rPr lang="en-IN" sz="1800" u="sng" dirty="0">
                <a:solidFill>
                  <a:srgbClr val="002060"/>
                </a:solidFill>
                <a:latin typeface="+mn-lt"/>
                <a:hlinkClick r:id="rId9"/>
              </a:rPr>
              <a:t>TEC designated CAB</a:t>
            </a:r>
            <a:r>
              <a:rPr lang="en-IN" sz="1800" dirty="0">
                <a:solidFill>
                  <a:srgbClr val="002060"/>
                </a:solidFill>
                <a:latin typeface="+mn-lt"/>
              </a:rPr>
              <a:t>, or recognized CAB of MRA partner </a:t>
            </a:r>
            <a:r>
              <a:rPr lang="en-IN" sz="1800" dirty="0" smtClean="0">
                <a:solidFill>
                  <a:srgbClr val="002060"/>
                </a:solidFill>
                <a:latin typeface="+mn-lt"/>
              </a:rPr>
              <a:t>country. </a:t>
            </a:r>
            <a:r>
              <a:rPr lang="en-US" sz="1800" dirty="0">
                <a:solidFill>
                  <a:srgbClr val="002060"/>
                </a:solidFill>
                <a:latin typeface="+mn-lt"/>
              </a:rPr>
              <a:t>based upon their test reports, certificate shall be issued by TEC</a:t>
            </a:r>
            <a:r>
              <a:rPr lang="en-US" sz="1800" dirty="0" smtClean="0">
                <a:solidFill>
                  <a:srgbClr val="002060"/>
                </a:solidFill>
                <a:latin typeface="+mn-lt"/>
              </a:rPr>
              <a:t>.</a:t>
            </a:r>
            <a:endParaRPr lang="en-IN" sz="1800" dirty="0" smtClean="0">
              <a:solidFill>
                <a:srgbClr val="002060"/>
              </a:solidFill>
              <a:latin typeface="+mn-lt"/>
            </a:endParaRPr>
          </a:p>
          <a:p>
            <a:pPr algn="just" fontAlgn="base"/>
            <a:r>
              <a:rPr lang="en-US" sz="1800" dirty="0" smtClean="0">
                <a:solidFill>
                  <a:srgbClr val="002060"/>
                </a:solidFill>
                <a:latin typeface="+mn-lt"/>
              </a:rPr>
              <a:t>Surveillance </a:t>
            </a:r>
            <a:r>
              <a:rPr lang="en-US" sz="1800" dirty="0">
                <a:solidFill>
                  <a:srgbClr val="002060"/>
                </a:solidFill>
                <a:latin typeface="+mn-lt"/>
              </a:rPr>
              <a:t>of products under MTCTE is carried out by Licensed Service Area (LSA) field units of </a:t>
            </a:r>
            <a:r>
              <a:rPr lang="en-US" sz="1800" dirty="0" smtClean="0">
                <a:solidFill>
                  <a:srgbClr val="002060"/>
                </a:solidFill>
                <a:latin typeface="+mn-lt"/>
              </a:rPr>
              <a:t>DoT.</a:t>
            </a:r>
          </a:p>
        </p:txBody>
      </p:sp>
    </p:spTree>
    <p:extLst>
      <p:ext uri="{BB962C8B-B14F-4D97-AF65-F5344CB8AC3E}">
        <p14:creationId xmlns:p14="http://schemas.microsoft.com/office/powerpoint/2010/main" val="28481521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6031" y="2521434"/>
            <a:ext cx="9880899" cy="1243742"/>
          </a:xfrm>
        </p:spPr>
        <p:txBody>
          <a:bodyPr/>
          <a:lstStyle/>
          <a:p>
            <a:r>
              <a:rPr lang="en-US" sz="3600" b="1" dirty="0" smtClean="0">
                <a:solidFill>
                  <a:srgbClr val="002060"/>
                </a:solidFill>
              </a:rPr>
              <a:t>Public </a:t>
            </a:r>
            <a:r>
              <a:rPr lang="en-US" sz="3600" b="1" dirty="0">
                <a:solidFill>
                  <a:srgbClr val="002060"/>
                </a:solidFill>
              </a:rPr>
              <a:t>procurement (Preference to Make in India) order 2017 of Government of India</a:t>
            </a:r>
            <a:r>
              <a:rPr lang="en-IN" sz="3600" b="1" dirty="0">
                <a:solidFill>
                  <a:srgbClr val="002060"/>
                </a:solidFill>
              </a:rPr>
              <a:t/>
            </a:r>
            <a:br>
              <a:rPr lang="en-IN" sz="3600" b="1" dirty="0">
                <a:solidFill>
                  <a:srgbClr val="002060"/>
                </a:solidFill>
              </a:rPr>
            </a:br>
            <a:endParaRPr lang="en-IN" sz="3600" dirty="0">
              <a:solidFill>
                <a:srgbClr val="002060"/>
              </a:solidFill>
            </a:endParaRPr>
          </a:p>
        </p:txBody>
      </p:sp>
    </p:spTree>
    <p:extLst>
      <p:ext uri="{BB962C8B-B14F-4D97-AF65-F5344CB8AC3E}">
        <p14:creationId xmlns:p14="http://schemas.microsoft.com/office/powerpoint/2010/main" val="35524169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342900"/>
            <a:ext cx="11282082" cy="826993"/>
          </a:xfrm>
        </p:spPr>
        <p:txBody>
          <a:bodyPr>
            <a:normAutofit fontScale="90000"/>
          </a:bodyPr>
          <a:lstStyle/>
          <a:p>
            <a:r>
              <a:rPr lang="en-US" sz="3600" b="1" dirty="0">
                <a:solidFill>
                  <a:srgbClr val="002060"/>
                </a:solidFill>
                <a:effectLst>
                  <a:outerShdw blurRad="38100" dist="38100" dir="2700000" algn="tl">
                    <a:srgbClr val="000000">
                      <a:alpha val="43137"/>
                    </a:srgbClr>
                  </a:outerShdw>
                </a:effectLst>
              </a:rPr>
              <a:t>Public procurement (Preference to Make in India</a:t>
            </a:r>
            <a:r>
              <a:rPr lang="en-US" sz="3600" b="1" dirty="0" smtClean="0">
                <a:solidFill>
                  <a:srgbClr val="002060"/>
                </a:solidFill>
                <a:effectLst>
                  <a:outerShdw blurRad="38100" dist="38100" dir="2700000" algn="tl">
                    <a:srgbClr val="000000">
                      <a:alpha val="43137"/>
                    </a:srgbClr>
                  </a:outerShdw>
                </a:effectLst>
              </a:rPr>
              <a:t>) order 2017 (</a:t>
            </a:r>
            <a:r>
              <a:rPr lang="en-US" sz="3600" b="1" dirty="0">
                <a:solidFill>
                  <a:srgbClr val="002060"/>
                </a:solidFill>
                <a:effectLst>
                  <a:outerShdw blurRad="38100" dist="38100" dir="2700000" algn="tl">
                    <a:srgbClr val="000000">
                      <a:alpha val="43137"/>
                    </a:srgbClr>
                  </a:outerShdw>
                </a:effectLst>
              </a:rPr>
              <a:t>PPP </a:t>
            </a:r>
            <a:r>
              <a:rPr lang="en-US" sz="3600" b="1" dirty="0" smtClean="0">
                <a:solidFill>
                  <a:srgbClr val="002060"/>
                </a:solidFill>
                <a:effectLst>
                  <a:outerShdw blurRad="38100" dist="38100" dir="2700000" algn="tl">
                    <a:srgbClr val="000000">
                      <a:alpha val="43137"/>
                    </a:srgbClr>
                  </a:outerShdw>
                </a:effectLst>
              </a:rPr>
              <a:t>MII Order 2017) </a:t>
            </a:r>
            <a:r>
              <a:rPr lang="en-US" sz="3600" b="1" dirty="0">
                <a:solidFill>
                  <a:srgbClr val="002060"/>
                </a:solidFill>
                <a:effectLst>
                  <a:outerShdw blurRad="38100" dist="38100" dir="2700000" algn="tl">
                    <a:srgbClr val="000000">
                      <a:alpha val="43137"/>
                    </a:srgbClr>
                  </a:outerShdw>
                </a:effectLst>
              </a:rPr>
              <a:t>of Government of India</a:t>
            </a:r>
          </a:p>
        </p:txBody>
      </p:sp>
      <p:sp>
        <p:nvSpPr>
          <p:cNvPr id="3" name="Content Placeholder 2"/>
          <p:cNvSpPr>
            <a:spLocks noGrp="1"/>
          </p:cNvSpPr>
          <p:nvPr>
            <p:ph idx="1"/>
          </p:nvPr>
        </p:nvSpPr>
        <p:spPr>
          <a:xfrm>
            <a:off x="470647" y="1344706"/>
            <a:ext cx="11187953" cy="4787154"/>
          </a:xfrm>
        </p:spPr>
        <p:txBody>
          <a:bodyPr>
            <a:noAutofit/>
          </a:bodyPr>
          <a:lstStyle/>
          <a:p>
            <a:pPr algn="just" fontAlgn="base"/>
            <a:r>
              <a:rPr lang="en-US" sz="1800" dirty="0" smtClean="0">
                <a:solidFill>
                  <a:srgbClr val="002060"/>
                </a:solidFill>
                <a:latin typeface="+mn-lt"/>
              </a:rPr>
              <a:t>To </a:t>
            </a:r>
            <a:r>
              <a:rPr lang="en-US" sz="1800" dirty="0">
                <a:solidFill>
                  <a:srgbClr val="002060"/>
                </a:solidFill>
                <a:latin typeface="+mn-lt"/>
              </a:rPr>
              <a:t>encourage ‘Make in India’ and to promote manufacturing and production of goods, services and works in India with a view to enhancing income and employment, </a:t>
            </a:r>
            <a:r>
              <a:rPr lang="en-US" sz="1800" dirty="0" smtClean="0">
                <a:solidFill>
                  <a:srgbClr val="002060"/>
                </a:solidFill>
                <a:latin typeface="+mn-lt"/>
              </a:rPr>
              <a:t>Government </a:t>
            </a:r>
            <a:r>
              <a:rPr lang="en-US" sz="1800" dirty="0">
                <a:solidFill>
                  <a:srgbClr val="002060"/>
                </a:solidFill>
                <a:latin typeface="+mn-lt"/>
              </a:rPr>
              <a:t>issued </a:t>
            </a:r>
            <a:r>
              <a:rPr lang="en-US" sz="1800" dirty="0" smtClean="0">
                <a:solidFill>
                  <a:srgbClr val="002060"/>
                </a:solidFill>
                <a:latin typeface="+mn-lt"/>
              </a:rPr>
              <a:t>PPP MII </a:t>
            </a:r>
            <a:r>
              <a:rPr lang="en-US" sz="1800" dirty="0">
                <a:solidFill>
                  <a:srgbClr val="002060"/>
                </a:solidFill>
                <a:latin typeface="+mn-lt"/>
              </a:rPr>
              <a:t>Order 2017 vide </a:t>
            </a:r>
            <a:r>
              <a:rPr lang="en-US" sz="1800" dirty="0" smtClean="0">
                <a:solidFill>
                  <a:srgbClr val="002060"/>
                </a:solidFill>
                <a:latin typeface="+mn-lt"/>
              </a:rPr>
              <a:t>DIPP </a:t>
            </a:r>
            <a:r>
              <a:rPr lang="en-US" sz="1800" dirty="0">
                <a:solidFill>
                  <a:srgbClr val="002060"/>
                </a:solidFill>
                <a:latin typeface="+mn-lt"/>
              </a:rPr>
              <a:t>Order </a:t>
            </a:r>
            <a:r>
              <a:rPr lang="en-US" sz="1800" dirty="0">
                <a:solidFill>
                  <a:srgbClr val="002060"/>
                </a:solidFill>
                <a:latin typeface="+mn-lt"/>
                <a:hlinkClick r:id="rId2"/>
              </a:rPr>
              <a:t>No.P-45021/2/2017-B.E.-II </a:t>
            </a:r>
            <a:r>
              <a:rPr lang="en-US" sz="1800" dirty="0">
                <a:solidFill>
                  <a:srgbClr val="002060"/>
                </a:solidFill>
                <a:latin typeface="+mn-lt"/>
              </a:rPr>
              <a:t>dated 15.06.2017 and subsequent revision vide Order </a:t>
            </a:r>
            <a:r>
              <a:rPr lang="en-US" sz="1800" dirty="0">
                <a:solidFill>
                  <a:srgbClr val="002060"/>
                </a:solidFill>
                <a:latin typeface="+mn-lt"/>
                <a:hlinkClick r:id="rId3"/>
              </a:rPr>
              <a:t>No. 45021/2/2017-PP(BE-II) </a:t>
            </a:r>
            <a:r>
              <a:rPr lang="en-US" sz="1800" dirty="0">
                <a:solidFill>
                  <a:srgbClr val="002060"/>
                </a:solidFill>
                <a:latin typeface="+mn-lt"/>
              </a:rPr>
              <a:t>dated 28.05.2018 and order </a:t>
            </a:r>
            <a:r>
              <a:rPr lang="en-US" sz="1800" dirty="0">
                <a:solidFill>
                  <a:srgbClr val="002060"/>
                </a:solidFill>
                <a:latin typeface="+mn-lt"/>
                <a:hlinkClick r:id="rId4"/>
              </a:rPr>
              <a:t>No. 45021/2/2017-PP(BE-II) </a:t>
            </a:r>
            <a:r>
              <a:rPr lang="en-US" sz="1800" dirty="0">
                <a:solidFill>
                  <a:srgbClr val="002060"/>
                </a:solidFill>
                <a:latin typeface="+mn-lt"/>
              </a:rPr>
              <a:t>dated 29.05.2019 </a:t>
            </a:r>
            <a:r>
              <a:rPr lang="en-US" sz="1800" dirty="0" smtClean="0">
                <a:solidFill>
                  <a:srgbClr val="002060"/>
                </a:solidFill>
                <a:latin typeface="+mn-lt"/>
              </a:rPr>
              <a:t>respectively.</a:t>
            </a:r>
          </a:p>
          <a:p>
            <a:pPr lvl="1" algn="just" fontAlgn="base"/>
            <a:r>
              <a:rPr lang="en-US" sz="1400" dirty="0">
                <a:solidFill>
                  <a:srgbClr val="002060"/>
                </a:solidFill>
                <a:latin typeface="+mn-lt"/>
              </a:rPr>
              <a:t>This Order is issued pursuant to Rule 153 (iii) of the General Financial Rules 2017</a:t>
            </a:r>
            <a:endParaRPr lang="en-US" sz="1400" dirty="0" smtClean="0">
              <a:solidFill>
                <a:srgbClr val="002060"/>
              </a:solidFill>
              <a:latin typeface="+mn-lt"/>
            </a:endParaRPr>
          </a:p>
          <a:p>
            <a:pPr algn="just" fontAlgn="base"/>
            <a:r>
              <a:rPr lang="en-US" sz="1800" b="1" dirty="0" smtClean="0">
                <a:solidFill>
                  <a:srgbClr val="002060"/>
                </a:solidFill>
                <a:latin typeface="+mn-lt"/>
              </a:rPr>
              <a:t>Salient features:</a:t>
            </a:r>
          </a:p>
          <a:p>
            <a:pPr lvl="1" algn="just" fontAlgn="base"/>
            <a:r>
              <a:rPr lang="en-US" sz="1600" dirty="0" smtClean="0">
                <a:solidFill>
                  <a:srgbClr val="002060"/>
                </a:solidFill>
                <a:latin typeface="+mn-lt"/>
              </a:rPr>
              <a:t>The </a:t>
            </a:r>
            <a:r>
              <a:rPr lang="en-US" sz="1600" dirty="0">
                <a:solidFill>
                  <a:srgbClr val="002060"/>
                </a:solidFill>
                <a:latin typeface="+mn-lt"/>
              </a:rPr>
              <a:t>Order is applicable for procurement by Ministry/ Department/ attached/ subordinate office of, or autonomous body controlled by, the Government of India and includes Government companies as defined in the Companies Act.</a:t>
            </a:r>
          </a:p>
          <a:p>
            <a:pPr lvl="1" algn="just" fontAlgn="base"/>
            <a:r>
              <a:rPr lang="en-US" sz="1600" dirty="0" smtClean="0">
                <a:solidFill>
                  <a:srgbClr val="002060"/>
                </a:solidFill>
                <a:latin typeface="+mn-lt"/>
              </a:rPr>
              <a:t>Items, in </a:t>
            </a:r>
            <a:r>
              <a:rPr lang="en-US" sz="1600" dirty="0">
                <a:solidFill>
                  <a:srgbClr val="002060"/>
                </a:solidFill>
                <a:latin typeface="+mn-lt"/>
              </a:rPr>
              <a:t>respect of which the Nodal Ministry has communicated that there is sufficient local capacity and local competition, </a:t>
            </a:r>
            <a:r>
              <a:rPr lang="en-US" sz="1600" dirty="0" smtClean="0">
                <a:solidFill>
                  <a:srgbClr val="002060"/>
                </a:solidFill>
                <a:latin typeface="+mn-lt"/>
              </a:rPr>
              <a:t>only </a:t>
            </a:r>
            <a:r>
              <a:rPr lang="en-US" sz="1600" dirty="0">
                <a:solidFill>
                  <a:srgbClr val="002060"/>
                </a:solidFill>
                <a:latin typeface="+mn-lt"/>
              </a:rPr>
              <a:t>local </a:t>
            </a:r>
            <a:r>
              <a:rPr lang="en-US" sz="1600" dirty="0" smtClean="0">
                <a:solidFill>
                  <a:srgbClr val="002060"/>
                </a:solidFill>
                <a:latin typeface="+mn-lt"/>
              </a:rPr>
              <a:t>suppliers </a:t>
            </a:r>
            <a:r>
              <a:rPr lang="en-US" sz="1600" dirty="0">
                <a:solidFill>
                  <a:srgbClr val="002060"/>
                </a:solidFill>
                <a:latin typeface="+mn-lt"/>
              </a:rPr>
              <a:t>shall be </a:t>
            </a:r>
            <a:r>
              <a:rPr lang="en-US" sz="1600" dirty="0" smtClean="0">
                <a:solidFill>
                  <a:srgbClr val="002060"/>
                </a:solidFill>
                <a:latin typeface="+mn-lt"/>
              </a:rPr>
              <a:t>eligible to bid irrespective to purchase value.</a:t>
            </a:r>
          </a:p>
          <a:p>
            <a:pPr lvl="1" algn="just" fontAlgn="base"/>
            <a:r>
              <a:rPr lang="en-US" sz="1600" dirty="0">
                <a:solidFill>
                  <a:srgbClr val="002060"/>
                </a:solidFill>
                <a:latin typeface="+mn-lt"/>
              </a:rPr>
              <a:t>M</a:t>
            </a:r>
            <a:r>
              <a:rPr lang="en-US" sz="1600" dirty="0" smtClean="0">
                <a:solidFill>
                  <a:srgbClr val="002060"/>
                </a:solidFill>
                <a:latin typeface="+mn-lt"/>
              </a:rPr>
              <a:t>argin </a:t>
            </a:r>
            <a:r>
              <a:rPr lang="en-US" sz="1600" dirty="0">
                <a:solidFill>
                  <a:srgbClr val="002060"/>
                </a:solidFill>
                <a:latin typeface="+mn-lt"/>
              </a:rPr>
              <a:t>of purchase preference shall be 20</a:t>
            </a:r>
            <a:r>
              <a:rPr lang="en-US" sz="1600" dirty="0" smtClean="0">
                <a:solidFill>
                  <a:srgbClr val="002060"/>
                </a:solidFill>
                <a:latin typeface="+mn-lt"/>
              </a:rPr>
              <a:t>%</a:t>
            </a:r>
            <a:endParaRPr lang="en-US" sz="1600" dirty="0">
              <a:solidFill>
                <a:srgbClr val="002060"/>
              </a:solidFill>
              <a:latin typeface="+mn-lt"/>
            </a:endParaRPr>
          </a:p>
          <a:p>
            <a:pPr lvl="1" algn="just" fontAlgn="base"/>
            <a:r>
              <a:rPr lang="en-US" sz="1600" dirty="0" smtClean="0">
                <a:solidFill>
                  <a:srgbClr val="002060"/>
                </a:solidFill>
                <a:latin typeface="+mn-lt"/>
              </a:rPr>
              <a:t>Ministries/Departments notified their own purchase preference policy after 1</a:t>
            </a:r>
            <a:r>
              <a:rPr lang="en-US" sz="1600" baseline="30000" dirty="0" smtClean="0">
                <a:solidFill>
                  <a:srgbClr val="002060"/>
                </a:solidFill>
                <a:latin typeface="+mn-lt"/>
              </a:rPr>
              <a:t>st</a:t>
            </a:r>
            <a:r>
              <a:rPr lang="en-US" sz="1600" dirty="0" smtClean="0">
                <a:solidFill>
                  <a:srgbClr val="002060"/>
                </a:solidFill>
                <a:latin typeface="+mn-lt"/>
              </a:rPr>
              <a:t> January 2015 with approval of he cabinet</a:t>
            </a:r>
          </a:p>
          <a:p>
            <a:pPr fontAlgn="ctr"/>
            <a:r>
              <a:rPr lang="en-US" sz="1800" b="1" dirty="0" smtClean="0">
                <a:solidFill>
                  <a:srgbClr val="002060"/>
                </a:solidFill>
                <a:latin typeface="+mn-lt"/>
              </a:rPr>
              <a:t>Nodal Ministries/Departments: </a:t>
            </a:r>
          </a:p>
          <a:p>
            <a:pPr lvl="1" fontAlgn="ctr">
              <a:spcBef>
                <a:spcPts val="0"/>
              </a:spcBef>
            </a:pPr>
            <a:r>
              <a:rPr lang="en-IN" sz="1400" dirty="0">
                <a:solidFill>
                  <a:srgbClr val="002060"/>
                </a:solidFill>
                <a:latin typeface="+mn-lt"/>
              </a:rPr>
              <a:t>Deptt. of Industrial Policy &amp; Promotion</a:t>
            </a:r>
          </a:p>
          <a:p>
            <a:pPr lvl="1" fontAlgn="ctr">
              <a:spcBef>
                <a:spcPts val="0"/>
              </a:spcBef>
            </a:pPr>
            <a:r>
              <a:rPr lang="en-IN" sz="1400" dirty="0" smtClean="0">
                <a:solidFill>
                  <a:srgbClr val="002060"/>
                </a:solidFill>
                <a:latin typeface="+mn-lt"/>
              </a:rPr>
              <a:t>Ministry </a:t>
            </a:r>
            <a:r>
              <a:rPr lang="en-IN" sz="1400" dirty="0">
                <a:solidFill>
                  <a:srgbClr val="002060"/>
                </a:solidFill>
                <a:latin typeface="+mn-lt"/>
              </a:rPr>
              <a:t>of Electronics &amp; IT</a:t>
            </a:r>
            <a:endParaRPr lang="en-IN" sz="1400" dirty="0">
              <a:solidFill>
                <a:srgbClr val="002060"/>
              </a:solidFill>
              <a:latin typeface="+mn-lt"/>
              <a:ea typeface="Calibri" panose="020F0502020204030204" pitchFamily="34" charset="0"/>
              <a:cs typeface="Times New Roman" panose="02020603050405020304" pitchFamily="18" charset="0"/>
            </a:endParaRPr>
          </a:p>
          <a:p>
            <a:pPr lvl="1" fontAlgn="ctr">
              <a:spcBef>
                <a:spcPts val="0"/>
              </a:spcBef>
            </a:pPr>
            <a:r>
              <a:rPr lang="en-IN" sz="1400" dirty="0">
                <a:solidFill>
                  <a:srgbClr val="002060"/>
                </a:solidFill>
                <a:latin typeface="+mn-lt"/>
              </a:rPr>
              <a:t>Department of Telecommunications</a:t>
            </a:r>
            <a:endParaRPr lang="en-IN" sz="1400" dirty="0">
              <a:solidFill>
                <a:srgbClr val="002060"/>
              </a:solidFill>
              <a:latin typeface="+mn-lt"/>
              <a:ea typeface="Calibri" panose="020F0502020204030204" pitchFamily="34" charset="0"/>
              <a:cs typeface="Times New Roman" panose="02020603050405020304" pitchFamily="18" charset="0"/>
            </a:endParaRPr>
          </a:p>
          <a:p>
            <a:pPr lvl="1" fontAlgn="ctr">
              <a:spcBef>
                <a:spcPts val="0"/>
              </a:spcBef>
            </a:pPr>
            <a:r>
              <a:rPr lang="en-IN" sz="1400" dirty="0">
                <a:solidFill>
                  <a:srgbClr val="002060"/>
                </a:solidFill>
                <a:latin typeface="+mn-lt"/>
              </a:rPr>
              <a:t>Ministry of Power</a:t>
            </a:r>
            <a:endParaRPr lang="en-IN" sz="1400" dirty="0">
              <a:solidFill>
                <a:srgbClr val="002060"/>
              </a:solidFill>
              <a:latin typeface="+mn-lt"/>
              <a:ea typeface="Calibri" panose="020F0502020204030204" pitchFamily="34" charset="0"/>
              <a:cs typeface="Times New Roman" panose="02020603050405020304" pitchFamily="18" charset="0"/>
            </a:endParaRPr>
          </a:p>
          <a:p>
            <a:pPr lvl="1" fontAlgn="ctr">
              <a:spcBef>
                <a:spcPts val="0"/>
              </a:spcBef>
            </a:pPr>
            <a:r>
              <a:rPr lang="en-IN" sz="1400" dirty="0">
                <a:solidFill>
                  <a:srgbClr val="002060"/>
                </a:solidFill>
                <a:latin typeface="+mn-lt"/>
              </a:rPr>
              <a:t>Ministry of New and Renewable Energy</a:t>
            </a:r>
            <a:endParaRPr lang="en-IN" sz="1400" dirty="0">
              <a:solidFill>
                <a:srgbClr val="002060"/>
              </a:solidFill>
              <a:latin typeface="+mn-lt"/>
              <a:ea typeface="Calibri" panose="020F0502020204030204" pitchFamily="34" charset="0"/>
              <a:cs typeface="Times New Roman" panose="02020603050405020304" pitchFamily="18" charset="0"/>
            </a:endParaRPr>
          </a:p>
          <a:p>
            <a:pPr lvl="1" fontAlgn="ctr">
              <a:spcBef>
                <a:spcPts val="0"/>
              </a:spcBef>
            </a:pPr>
            <a:r>
              <a:rPr lang="en-IN" sz="1400" dirty="0">
                <a:solidFill>
                  <a:srgbClr val="002060"/>
                </a:solidFill>
                <a:latin typeface="+mn-lt"/>
              </a:rPr>
              <a:t>Department of Heavy Industries</a:t>
            </a:r>
            <a:endParaRPr lang="en-IN" sz="1400" dirty="0">
              <a:solidFill>
                <a:srgbClr val="002060"/>
              </a:solidFill>
              <a:latin typeface="+mn-lt"/>
              <a:ea typeface="Calibri" panose="020F0502020204030204" pitchFamily="34" charset="0"/>
              <a:cs typeface="Times New Roman" panose="02020603050405020304" pitchFamily="18" charset="0"/>
            </a:endParaRPr>
          </a:p>
          <a:p>
            <a:pPr lvl="1" fontAlgn="ctr"/>
            <a:r>
              <a:rPr lang="en-IN" sz="1400" dirty="0">
                <a:solidFill>
                  <a:srgbClr val="002060"/>
                </a:solidFill>
                <a:latin typeface="+mn-lt"/>
              </a:rPr>
              <a:t>Ministry of Textiles</a:t>
            </a:r>
          </a:p>
          <a:p>
            <a:pPr lvl="1" fontAlgn="ctr"/>
            <a:endParaRPr lang="en-IN" sz="1200" dirty="0"/>
          </a:p>
          <a:p>
            <a:pPr algn="just" fontAlgn="base"/>
            <a:endParaRPr lang="en-US" sz="1800" b="1" dirty="0" smtClean="0">
              <a:solidFill>
                <a:srgbClr val="002060"/>
              </a:solidFill>
              <a:latin typeface="+mn-lt"/>
              <a:hlinkClick r:id="rId5"/>
            </a:endParaRPr>
          </a:p>
        </p:txBody>
      </p:sp>
      <p:sp>
        <p:nvSpPr>
          <p:cNvPr id="5" name="Rectangle 4"/>
          <p:cNvSpPr/>
          <p:nvPr/>
        </p:nvSpPr>
        <p:spPr>
          <a:xfrm>
            <a:off x="4567516" y="4921678"/>
            <a:ext cx="3796553" cy="1384995"/>
          </a:xfrm>
          <a:prstGeom prst="rect">
            <a:avLst/>
          </a:prstGeom>
        </p:spPr>
        <p:txBody>
          <a:bodyPr wrap="square">
            <a:spAutoFit/>
          </a:bodyPr>
          <a:lstStyle/>
          <a:p>
            <a:pPr marL="285750" indent="-285750" fontAlgn="ctr">
              <a:buFont typeface="Arial" panose="020B0604020202020204" pitchFamily="34" charset="0"/>
              <a:buChar char="•"/>
            </a:pPr>
            <a:r>
              <a:rPr lang="en-IN" sz="1400" dirty="0">
                <a:solidFill>
                  <a:srgbClr val="002060"/>
                </a:solidFill>
              </a:rPr>
              <a:t>Ministry of Shipping</a:t>
            </a:r>
          </a:p>
          <a:p>
            <a:pPr marL="285750" indent="-285750" fontAlgn="ctr">
              <a:buFont typeface="Arial" panose="020B0604020202020204" pitchFamily="34" charset="0"/>
              <a:buChar char="•"/>
            </a:pPr>
            <a:r>
              <a:rPr lang="en-IN" sz="1400" dirty="0">
                <a:solidFill>
                  <a:srgbClr val="002060"/>
                </a:solidFill>
              </a:rPr>
              <a:t>Ministry of Railways</a:t>
            </a:r>
          </a:p>
          <a:p>
            <a:pPr marL="285750" indent="-285750" fontAlgn="ctr">
              <a:buFont typeface="Arial" panose="020B0604020202020204" pitchFamily="34" charset="0"/>
              <a:buChar char="•"/>
            </a:pPr>
            <a:r>
              <a:rPr lang="en-IN" sz="1400" dirty="0">
                <a:solidFill>
                  <a:srgbClr val="002060"/>
                </a:solidFill>
              </a:rPr>
              <a:t>Department of Defence, Ministry of Defence</a:t>
            </a:r>
          </a:p>
          <a:p>
            <a:pPr marL="285750" indent="-285750" fontAlgn="ctr">
              <a:buFont typeface="Arial" panose="020B0604020202020204" pitchFamily="34" charset="0"/>
              <a:buChar char="•"/>
            </a:pPr>
            <a:r>
              <a:rPr lang="en-IN" sz="1400" dirty="0">
                <a:solidFill>
                  <a:srgbClr val="002060"/>
                </a:solidFill>
              </a:rPr>
              <a:t>Department of Defence Production</a:t>
            </a:r>
          </a:p>
          <a:p>
            <a:pPr marL="285750" indent="-285750" fontAlgn="ctr">
              <a:buFont typeface="Arial" panose="020B0604020202020204" pitchFamily="34" charset="0"/>
              <a:buChar char="•"/>
            </a:pPr>
            <a:r>
              <a:rPr lang="en-IN" sz="1400" dirty="0">
                <a:solidFill>
                  <a:srgbClr val="002060"/>
                </a:solidFill>
              </a:rPr>
              <a:t>Ministry of Mines</a:t>
            </a:r>
          </a:p>
          <a:p>
            <a:pPr marL="285750" indent="-285750" fontAlgn="ctr">
              <a:buFont typeface="Arial" panose="020B0604020202020204" pitchFamily="34" charset="0"/>
              <a:buChar char="•"/>
            </a:pPr>
            <a:r>
              <a:rPr lang="en-IN" sz="1400" dirty="0">
                <a:solidFill>
                  <a:srgbClr val="002060"/>
                </a:solidFill>
              </a:rPr>
              <a:t>Department of Fertilizers</a:t>
            </a:r>
          </a:p>
        </p:txBody>
      </p:sp>
      <p:sp>
        <p:nvSpPr>
          <p:cNvPr id="7" name="Rectangle 6"/>
          <p:cNvSpPr/>
          <p:nvPr/>
        </p:nvSpPr>
        <p:spPr>
          <a:xfrm>
            <a:off x="8364069" y="4746865"/>
            <a:ext cx="3294531" cy="1523494"/>
          </a:xfrm>
          <a:prstGeom prst="rect">
            <a:avLst/>
          </a:prstGeom>
        </p:spPr>
        <p:txBody>
          <a:bodyPr wrap="square">
            <a:spAutoFit/>
          </a:bodyPr>
          <a:lstStyle/>
          <a:p>
            <a:pPr marL="268288" lvl="1" indent="-268288" fontAlgn="ctr">
              <a:buFont typeface="Arial" panose="020B0604020202020204" pitchFamily="34" charset="0"/>
              <a:buChar char="•"/>
            </a:pPr>
            <a:r>
              <a:rPr lang="en-IN" sz="1400" dirty="0" smtClean="0">
                <a:solidFill>
                  <a:srgbClr val="002060"/>
                </a:solidFill>
              </a:rPr>
              <a:t>Ministry </a:t>
            </a:r>
            <a:r>
              <a:rPr lang="en-IN" sz="1400" dirty="0">
                <a:solidFill>
                  <a:srgbClr val="002060"/>
                </a:solidFill>
              </a:rPr>
              <a:t>of Civil Aviation </a:t>
            </a:r>
          </a:p>
          <a:p>
            <a:pPr marL="268288" lvl="1" indent="-268288" fontAlgn="ctr">
              <a:buFont typeface="Arial" panose="020B0604020202020204" pitchFamily="34" charset="0"/>
              <a:buChar char="•"/>
            </a:pPr>
            <a:r>
              <a:rPr lang="en-IN" sz="1400" dirty="0">
                <a:solidFill>
                  <a:srgbClr val="002060"/>
                </a:solidFill>
              </a:rPr>
              <a:t>Ministry of Steel</a:t>
            </a:r>
            <a:endParaRPr lang="en-IN" sz="1400" dirty="0">
              <a:solidFill>
                <a:srgbClr val="002060"/>
              </a:solidFill>
              <a:ea typeface="Calibri" panose="020F0502020204030204" pitchFamily="34" charset="0"/>
              <a:cs typeface="Times New Roman" panose="02020603050405020304" pitchFamily="18" charset="0"/>
            </a:endParaRPr>
          </a:p>
          <a:p>
            <a:pPr marL="268288" lvl="1" indent="-268288" fontAlgn="ctr">
              <a:buFont typeface="Arial" panose="020B0604020202020204" pitchFamily="34" charset="0"/>
              <a:buChar char="•"/>
            </a:pPr>
            <a:r>
              <a:rPr lang="en-IN" sz="1300" dirty="0">
                <a:solidFill>
                  <a:srgbClr val="002060"/>
                </a:solidFill>
              </a:rPr>
              <a:t>Ministry of Housing &amp; Urban Affairs</a:t>
            </a:r>
          </a:p>
          <a:p>
            <a:pPr marL="268288" lvl="1" indent="-268288" fontAlgn="ctr">
              <a:buFont typeface="Arial" panose="020B0604020202020204" pitchFamily="34" charset="0"/>
              <a:buChar char="•"/>
            </a:pPr>
            <a:r>
              <a:rPr lang="en-IN" sz="1300" dirty="0">
                <a:solidFill>
                  <a:srgbClr val="002060"/>
                </a:solidFill>
              </a:rPr>
              <a:t>Department of Pharmaceuticals</a:t>
            </a:r>
          </a:p>
          <a:p>
            <a:pPr marL="268288" lvl="1" indent="-268288" fontAlgn="ctr">
              <a:buFont typeface="Arial" panose="020B0604020202020204" pitchFamily="34" charset="0"/>
              <a:buChar char="•"/>
            </a:pPr>
            <a:r>
              <a:rPr lang="en-IN" sz="1300" dirty="0">
                <a:solidFill>
                  <a:srgbClr val="002060"/>
                </a:solidFill>
              </a:rPr>
              <a:t>Ministry of Petroleum and Natural Gas</a:t>
            </a:r>
          </a:p>
          <a:p>
            <a:pPr marL="268288" lvl="1" indent="-268288" fontAlgn="ctr">
              <a:buFont typeface="Arial" panose="020B0604020202020204" pitchFamily="34" charset="0"/>
              <a:buChar char="•"/>
            </a:pPr>
            <a:r>
              <a:rPr lang="en-IN" sz="1300" dirty="0">
                <a:solidFill>
                  <a:srgbClr val="002060"/>
                </a:solidFill>
              </a:rPr>
              <a:t>Department of Chemicals &amp; </a:t>
            </a:r>
            <a:r>
              <a:rPr lang="en-IN" sz="1300" dirty="0" smtClean="0">
                <a:solidFill>
                  <a:srgbClr val="002060"/>
                </a:solidFill>
              </a:rPr>
              <a:t>Petrochemicals</a:t>
            </a:r>
            <a:endParaRPr lang="en-IN" sz="1300" dirty="0">
              <a:solidFill>
                <a:srgbClr val="002060"/>
              </a:solidFill>
            </a:endParaRPr>
          </a:p>
        </p:txBody>
      </p:sp>
    </p:spTree>
    <p:extLst>
      <p:ext uri="{BB962C8B-B14F-4D97-AF65-F5344CB8AC3E}">
        <p14:creationId xmlns:p14="http://schemas.microsoft.com/office/powerpoint/2010/main" val="29768843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100853"/>
            <a:ext cx="11282082" cy="826993"/>
          </a:xfrm>
        </p:spPr>
        <p:txBody>
          <a:bodyPr>
            <a:normAutofit fontScale="90000"/>
          </a:bodyPr>
          <a:lstStyle/>
          <a:p>
            <a:r>
              <a:rPr lang="en-US" sz="3600" b="1" dirty="0">
                <a:solidFill>
                  <a:srgbClr val="002060"/>
                </a:solidFill>
                <a:effectLst>
                  <a:outerShdw blurRad="38100" dist="38100" dir="2700000" algn="tl">
                    <a:srgbClr val="000000">
                      <a:alpha val="43137"/>
                    </a:srgbClr>
                  </a:outerShdw>
                </a:effectLst>
              </a:rPr>
              <a:t>Public procurement (Preference to Make in India</a:t>
            </a:r>
            <a:r>
              <a:rPr lang="en-US" sz="3600" b="1" dirty="0" smtClean="0">
                <a:solidFill>
                  <a:srgbClr val="002060"/>
                </a:solidFill>
                <a:effectLst>
                  <a:outerShdw blurRad="38100" dist="38100" dir="2700000" algn="tl">
                    <a:srgbClr val="000000">
                      <a:alpha val="43137"/>
                    </a:srgbClr>
                  </a:outerShdw>
                </a:effectLst>
              </a:rPr>
              <a:t>) order 2017 (</a:t>
            </a:r>
            <a:r>
              <a:rPr lang="en-US" sz="3600" b="1" dirty="0">
                <a:solidFill>
                  <a:srgbClr val="002060"/>
                </a:solidFill>
                <a:effectLst>
                  <a:outerShdw blurRad="38100" dist="38100" dir="2700000" algn="tl">
                    <a:srgbClr val="000000">
                      <a:alpha val="43137"/>
                    </a:srgbClr>
                  </a:outerShdw>
                </a:effectLst>
              </a:rPr>
              <a:t>PPP </a:t>
            </a:r>
            <a:r>
              <a:rPr lang="en-US" sz="3600" b="1" dirty="0" smtClean="0">
                <a:solidFill>
                  <a:srgbClr val="002060"/>
                </a:solidFill>
                <a:effectLst>
                  <a:outerShdw blurRad="38100" dist="38100" dir="2700000" algn="tl">
                    <a:srgbClr val="000000">
                      <a:alpha val="43137"/>
                    </a:srgbClr>
                  </a:outerShdw>
                </a:effectLst>
              </a:rPr>
              <a:t>MII Order 2017) </a:t>
            </a:r>
            <a:r>
              <a:rPr lang="en-US" sz="3600" b="1" dirty="0">
                <a:solidFill>
                  <a:srgbClr val="002060"/>
                </a:solidFill>
                <a:effectLst>
                  <a:outerShdw blurRad="38100" dist="38100" dir="2700000" algn="tl">
                    <a:srgbClr val="000000">
                      <a:alpha val="43137"/>
                    </a:srgbClr>
                  </a:outerShdw>
                </a:effectLst>
              </a:rPr>
              <a:t>of Government of India</a:t>
            </a:r>
          </a:p>
        </p:txBody>
      </p:sp>
      <p:sp>
        <p:nvSpPr>
          <p:cNvPr id="3" name="Content Placeholder 2"/>
          <p:cNvSpPr>
            <a:spLocks noGrp="1"/>
          </p:cNvSpPr>
          <p:nvPr>
            <p:ph idx="1"/>
          </p:nvPr>
        </p:nvSpPr>
        <p:spPr>
          <a:xfrm>
            <a:off x="470647" y="1062318"/>
            <a:ext cx="11187953" cy="4787154"/>
          </a:xfrm>
        </p:spPr>
        <p:txBody>
          <a:bodyPr>
            <a:noAutofit/>
          </a:bodyPr>
          <a:lstStyle/>
          <a:p>
            <a:pPr algn="just" fontAlgn="base"/>
            <a:r>
              <a:rPr lang="en-US" sz="1800" b="1" dirty="0" smtClean="0">
                <a:solidFill>
                  <a:srgbClr val="002060"/>
                </a:solidFill>
                <a:latin typeface="+mn-lt"/>
              </a:rPr>
              <a:t>MEITY: </a:t>
            </a:r>
            <a:r>
              <a:rPr lang="en-US" sz="1800" dirty="0">
                <a:solidFill>
                  <a:srgbClr val="002060"/>
                </a:solidFill>
                <a:latin typeface="+mn-lt"/>
              </a:rPr>
              <a:t>Nodal Ministry for implementation of the Electronic Products Notifications issued in furtherance of PPO </a:t>
            </a:r>
            <a:r>
              <a:rPr lang="en-US" sz="1800" dirty="0" smtClean="0">
                <a:solidFill>
                  <a:srgbClr val="002060"/>
                </a:solidFill>
                <a:latin typeface="+mn-lt"/>
              </a:rPr>
              <a:t>2017.</a:t>
            </a:r>
          </a:p>
          <a:p>
            <a:pPr lvl="1" algn="just" fontAlgn="base"/>
            <a:r>
              <a:rPr lang="en-IN" sz="1400" dirty="0">
                <a:latin typeface="+mn-lt"/>
                <a:ea typeface="Calibri" panose="020F0502020204030204" pitchFamily="34" charset="0"/>
              </a:rPr>
              <a:t>N</a:t>
            </a:r>
            <a:r>
              <a:rPr lang="en-IN" sz="1400" dirty="0" smtClean="0">
                <a:latin typeface="+mn-lt"/>
                <a:ea typeface="Calibri" panose="020F0502020204030204" pitchFamily="34" charset="0"/>
              </a:rPr>
              <a:t>otified </a:t>
            </a:r>
            <a:r>
              <a:rPr lang="en-IN" sz="1400" dirty="0">
                <a:latin typeface="+mn-lt"/>
                <a:ea typeface="Calibri" panose="020F0502020204030204" pitchFamily="34" charset="0"/>
              </a:rPr>
              <a:t>products </a:t>
            </a:r>
            <a:r>
              <a:rPr lang="en-IN" sz="1400" dirty="0" smtClean="0">
                <a:latin typeface="+mn-lt"/>
                <a:ea typeface="Calibri" panose="020F0502020204030204" pitchFamily="34" charset="0"/>
              </a:rPr>
              <a:t>including Desktop PCs, Laptop PCs, Tablet PCs, Dot </a:t>
            </a:r>
            <a:r>
              <a:rPr lang="en-IN" sz="1400" dirty="0">
                <a:latin typeface="+mn-lt"/>
                <a:ea typeface="Calibri" panose="020F0502020204030204" pitchFamily="34" charset="0"/>
              </a:rPr>
              <a:t>Matrix </a:t>
            </a:r>
            <a:r>
              <a:rPr lang="en-IN" sz="1400" dirty="0" smtClean="0">
                <a:latin typeface="+mn-lt"/>
                <a:ea typeface="Calibri" panose="020F0502020204030204" pitchFamily="34" charset="0"/>
              </a:rPr>
              <a:t>Printers, Contact </a:t>
            </a:r>
            <a:r>
              <a:rPr lang="en-IN" sz="1400" dirty="0">
                <a:latin typeface="+mn-lt"/>
                <a:ea typeface="Calibri" panose="020F0502020204030204" pitchFamily="34" charset="0"/>
              </a:rPr>
              <a:t>Smart Cards and Contactless Smart </a:t>
            </a:r>
            <a:r>
              <a:rPr lang="en-IN" sz="1400" dirty="0" smtClean="0">
                <a:latin typeface="+mn-lt"/>
                <a:ea typeface="Calibri" panose="020F0502020204030204" pitchFamily="34" charset="0"/>
              </a:rPr>
              <a:t>Cards, LED Products, Biometric </a:t>
            </a:r>
            <a:r>
              <a:rPr lang="en-IN" sz="1400" dirty="0">
                <a:latin typeface="+mn-lt"/>
                <a:ea typeface="Calibri" panose="020F0502020204030204" pitchFamily="34" charset="0"/>
              </a:rPr>
              <a:t>Access Control/Authentication </a:t>
            </a:r>
            <a:r>
              <a:rPr lang="en-IN" sz="1400" dirty="0" smtClean="0">
                <a:latin typeface="+mn-lt"/>
                <a:ea typeface="Calibri" panose="020F0502020204030204" pitchFamily="34" charset="0"/>
              </a:rPr>
              <a:t>Devices, Biometric </a:t>
            </a:r>
            <a:r>
              <a:rPr lang="en-IN" sz="1400" dirty="0">
                <a:latin typeface="+mn-lt"/>
                <a:ea typeface="Calibri" panose="020F0502020204030204" pitchFamily="34" charset="0"/>
              </a:rPr>
              <a:t>Finger Print </a:t>
            </a:r>
            <a:r>
              <a:rPr lang="en-IN" sz="1400" dirty="0" smtClean="0">
                <a:latin typeface="+mn-lt"/>
                <a:ea typeface="Calibri" panose="020F0502020204030204" pitchFamily="34" charset="0"/>
              </a:rPr>
              <a:t>Sensors, Biometric </a:t>
            </a:r>
            <a:r>
              <a:rPr lang="en-IN" sz="1400" dirty="0">
                <a:latin typeface="+mn-lt"/>
                <a:ea typeface="Calibri" panose="020F0502020204030204" pitchFamily="34" charset="0"/>
              </a:rPr>
              <a:t>Iris Sensors and </a:t>
            </a:r>
            <a:r>
              <a:rPr lang="en-IN" sz="1400" dirty="0" smtClean="0">
                <a:latin typeface="+mn-lt"/>
                <a:ea typeface="Calibri" panose="020F0502020204030204" pitchFamily="34" charset="0"/>
              </a:rPr>
              <a:t>Servers, Cellular </a:t>
            </a:r>
            <a:r>
              <a:rPr lang="en-IN" sz="1400" dirty="0">
                <a:latin typeface="+mn-lt"/>
                <a:ea typeface="Calibri" panose="020F0502020204030204" pitchFamily="34" charset="0"/>
              </a:rPr>
              <a:t>Mobile </a:t>
            </a:r>
            <a:r>
              <a:rPr lang="en-IN" sz="1400" dirty="0" smtClean="0">
                <a:latin typeface="+mn-lt"/>
                <a:ea typeface="Calibri" panose="020F0502020204030204" pitchFamily="34" charset="0"/>
              </a:rPr>
              <a:t>Phones </a:t>
            </a:r>
            <a:r>
              <a:rPr lang="en-IN" sz="1400" dirty="0">
                <a:latin typeface="+mn-lt"/>
                <a:ea typeface="Calibri" panose="020F0502020204030204" pitchFamily="34" charset="0"/>
              </a:rPr>
              <a:t>(vide Notification </a:t>
            </a:r>
            <a:r>
              <a:rPr lang="en-IN" sz="1400" u="sng" dirty="0">
                <a:solidFill>
                  <a:srgbClr val="0563C1"/>
                </a:solidFill>
                <a:latin typeface="+mn-lt"/>
                <a:ea typeface="Calibri" panose="020F0502020204030204" pitchFamily="34" charset="0"/>
                <a:hlinkClick r:id="rId2"/>
              </a:rPr>
              <a:t>No. 33(1)/2017-IPHW</a:t>
            </a:r>
            <a:r>
              <a:rPr lang="en-IN" sz="1400" dirty="0">
                <a:latin typeface="+mn-lt"/>
                <a:ea typeface="Calibri" panose="020F0502020204030204" pitchFamily="34" charset="0"/>
              </a:rPr>
              <a:t> dated 14.09.2017 and </a:t>
            </a:r>
            <a:r>
              <a:rPr lang="en-IN" sz="1400" u="sng" dirty="0">
                <a:solidFill>
                  <a:srgbClr val="0563C1"/>
                </a:solidFill>
                <a:latin typeface="+mn-lt"/>
                <a:ea typeface="Calibri" panose="020F0502020204030204" pitchFamily="34" charset="0"/>
                <a:hlinkClick r:id="rId3"/>
              </a:rPr>
              <a:t>Notification No. 33(5)/2017-IPHW</a:t>
            </a:r>
            <a:r>
              <a:rPr lang="en-IN" sz="1400" dirty="0">
                <a:latin typeface="+mn-lt"/>
                <a:ea typeface="Calibri" panose="020F0502020204030204" pitchFamily="34" charset="0"/>
              </a:rPr>
              <a:t> dated 01.08.2018)</a:t>
            </a:r>
            <a:endParaRPr lang="en-US" sz="1400" dirty="0" smtClean="0">
              <a:solidFill>
                <a:srgbClr val="002060"/>
              </a:solidFill>
              <a:latin typeface="+mn-lt"/>
            </a:endParaRPr>
          </a:p>
          <a:p>
            <a:pPr algn="just" fontAlgn="base"/>
            <a:r>
              <a:rPr lang="en-US" sz="1800" b="1" dirty="0" smtClean="0">
                <a:solidFill>
                  <a:srgbClr val="002060"/>
                </a:solidFill>
                <a:latin typeface="+mn-lt"/>
              </a:rPr>
              <a:t>DoT: </a:t>
            </a:r>
            <a:r>
              <a:rPr lang="en-US" sz="1800" dirty="0">
                <a:solidFill>
                  <a:srgbClr val="002060"/>
                </a:solidFill>
                <a:latin typeface="+mn-lt"/>
              </a:rPr>
              <a:t>nodal department for implementing the provisions related to procurement of goods, services or works related to the telecommunication </a:t>
            </a:r>
            <a:r>
              <a:rPr lang="en-US" sz="1800" dirty="0" smtClean="0">
                <a:solidFill>
                  <a:srgbClr val="002060"/>
                </a:solidFill>
                <a:latin typeface="+mn-lt"/>
              </a:rPr>
              <a:t>sector.</a:t>
            </a:r>
          </a:p>
          <a:p>
            <a:pPr lvl="1" algn="just" fontAlgn="base"/>
            <a:r>
              <a:rPr lang="en-US" sz="1400" dirty="0">
                <a:solidFill>
                  <a:srgbClr val="002060"/>
                </a:solidFill>
                <a:latin typeface="+mn-lt"/>
              </a:rPr>
              <a:t>Identified </a:t>
            </a:r>
            <a:r>
              <a:rPr lang="en-US" sz="1400" dirty="0" smtClean="0">
                <a:solidFill>
                  <a:srgbClr val="002060"/>
                </a:solidFill>
                <a:latin typeface="+mn-lt"/>
                <a:hlinkClick r:id="rId4"/>
              </a:rPr>
              <a:t>36 </a:t>
            </a:r>
            <a:r>
              <a:rPr lang="en-US" sz="1400" dirty="0">
                <a:solidFill>
                  <a:srgbClr val="002060"/>
                </a:solidFill>
                <a:latin typeface="+mn-lt"/>
                <a:hlinkClick r:id="rId4"/>
              </a:rPr>
              <a:t>telecom products, services and works </a:t>
            </a:r>
            <a:r>
              <a:rPr lang="en-US" sz="1400" dirty="0" smtClean="0">
                <a:solidFill>
                  <a:srgbClr val="002060"/>
                </a:solidFill>
                <a:latin typeface="+mn-lt"/>
              </a:rPr>
              <a:t>including Wireless/Wireline </a:t>
            </a:r>
            <a:r>
              <a:rPr lang="en-US" sz="1400" dirty="0">
                <a:solidFill>
                  <a:srgbClr val="002060"/>
                </a:solidFill>
                <a:latin typeface="+mn-lt"/>
              </a:rPr>
              <a:t>PABXs/ IP PBX &amp; /Media </a:t>
            </a:r>
            <a:r>
              <a:rPr lang="en-US" sz="1400" dirty="0" smtClean="0">
                <a:solidFill>
                  <a:srgbClr val="002060"/>
                </a:solidFill>
                <a:latin typeface="+mn-lt"/>
              </a:rPr>
              <a:t>Gateways, </a:t>
            </a:r>
            <a:r>
              <a:rPr lang="en-IN" sz="1400" dirty="0">
                <a:solidFill>
                  <a:srgbClr val="002060"/>
                </a:solidFill>
                <a:latin typeface="+mn-lt"/>
              </a:rPr>
              <a:t>Set-Top </a:t>
            </a:r>
            <a:r>
              <a:rPr lang="en-IN" sz="1400" dirty="0" smtClean="0">
                <a:solidFill>
                  <a:srgbClr val="002060"/>
                </a:solidFill>
                <a:latin typeface="+mn-lt"/>
              </a:rPr>
              <a:t>Boxes, </a:t>
            </a:r>
            <a:r>
              <a:rPr lang="en-IN" sz="1400" dirty="0">
                <a:solidFill>
                  <a:srgbClr val="002060"/>
                </a:solidFill>
                <a:latin typeface="+mn-lt"/>
              </a:rPr>
              <a:t>Optical </a:t>
            </a:r>
            <a:r>
              <a:rPr lang="en-IN" sz="1400" dirty="0" err="1">
                <a:solidFill>
                  <a:srgbClr val="002060"/>
                </a:solidFill>
                <a:latin typeface="+mn-lt"/>
              </a:rPr>
              <a:t>Fiber</a:t>
            </a:r>
            <a:r>
              <a:rPr lang="en-IN" sz="1400" dirty="0">
                <a:solidFill>
                  <a:srgbClr val="002060"/>
                </a:solidFill>
                <a:latin typeface="+mn-lt"/>
              </a:rPr>
              <a:t> </a:t>
            </a:r>
            <a:r>
              <a:rPr lang="en-IN" sz="1400" dirty="0" smtClean="0">
                <a:solidFill>
                  <a:srgbClr val="002060"/>
                </a:solidFill>
                <a:latin typeface="+mn-lt"/>
              </a:rPr>
              <a:t>Cable, </a:t>
            </a:r>
            <a:r>
              <a:rPr lang="en-IN" sz="1400" dirty="0">
                <a:solidFill>
                  <a:srgbClr val="002060"/>
                </a:solidFill>
                <a:latin typeface="+mn-lt"/>
              </a:rPr>
              <a:t>Telecom Power System (Including Solar Power</a:t>
            </a:r>
            <a:r>
              <a:rPr lang="en-IN" sz="1400" dirty="0" smtClean="0">
                <a:solidFill>
                  <a:srgbClr val="002060"/>
                </a:solidFill>
                <a:latin typeface="+mn-lt"/>
              </a:rPr>
              <a:t>), </a:t>
            </a:r>
            <a:r>
              <a:rPr lang="en-IN" sz="1400" dirty="0">
                <a:solidFill>
                  <a:srgbClr val="002060"/>
                </a:solidFill>
                <a:latin typeface="+mn-lt"/>
              </a:rPr>
              <a:t>SDN Software Controllers, NVF and CNF </a:t>
            </a:r>
            <a:r>
              <a:rPr lang="en-IN" sz="1400" dirty="0" smtClean="0">
                <a:solidFill>
                  <a:srgbClr val="002060"/>
                </a:solidFill>
                <a:latin typeface="+mn-lt"/>
              </a:rPr>
              <a:t>software, </a:t>
            </a:r>
            <a:r>
              <a:rPr lang="en-IN" sz="1400" dirty="0">
                <a:solidFill>
                  <a:srgbClr val="002060"/>
                </a:solidFill>
                <a:latin typeface="+mn-lt"/>
              </a:rPr>
              <a:t>Telecom Cloud infrastructure, Telecom Data </a:t>
            </a:r>
            <a:r>
              <a:rPr lang="en-IN" sz="1400" dirty="0" err="1" smtClean="0">
                <a:solidFill>
                  <a:srgbClr val="002060"/>
                </a:solidFill>
                <a:latin typeface="+mn-lt"/>
              </a:rPr>
              <a:t>centers</a:t>
            </a:r>
            <a:r>
              <a:rPr lang="en-IN" sz="1400" dirty="0" smtClean="0">
                <a:solidFill>
                  <a:srgbClr val="002060"/>
                </a:solidFill>
                <a:latin typeface="+mn-lt"/>
              </a:rPr>
              <a:t>, </a:t>
            </a:r>
            <a:r>
              <a:rPr lang="en-IN" sz="1400" dirty="0">
                <a:solidFill>
                  <a:srgbClr val="002060"/>
                </a:solidFill>
                <a:latin typeface="+mn-lt"/>
              </a:rPr>
              <a:t>M2M/IOT </a:t>
            </a:r>
            <a:r>
              <a:rPr lang="en-IN" sz="1400" dirty="0" smtClean="0">
                <a:solidFill>
                  <a:srgbClr val="002060"/>
                </a:solidFill>
                <a:latin typeface="+mn-lt"/>
              </a:rPr>
              <a:t>Subsystems, </a:t>
            </a:r>
            <a:r>
              <a:rPr lang="en-IN" sz="1400" dirty="0">
                <a:solidFill>
                  <a:srgbClr val="002060"/>
                </a:solidFill>
                <a:latin typeface="+mn-lt"/>
              </a:rPr>
              <a:t>Telecom </a:t>
            </a:r>
            <a:r>
              <a:rPr lang="en-IN" sz="1400" dirty="0" smtClean="0">
                <a:solidFill>
                  <a:srgbClr val="002060"/>
                </a:solidFill>
                <a:latin typeface="+mn-lt"/>
              </a:rPr>
              <a:t>Services/Works etc.</a:t>
            </a:r>
            <a:r>
              <a:rPr lang="en-US" sz="1400" dirty="0" smtClean="0">
                <a:solidFill>
                  <a:srgbClr val="002060"/>
                </a:solidFill>
                <a:latin typeface="+mn-lt"/>
              </a:rPr>
              <a:t> ( </a:t>
            </a:r>
            <a:r>
              <a:rPr lang="en-US" sz="1400" dirty="0" smtClean="0">
                <a:solidFill>
                  <a:srgbClr val="002060"/>
                </a:solidFill>
                <a:latin typeface="+mn-lt"/>
                <a:hlinkClick r:id="rId5"/>
              </a:rPr>
              <a:t>Download notification</a:t>
            </a:r>
            <a:r>
              <a:rPr lang="en-US" sz="1400" dirty="0" smtClean="0">
                <a:solidFill>
                  <a:srgbClr val="002060"/>
                </a:solidFill>
                <a:latin typeface="+mn-lt"/>
              </a:rPr>
              <a:t>)</a:t>
            </a:r>
          </a:p>
          <a:p>
            <a:pPr lvl="1" algn="just" fontAlgn="base"/>
            <a:r>
              <a:rPr lang="en-US" sz="1400" dirty="0" smtClean="0">
                <a:solidFill>
                  <a:srgbClr val="002060"/>
                </a:solidFill>
                <a:latin typeface="+mn-lt"/>
              </a:rPr>
              <a:t>Issued </a:t>
            </a:r>
            <a:r>
              <a:rPr lang="en-US" sz="1400" dirty="0">
                <a:solidFill>
                  <a:srgbClr val="002060"/>
                </a:solidFill>
                <a:latin typeface="+mn-lt"/>
              </a:rPr>
              <a:t>an Office Memorandum (OM) dated 19-02-2020 in </a:t>
            </a:r>
            <a:r>
              <a:rPr lang="en-US" sz="1400" dirty="0" smtClean="0">
                <a:solidFill>
                  <a:srgbClr val="002060"/>
                </a:solidFill>
                <a:latin typeface="+mn-lt"/>
              </a:rPr>
              <a:t>which </a:t>
            </a:r>
            <a:r>
              <a:rPr lang="en-US" sz="1400" dirty="0">
                <a:solidFill>
                  <a:srgbClr val="002060"/>
                </a:solidFill>
                <a:latin typeface="+mn-lt"/>
              </a:rPr>
              <a:t>telecom items have been identified for action under clause 10 (d) of PPP MII order </a:t>
            </a:r>
            <a:r>
              <a:rPr lang="en-US" sz="1400" dirty="0" smtClean="0">
                <a:solidFill>
                  <a:srgbClr val="002060"/>
                </a:solidFill>
                <a:latin typeface="+mn-lt"/>
              </a:rPr>
              <a:t>2017  (</a:t>
            </a:r>
            <a:r>
              <a:rPr lang="en-US" sz="1400" dirty="0" smtClean="0">
                <a:solidFill>
                  <a:srgbClr val="002060"/>
                </a:solidFill>
                <a:latin typeface="+mn-lt"/>
                <a:hlinkClick r:id="rId6"/>
              </a:rPr>
              <a:t>download OM</a:t>
            </a:r>
            <a:r>
              <a:rPr lang="en-US" sz="1400" dirty="0" smtClean="0">
                <a:solidFill>
                  <a:srgbClr val="002060"/>
                </a:solidFill>
                <a:latin typeface="+mn-lt"/>
              </a:rPr>
              <a:t>)</a:t>
            </a:r>
            <a:endParaRPr lang="en-US" sz="1400" dirty="0" smtClean="0">
              <a:solidFill>
                <a:srgbClr val="002060"/>
              </a:solidFill>
              <a:latin typeface="+mn-lt"/>
            </a:endParaRPr>
          </a:p>
          <a:p>
            <a:pPr algn="just" fontAlgn="base"/>
            <a:r>
              <a:rPr lang="en-US" sz="1800" b="1" u="sng" dirty="0" smtClean="0">
                <a:solidFill>
                  <a:srgbClr val="002060"/>
                </a:solidFill>
                <a:latin typeface="+mn-lt"/>
              </a:rPr>
              <a:t>MNRE: </a:t>
            </a:r>
            <a:r>
              <a:rPr lang="en-US" sz="1800" dirty="0">
                <a:solidFill>
                  <a:srgbClr val="002060"/>
                </a:solidFill>
                <a:latin typeface="+mn-lt"/>
              </a:rPr>
              <a:t>Nodal ministry for implementation of the </a:t>
            </a:r>
            <a:r>
              <a:rPr lang="en-US" sz="1800" dirty="0" smtClean="0">
                <a:solidFill>
                  <a:srgbClr val="002060"/>
                </a:solidFill>
                <a:latin typeface="+mn-lt"/>
              </a:rPr>
              <a:t>Non-conventional energy </a:t>
            </a:r>
            <a:r>
              <a:rPr lang="en-US" sz="1800" dirty="0">
                <a:solidFill>
                  <a:srgbClr val="002060"/>
                </a:solidFill>
                <a:latin typeface="+mn-lt"/>
              </a:rPr>
              <a:t>Products Notifications issued in furtherance of PPO </a:t>
            </a:r>
            <a:r>
              <a:rPr lang="en-US" sz="1800" dirty="0" smtClean="0">
                <a:solidFill>
                  <a:srgbClr val="002060"/>
                </a:solidFill>
                <a:latin typeface="+mn-lt"/>
              </a:rPr>
              <a:t>2017</a:t>
            </a:r>
          </a:p>
          <a:p>
            <a:pPr lvl="1" algn="just" fontAlgn="base"/>
            <a:r>
              <a:rPr lang="en-US" sz="1400" dirty="0" smtClean="0">
                <a:solidFill>
                  <a:srgbClr val="002060"/>
                </a:solidFill>
                <a:latin typeface="+mn-lt"/>
              </a:rPr>
              <a:t>Products </a:t>
            </a:r>
            <a:r>
              <a:rPr lang="en-US" sz="1400" dirty="0">
                <a:solidFill>
                  <a:srgbClr val="002060"/>
                </a:solidFill>
                <a:latin typeface="+mn-lt"/>
              </a:rPr>
              <a:t>produced for Small  Hydro  </a:t>
            </a:r>
            <a:r>
              <a:rPr lang="en-US" sz="1400" dirty="0" smtClean="0">
                <a:solidFill>
                  <a:srgbClr val="002060"/>
                </a:solidFill>
                <a:latin typeface="+mn-lt"/>
              </a:rPr>
              <a:t>Power projects, Wind Power projects, </a:t>
            </a:r>
            <a:r>
              <a:rPr lang="en-IN" sz="1400" dirty="0">
                <a:solidFill>
                  <a:srgbClr val="002060"/>
                </a:solidFill>
                <a:latin typeface="+mn-lt"/>
              </a:rPr>
              <a:t>Off Grid/Decentralized Solar </a:t>
            </a:r>
            <a:r>
              <a:rPr lang="en-IN" sz="1400" dirty="0" smtClean="0">
                <a:solidFill>
                  <a:srgbClr val="002060"/>
                </a:solidFill>
                <a:latin typeface="+mn-lt"/>
              </a:rPr>
              <a:t>Power Projects, </a:t>
            </a:r>
            <a:r>
              <a:rPr lang="en-IN" sz="1400" dirty="0">
                <a:solidFill>
                  <a:srgbClr val="002060"/>
                </a:solidFill>
                <a:latin typeface="+mn-lt"/>
              </a:rPr>
              <a:t>Grid Connected Solar Power </a:t>
            </a:r>
            <a:r>
              <a:rPr lang="en-IN" sz="1400" dirty="0" smtClean="0">
                <a:solidFill>
                  <a:srgbClr val="002060"/>
                </a:solidFill>
                <a:latin typeface="+mn-lt"/>
              </a:rPr>
              <a:t>Projects, </a:t>
            </a:r>
            <a:r>
              <a:rPr lang="en-IN" sz="1400" dirty="0">
                <a:solidFill>
                  <a:srgbClr val="002060"/>
                </a:solidFill>
                <a:latin typeface="+mn-lt"/>
              </a:rPr>
              <a:t>Biomass gasifier projects, Biomass Cogeneration projects, Municipal Solid Waste Management </a:t>
            </a:r>
            <a:r>
              <a:rPr lang="en-IN" sz="1400" dirty="0" smtClean="0">
                <a:solidFill>
                  <a:srgbClr val="002060"/>
                </a:solidFill>
                <a:latin typeface="+mn-lt"/>
              </a:rPr>
              <a:t>Projects, </a:t>
            </a:r>
            <a:r>
              <a:rPr lang="en-IN" sz="1400" dirty="0">
                <a:solidFill>
                  <a:srgbClr val="002060"/>
                </a:solidFill>
                <a:latin typeface="+mn-lt"/>
              </a:rPr>
              <a:t>Waste to Energy (</a:t>
            </a:r>
            <a:r>
              <a:rPr lang="en-IN" sz="1400" dirty="0" smtClean="0">
                <a:solidFill>
                  <a:srgbClr val="002060"/>
                </a:solidFill>
                <a:latin typeface="+mn-lt"/>
              </a:rPr>
              <a:t>biogas/bio-CNG) projects. List of products is available </a:t>
            </a:r>
            <a:r>
              <a:rPr lang="en-IN" sz="1400" dirty="0" smtClean="0">
                <a:solidFill>
                  <a:srgbClr val="002060"/>
                </a:solidFill>
                <a:latin typeface="+mn-lt"/>
                <a:hlinkClick r:id="rId7"/>
              </a:rPr>
              <a:t>here</a:t>
            </a:r>
            <a:endParaRPr lang="en-IN" sz="1400" dirty="0" smtClean="0">
              <a:solidFill>
                <a:srgbClr val="002060"/>
              </a:solidFill>
              <a:latin typeface="+mn-lt"/>
            </a:endParaRPr>
          </a:p>
          <a:p>
            <a:pPr algn="just" fontAlgn="base"/>
            <a:r>
              <a:rPr lang="en-IN" sz="1800" b="1" dirty="0" err="1" smtClean="0">
                <a:solidFill>
                  <a:srgbClr val="002060"/>
                </a:solidFill>
                <a:latin typeface="+mn-lt"/>
              </a:rPr>
              <a:t>MoP</a:t>
            </a:r>
            <a:r>
              <a:rPr lang="en-IN" sz="1800" b="1" dirty="0" smtClean="0">
                <a:solidFill>
                  <a:srgbClr val="002060"/>
                </a:solidFill>
                <a:latin typeface="+mn-lt"/>
              </a:rPr>
              <a:t>: </a:t>
            </a:r>
            <a:r>
              <a:rPr lang="en-US" sz="1800" dirty="0">
                <a:solidFill>
                  <a:srgbClr val="002060"/>
                </a:solidFill>
                <a:latin typeface="+mn-lt"/>
              </a:rPr>
              <a:t>Nodal Ministry for implementation of the Power (Generation, Transmission &amp; Distribution) Products notifications issued in furtherance of PPO </a:t>
            </a:r>
            <a:r>
              <a:rPr lang="en-US" sz="1800" dirty="0" smtClean="0">
                <a:solidFill>
                  <a:srgbClr val="002060"/>
                </a:solidFill>
                <a:latin typeface="+mn-lt"/>
              </a:rPr>
              <a:t>2017. </a:t>
            </a:r>
            <a:r>
              <a:rPr lang="en-US" sz="1800" dirty="0" err="1" smtClean="0">
                <a:solidFill>
                  <a:srgbClr val="002060"/>
                </a:solidFill>
                <a:latin typeface="+mn-lt"/>
              </a:rPr>
              <a:t>MoP</a:t>
            </a:r>
            <a:r>
              <a:rPr lang="en-US" sz="1800" dirty="0" smtClean="0">
                <a:solidFill>
                  <a:srgbClr val="002060"/>
                </a:solidFill>
                <a:latin typeface="+mn-lt"/>
              </a:rPr>
              <a:t> has issued:</a:t>
            </a:r>
          </a:p>
          <a:p>
            <a:pPr lvl="1" algn="just" fontAlgn="base"/>
            <a:r>
              <a:rPr lang="en-US" sz="1400" dirty="0" smtClean="0">
                <a:solidFill>
                  <a:srgbClr val="002060"/>
                </a:solidFill>
                <a:latin typeface="+mn-lt"/>
                <a:hlinkClick r:id="rId8"/>
              </a:rPr>
              <a:t>PPP MII order </a:t>
            </a:r>
            <a:r>
              <a:rPr lang="en-US" sz="1400" dirty="0">
                <a:solidFill>
                  <a:srgbClr val="002060"/>
                </a:solidFill>
                <a:latin typeface="+mn-lt"/>
                <a:hlinkClick r:id="rId8"/>
              </a:rPr>
              <a:t>with revised requirements for locally made components in electrical equipment used in power distribution </a:t>
            </a:r>
            <a:r>
              <a:rPr lang="en-US" sz="1400" dirty="0" err="1" smtClean="0">
                <a:solidFill>
                  <a:srgbClr val="002060"/>
                </a:solidFill>
                <a:latin typeface="+mn-lt"/>
                <a:hlinkClick r:id="rId8"/>
              </a:rPr>
              <a:t>centre</a:t>
            </a:r>
            <a:endParaRPr lang="en-US" sz="1400" dirty="0" smtClean="0">
              <a:solidFill>
                <a:srgbClr val="002060"/>
              </a:solidFill>
              <a:latin typeface="+mn-lt"/>
            </a:endParaRPr>
          </a:p>
          <a:p>
            <a:pPr lvl="1" algn="just" fontAlgn="base"/>
            <a:r>
              <a:rPr lang="en-US" sz="1400" dirty="0" smtClean="0">
                <a:solidFill>
                  <a:srgbClr val="002060"/>
                </a:solidFill>
                <a:latin typeface="+mn-lt"/>
                <a:hlinkClick r:id="rId9"/>
              </a:rPr>
              <a:t>List of products </a:t>
            </a:r>
            <a:r>
              <a:rPr lang="en-US" sz="1400" dirty="0">
                <a:solidFill>
                  <a:srgbClr val="002060"/>
                </a:solidFill>
                <a:latin typeface="+mn-lt"/>
                <a:hlinkClick r:id="rId9"/>
              </a:rPr>
              <a:t>associated with the Transmission </a:t>
            </a:r>
            <a:r>
              <a:rPr lang="en-US" sz="1400" dirty="0" smtClean="0">
                <a:solidFill>
                  <a:srgbClr val="002060"/>
                </a:solidFill>
                <a:latin typeface="+mn-lt"/>
                <a:hlinkClick r:id="rId9"/>
              </a:rPr>
              <a:t>sector</a:t>
            </a:r>
            <a:endParaRPr lang="en-US" sz="1400" dirty="0" smtClean="0">
              <a:solidFill>
                <a:srgbClr val="002060"/>
              </a:solidFill>
              <a:latin typeface="+mn-lt"/>
            </a:endParaRPr>
          </a:p>
          <a:p>
            <a:pPr lvl="1" algn="just" fontAlgn="base"/>
            <a:r>
              <a:rPr lang="en-US" sz="1400" dirty="0">
                <a:solidFill>
                  <a:srgbClr val="002060"/>
                </a:solidFill>
                <a:latin typeface="+mn-lt"/>
              </a:rPr>
              <a:t>O</a:t>
            </a:r>
            <a:r>
              <a:rPr lang="en-US" sz="1400" dirty="0" smtClean="0">
                <a:solidFill>
                  <a:srgbClr val="002060"/>
                </a:solidFill>
                <a:latin typeface="+mn-lt"/>
              </a:rPr>
              <a:t>rder </a:t>
            </a:r>
            <a:r>
              <a:rPr lang="en-US" sz="1400" dirty="0">
                <a:solidFill>
                  <a:srgbClr val="002060"/>
                </a:solidFill>
                <a:latin typeface="+mn-lt"/>
              </a:rPr>
              <a:t>for the implementation of public procurement in </a:t>
            </a:r>
            <a:r>
              <a:rPr lang="en-US" sz="1400" dirty="0">
                <a:solidFill>
                  <a:srgbClr val="002060"/>
                </a:solidFill>
                <a:latin typeface="+mn-lt"/>
                <a:hlinkClick r:id="rId10"/>
              </a:rPr>
              <a:t>Hydro Power Sector </a:t>
            </a:r>
            <a:r>
              <a:rPr lang="en-US" sz="1400" dirty="0">
                <a:solidFill>
                  <a:srgbClr val="002060"/>
                </a:solidFill>
                <a:latin typeface="+mn-lt"/>
              </a:rPr>
              <a:t>and </a:t>
            </a:r>
            <a:r>
              <a:rPr lang="en-US" sz="1400" dirty="0">
                <a:solidFill>
                  <a:srgbClr val="002060"/>
                </a:solidFill>
                <a:latin typeface="+mn-lt"/>
                <a:hlinkClick r:id="rId11"/>
              </a:rPr>
              <a:t>Thermal Power Sector </a:t>
            </a:r>
            <a:endParaRPr lang="en-US" sz="1400" dirty="0" smtClean="0">
              <a:solidFill>
                <a:srgbClr val="002060"/>
              </a:solidFill>
              <a:latin typeface="+mn-lt"/>
              <a:hlinkClick r:id="rId12"/>
            </a:endParaRPr>
          </a:p>
        </p:txBody>
      </p:sp>
    </p:spTree>
    <p:extLst>
      <p:ext uri="{BB962C8B-B14F-4D97-AF65-F5344CB8AC3E}">
        <p14:creationId xmlns:p14="http://schemas.microsoft.com/office/powerpoint/2010/main" val="40798076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1222" y="127467"/>
            <a:ext cx="5195765" cy="2719387"/>
          </a:xfrm>
          <a:prstGeom prst="rect">
            <a:avLst/>
          </a:prstGeom>
        </p:spPr>
      </p:pic>
      <p:sp>
        <p:nvSpPr>
          <p:cNvPr id="3" name="מציין מיקום תוכן 6">
            <a:extLst>
              <a:ext uri="{FF2B5EF4-FFF2-40B4-BE49-F238E27FC236}">
                <a16:creationId xmlns="" xmlns:a16="http://schemas.microsoft.com/office/drawing/2014/main" id="{3F3E7915-1997-414B-9098-2ED093378737}"/>
              </a:ext>
            </a:extLst>
          </p:cNvPr>
          <p:cNvSpPr txBox="1">
            <a:spLocks/>
          </p:cNvSpPr>
          <p:nvPr/>
        </p:nvSpPr>
        <p:spPr>
          <a:xfrm>
            <a:off x="619125" y="2773970"/>
            <a:ext cx="10729232" cy="3530008"/>
          </a:xfrm>
          <a:prstGeom prst="rect">
            <a:avLst/>
          </a:prstGeom>
        </p:spPr>
        <p:txBody>
          <a:bodyPr/>
          <a:lstStyle>
            <a:lvl1pPr marL="228600" indent="-228600" algn="l" defTabSz="914400" rtl="0" eaLnBrk="1" latinLnBrk="0" hangingPunct="1">
              <a:lnSpc>
                <a:spcPct val="90000"/>
              </a:lnSpc>
              <a:spcBef>
                <a:spcPts val="1000"/>
              </a:spcBef>
              <a:buClr>
                <a:schemeClr val="accent1">
                  <a:lumMod val="50000"/>
                </a:schemeClr>
              </a:buClr>
              <a:buFont typeface="Arial" panose="020B0604020202020204" pitchFamily="34" charset="0"/>
              <a:buChar char="•"/>
              <a:defRPr sz="2800" kern="1200">
                <a:solidFill>
                  <a:schemeClr val="accent1">
                    <a:lumMod val="50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2400" kern="1200">
                <a:solidFill>
                  <a:schemeClr val="accent1">
                    <a:lumMod val="50000"/>
                  </a:schemeClr>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2000" kern="1200">
                <a:solidFill>
                  <a:schemeClr val="accent1">
                    <a:lumMod val="50000"/>
                  </a:schemeClr>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1800" kern="1200">
                <a:solidFill>
                  <a:schemeClr val="accent1">
                    <a:lumMod val="50000"/>
                  </a:schemeClr>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1800" kern="1200">
                <a:solidFill>
                  <a:schemeClr val="accent1">
                    <a:lumMod val="50000"/>
                  </a:schemeClr>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Wingdings" pitchFamily="2" charset="2"/>
              <a:buNone/>
            </a:pPr>
            <a:r>
              <a:rPr lang="en-US" sz="2400" b="1"/>
              <a:t>Dinesh Chand Sharma </a:t>
            </a:r>
          </a:p>
          <a:p>
            <a:pPr algn="ctr">
              <a:buFont typeface="Wingdings" pitchFamily="2" charset="2"/>
              <a:buNone/>
            </a:pPr>
            <a:r>
              <a:rPr lang="en-US" sz="2400"/>
              <a:t>(Seconded European Standardization Expert in India)</a:t>
            </a:r>
          </a:p>
          <a:p>
            <a:pPr algn="ctr">
              <a:buFont typeface="Wingdings" pitchFamily="2" charset="2"/>
              <a:buNone/>
            </a:pPr>
            <a:r>
              <a:rPr lang="en-US" sz="2400"/>
              <a:t>Director – Standardization &amp; Public Policy</a:t>
            </a:r>
          </a:p>
          <a:p>
            <a:pPr algn="ctr">
              <a:buFont typeface="Wingdings" pitchFamily="2" charset="2"/>
              <a:buNone/>
            </a:pPr>
            <a:r>
              <a:rPr lang="en-US" sz="2400"/>
              <a:t>SESEI C/O EBTC, DLTA Complex, Gate No 3, 1st Floor, 1,  Africa Avenue, New Delhi 110029</a:t>
            </a:r>
          </a:p>
          <a:p>
            <a:pPr algn="ctr">
              <a:buFont typeface="Wingdings" pitchFamily="2" charset="2"/>
              <a:buNone/>
            </a:pPr>
            <a:r>
              <a:rPr lang="en-US" sz="2400" b="1"/>
              <a:t>Mobile: </a:t>
            </a:r>
            <a:r>
              <a:rPr lang="en-US" sz="2400"/>
              <a:t>+91 9810079461,</a:t>
            </a:r>
            <a:r>
              <a:rPr lang="en-US" sz="2400" b="1"/>
              <a:t> Tel:</a:t>
            </a:r>
            <a:r>
              <a:rPr lang="en-US" sz="2400"/>
              <a:t> +91 11 3352 1525, </a:t>
            </a:r>
            <a:r>
              <a:rPr lang="en-US" sz="2400" b="1" u="sng">
                <a:hlinkClick r:id="rId3"/>
              </a:rPr>
              <a:t>dinesh.chand.sharma@sesei.eu</a:t>
            </a:r>
            <a:r>
              <a:rPr lang="en-US" sz="2400" b="1" u="sng"/>
              <a:t> </a:t>
            </a:r>
          </a:p>
          <a:p>
            <a:pPr algn="ctr">
              <a:buFont typeface="Wingdings" pitchFamily="2" charset="2"/>
              <a:buNone/>
            </a:pPr>
            <a:r>
              <a:rPr lang="en-IN" sz="2400" b="1">
                <a:hlinkClick r:id="rId4"/>
              </a:rPr>
              <a:t>w</a:t>
            </a:r>
            <a:r>
              <a:rPr lang="en-US" sz="2400" b="1">
                <a:hlinkClick r:id="rId4"/>
              </a:rPr>
              <a:t>ww.sesei.eu</a:t>
            </a:r>
            <a:r>
              <a:rPr lang="en-US" sz="2400" b="1"/>
              <a:t> </a:t>
            </a:r>
            <a:r>
              <a:rPr lang="en-US" sz="2400" b="1">
                <a:sym typeface="Wingdings" panose="05000000000000000000" pitchFamily="2" charset="2"/>
              </a:rPr>
              <a:t></a:t>
            </a:r>
            <a:r>
              <a:rPr lang="en-US" sz="2400" b="1"/>
              <a:t> </a:t>
            </a:r>
            <a:r>
              <a:rPr lang="en-US" sz="2400" b="1">
                <a:hlinkClick r:id="rId5"/>
              </a:rPr>
              <a:t>www.sesei.in</a:t>
            </a:r>
            <a:r>
              <a:rPr lang="en-US" sz="2400" b="1"/>
              <a:t> </a:t>
            </a:r>
            <a:endParaRPr lang="en-US" sz="2400"/>
          </a:p>
          <a:p>
            <a:pPr algn="ctr">
              <a:buFontTx/>
              <a:buNone/>
            </a:pPr>
            <a:endParaRPr lang="he-IL" sz="2400" dirty="0"/>
          </a:p>
        </p:txBody>
      </p:sp>
    </p:spTree>
    <p:extLst>
      <p:ext uri="{BB962C8B-B14F-4D97-AF65-F5344CB8AC3E}">
        <p14:creationId xmlns:p14="http://schemas.microsoft.com/office/powerpoint/2010/main" val="235931634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13127</TotalTime>
  <Words>2199</Words>
  <Application>Microsoft Office PowerPoint</Application>
  <PresentationFormat>Widescreen</PresentationFormat>
  <Paragraphs>252</Paragraphs>
  <Slides>16</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Century Gothic</vt:lpstr>
      <vt:lpstr>Times New Roman</vt:lpstr>
      <vt:lpstr>Wingdings</vt:lpstr>
      <vt:lpstr>Office Theme</vt:lpstr>
      <vt:lpstr>PowerPoint Presentation</vt:lpstr>
      <vt:lpstr>Contents</vt:lpstr>
      <vt:lpstr>Definition</vt:lpstr>
      <vt:lpstr>World Trade Organization (WTO)</vt:lpstr>
      <vt:lpstr>World Trade Organization (WTO)</vt:lpstr>
      <vt:lpstr>World Trade Organization (WTO)</vt:lpstr>
      <vt:lpstr>Product Certification Scheme of Bureau of Indian Standards (BIS)  </vt:lpstr>
      <vt:lpstr>Scheme - I (ISI Mark Scheme)</vt:lpstr>
      <vt:lpstr>Scheme - I (ISI Mark Scheme)</vt:lpstr>
      <vt:lpstr>Scheme – II (Compulsory Registration Scheme)</vt:lpstr>
      <vt:lpstr>Telecom Engineering Centre (TEC)  </vt:lpstr>
      <vt:lpstr>Mandatory Testing and Certification of Telecom Equipment (MTCTE)</vt:lpstr>
      <vt:lpstr>Public procurement (Preference to Make in India) order 2017 of Government of India </vt:lpstr>
      <vt:lpstr>Public procurement (Preference to Make in India) order 2017 (PPP MII Order 2017) of Government of India</vt:lpstr>
      <vt:lpstr>Public procurement (Preference to Make in India) order 2017 (PPP MII Order 2017) of Government of India</vt:lpstr>
      <vt:lpstr>PowerPoint Presentation</vt:lpstr>
    </vt:vector>
  </TitlesOfParts>
  <Company>CENCENELEC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SESEI IV - Expert Report March 2020</dc:title>
  <dc:creator>Dinesh Chand Sharma / EU Project SESEI</dc:creator>
  <cp:lastModifiedBy>Dinesh Chand Sharma</cp:lastModifiedBy>
  <cp:revision>745</cp:revision>
  <cp:lastPrinted>2019-06-11T08:39:54Z</cp:lastPrinted>
  <dcterms:created xsi:type="dcterms:W3CDTF">2017-05-19T07:13:29Z</dcterms:created>
  <dcterms:modified xsi:type="dcterms:W3CDTF">2020-06-01T10:22:09Z</dcterms:modified>
</cp:coreProperties>
</file>