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7" r:id="rId5"/>
    <p:sldId id="268" r:id="rId6"/>
    <p:sldId id="270" r:id="rId7"/>
    <p:sldId id="273" r:id="rId8"/>
    <p:sldId id="271" r:id="rId9"/>
    <p:sldId id="272" r:id="rId10"/>
    <p:sldId id="260" r:id="rId11"/>
    <p:sldId id="261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774597-3565-4413-87CE-673E8485DB14}" v="37" dt="2021-01-22T07:51:25.2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tin Sharma" userId="1af1b37f362ce8c4" providerId="LiveId" clId="{CC774597-3565-4413-87CE-673E8485DB14}"/>
    <pc:docChg chg="undo custSel delSld modSld modMainMaster">
      <pc:chgData name="Nitin Sharma" userId="1af1b37f362ce8c4" providerId="LiveId" clId="{CC774597-3565-4413-87CE-673E8485DB14}" dt="2021-01-22T07:51:49.334" v="1990" actId="255"/>
      <pc:docMkLst>
        <pc:docMk/>
      </pc:docMkLst>
      <pc:sldChg chg="modSp mod">
        <pc:chgData name="Nitin Sharma" userId="1af1b37f362ce8c4" providerId="LiveId" clId="{CC774597-3565-4413-87CE-673E8485DB14}" dt="2021-01-22T03:29:55.465" v="1965" actId="14100"/>
        <pc:sldMkLst>
          <pc:docMk/>
          <pc:sldMk cId="4090842066" sldId="259"/>
        </pc:sldMkLst>
        <pc:spChg chg="mod">
          <ac:chgData name="Nitin Sharma" userId="1af1b37f362ce8c4" providerId="LiveId" clId="{CC774597-3565-4413-87CE-673E8485DB14}" dt="2021-01-22T03:29:55.465" v="1965" actId="14100"/>
          <ac:spMkLst>
            <pc:docMk/>
            <pc:sldMk cId="4090842066" sldId="259"/>
            <ac:spMk id="3" creationId="{00000000-0000-0000-0000-000000000000}"/>
          </ac:spMkLst>
        </pc:spChg>
      </pc:sldChg>
      <pc:sldChg chg="modSp mod">
        <pc:chgData name="Nitin Sharma" userId="1af1b37f362ce8c4" providerId="LiveId" clId="{CC774597-3565-4413-87CE-673E8485DB14}" dt="2021-01-22T02:59:26.308" v="1792" actId="20577"/>
        <pc:sldMkLst>
          <pc:docMk/>
          <pc:sldMk cId="492639505" sldId="260"/>
        </pc:sldMkLst>
        <pc:spChg chg="mod">
          <ac:chgData name="Nitin Sharma" userId="1af1b37f362ce8c4" providerId="LiveId" clId="{CC774597-3565-4413-87CE-673E8485DB14}" dt="2021-01-22T02:59:26.308" v="1792" actId="20577"/>
          <ac:spMkLst>
            <pc:docMk/>
            <pc:sldMk cId="492639505" sldId="260"/>
            <ac:spMk id="2" creationId="{00000000-0000-0000-0000-000000000000}"/>
          </ac:spMkLst>
        </pc:spChg>
        <pc:spChg chg="mod">
          <ac:chgData name="Nitin Sharma" userId="1af1b37f362ce8c4" providerId="LiveId" clId="{CC774597-3565-4413-87CE-673E8485DB14}" dt="2021-01-22T02:51:25.170" v="1666" actId="207"/>
          <ac:spMkLst>
            <pc:docMk/>
            <pc:sldMk cId="492639505" sldId="260"/>
            <ac:spMk id="3" creationId="{00000000-0000-0000-0000-000000000000}"/>
          </ac:spMkLst>
        </pc:spChg>
      </pc:sldChg>
      <pc:sldChg chg="modSp mod">
        <pc:chgData name="Nitin Sharma" userId="1af1b37f362ce8c4" providerId="LiveId" clId="{CC774597-3565-4413-87CE-673E8485DB14}" dt="2021-01-22T07:51:49.334" v="1990" actId="255"/>
        <pc:sldMkLst>
          <pc:docMk/>
          <pc:sldMk cId="3501624146" sldId="261"/>
        </pc:sldMkLst>
        <pc:spChg chg="mod">
          <ac:chgData name="Nitin Sharma" userId="1af1b37f362ce8c4" providerId="LiveId" clId="{CC774597-3565-4413-87CE-673E8485DB14}" dt="2021-01-22T02:59:20.597" v="1790" actId="20577"/>
          <ac:spMkLst>
            <pc:docMk/>
            <pc:sldMk cId="3501624146" sldId="261"/>
            <ac:spMk id="2" creationId="{00000000-0000-0000-0000-000000000000}"/>
          </ac:spMkLst>
        </pc:spChg>
        <pc:spChg chg="mod">
          <ac:chgData name="Nitin Sharma" userId="1af1b37f362ce8c4" providerId="LiveId" clId="{CC774597-3565-4413-87CE-673E8485DB14}" dt="2021-01-22T07:51:49.334" v="1990" actId="255"/>
          <ac:spMkLst>
            <pc:docMk/>
            <pc:sldMk cId="3501624146" sldId="261"/>
            <ac:spMk id="3" creationId="{00000000-0000-0000-0000-000000000000}"/>
          </ac:spMkLst>
        </pc:spChg>
      </pc:sldChg>
      <pc:sldChg chg="del">
        <pc:chgData name="Nitin Sharma" userId="1af1b37f362ce8c4" providerId="LiveId" clId="{CC774597-3565-4413-87CE-673E8485DB14}" dt="2021-01-22T02:59:15.450" v="1788" actId="47"/>
        <pc:sldMkLst>
          <pc:docMk/>
          <pc:sldMk cId="569569938" sldId="262"/>
        </pc:sldMkLst>
      </pc:sldChg>
      <pc:sldChg chg="modSp mod">
        <pc:chgData name="Nitin Sharma" userId="1af1b37f362ce8c4" providerId="LiveId" clId="{CC774597-3565-4413-87CE-673E8485DB14}" dt="2021-01-22T03:21:24.286" v="1904" actId="123"/>
        <pc:sldMkLst>
          <pc:docMk/>
          <pc:sldMk cId="2315694898" sldId="263"/>
        </pc:sldMkLst>
        <pc:spChg chg="mod">
          <ac:chgData name="Nitin Sharma" userId="1af1b37f362ce8c4" providerId="LiveId" clId="{CC774597-3565-4413-87CE-673E8485DB14}" dt="2021-01-22T03:21:24.286" v="1904" actId="123"/>
          <ac:spMkLst>
            <pc:docMk/>
            <pc:sldMk cId="2315694898" sldId="263"/>
            <ac:spMk id="3" creationId="{00000000-0000-0000-0000-000000000000}"/>
          </ac:spMkLst>
        </pc:spChg>
      </pc:sldChg>
      <pc:sldChg chg="modSp mod">
        <pc:chgData name="Nitin Sharma" userId="1af1b37f362ce8c4" providerId="LiveId" clId="{CC774597-3565-4413-87CE-673E8485DB14}" dt="2021-01-22T03:26:00.220" v="1949" actId="20577"/>
        <pc:sldMkLst>
          <pc:docMk/>
          <pc:sldMk cId="4042499000" sldId="264"/>
        </pc:sldMkLst>
        <pc:spChg chg="mod">
          <ac:chgData name="Nitin Sharma" userId="1af1b37f362ce8c4" providerId="LiveId" clId="{CC774597-3565-4413-87CE-673E8485DB14}" dt="2021-01-22T03:26:00.220" v="1949" actId="20577"/>
          <ac:spMkLst>
            <pc:docMk/>
            <pc:sldMk cId="4042499000" sldId="264"/>
            <ac:spMk id="3" creationId="{00000000-0000-0000-0000-000000000000}"/>
          </ac:spMkLst>
        </pc:spChg>
      </pc:sldChg>
      <pc:sldChg chg="modSp mod">
        <pc:chgData name="Nitin Sharma" userId="1af1b37f362ce8c4" providerId="LiveId" clId="{CC774597-3565-4413-87CE-673E8485DB14}" dt="2021-01-22T07:44:20.489" v="1969" actId="207"/>
        <pc:sldMkLst>
          <pc:docMk/>
          <pc:sldMk cId="2224488211" sldId="265"/>
        </pc:sldMkLst>
        <pc:spChg chg="mod">
          <ac:chgData name="Nitin Sharma" userId="1af1b37f362ce8c4" providerId="LiveId" clId="{CC774597-3565-4413-87CE-673E8485DB14}" dt="2021-01-22T03:30:12.988" v="1966" actId="1076"/>
          <ac:spMkLst>
            <pc:docMk/>
            <pc:sldMk cId="2224488211" sldId="265"/>
            <ac:spMk id="2" creationId="{00000000-0000-0000-0000-000000000000}"/>
          </ac:spMkLst>
        </pc:spChg>
        <pc:spChg chg="mod">
          <ac:chgData name="Nitin Sharma" userId="1af1b37f362ce8c4" providerId="LiveId" clId="{CC774597-3565-4413-87CE-673E8485DB14}" dt="2021-01-22T07:44:20.489" v="1969" actId="207"/>
          <ac:spMkLst>
            <pc:docMk/>
            <pc:sldMk cId="2224488211" sldId="265"/>
            <ac:spMk id="3" creationId="{00000000-0000-0000-0000-000000000000}"/>
          </ac:spMkLst>
        </pc:spChg>
      </pc:sldChg>
      <pc:sldChg chg="modSp mod">
        <pc:chgData name="Nitin Sharma" userId="1af1b37f362ce8c4" providerId="LiveId" clId="{CC774597-3565-4413-87CE-673E8485DB14}" dt="2021-01-22T02:06:55.570" v="681" actId="20577"/>
        <pc:sldMkLst>
          <pc:docMk/>
          <pc:sldMk cId="1596389014" sldId="267"/>
        </pc:sldMkLst>
        <pc:spChg chg="mod">
          <ac:chgData name="Nitin Sharma" userId="1af1b37f362ce8c4" providerId="LiveId" clId="{CC774597-3565-4413-87CE-673E8485DB14}" dt="2021-01-22T02:06:55.570" v="681" actId="20577"/>
          <ac:spMkLst>
            <pc:docMk/>
            <pc:sldMk cId="1596389014" sldId="267"/>
            <ac:spMk id="2" creationId="{00000000-0000-0000-0000-000000000000}"/>
          </ac:spMkLst>
        </pc:spChg>
        <pc:spChg chg="mod">
          <ac:chgData name="Nitin Sharma" userId="1af1b37f362ce8c4" providerId="LiveId" clId="{CC774597-3565-4413-87CE-673E8485DB14}" dt="2021-01-22T01:59:03.973" v="611" actId="6549"/>
          <ac:spMkLst>
            <pc:docMk/>
            <pc:sldMk cId="1596389014" sldId="267"/>
            <ac:spMk id="3" creationId="{00000000-0000-0000-0000-000000000000}"/>
          </ac:spMkLst>
        </pc:spChg>
        <pc:graphicFrameChg chg="modGraphic">
          <ac:chgData name="Nitin Sharma" userId="1af1b37f362ce8c4" providerId="LiveId" clId="{CC774597-3565-4413-87CE-673E8485DB14}" dt="2021-01-22T01:43:00.399" v="239" actId="20577"/>
          <ac:graphicFrameMkLst>
            <pc:docMk/>
            <pc:sldMk cId="1596389014" sldId="267"/>
            <ac:graphicFrameMk id="4" creationId="{00000000-0000-0000-0000-000000000000}"/>
          </ac:graphicFrameMkLst>
        </pc:graphicFrameChg>
      </pc:sldChg>
      <pc:sldChg chg="modSp mod">
        <pc:chgData name="Nitin Sharma" userId="1af1b37f362ce8c4" providerId="LiveId" clId="{CC774597-3565-4413-87CE-673E8485DB14}" dt="2021-01-22T02:18:11.064" v="947" actId="20577"/>
        <pc:sldMkLst>
          <pc:docMk/>
          <pc:sldMk cId="264882937" sldId="268"/>
        </pc:sldMkLst>
        <pc:spChg chg="mod">
          <ac:chgData name="Nitin Sharma" userId="1af1b37f362ce8c4" providerId="LiveId" clId="{CC774597-3565-4413-87CE-673E8485DB14}" dt="2021-01-22T02:07:01.418" v="683" actId="20577"/>
          <ac:spMkLst>
            <pc:docMk/>
            <pc:sldMk cId="264882937" sldId="268"/>
            <ac:spMk id="2" creationId="{00000000-0000-0000-0000-000000000000}"/>
          </ac:spMkLst>
        </pc:spChg>
        <pc:spChg chg="mod">
          <ac:chgData name="Nitin Sharma" userId="1af1b37f362ce8c4" providerId="LiveId" clId="{CC774597-3565-4413-87CE-673E8485DB14}" dt="2021-01-22T02:18:11.064" v="947" actId="20577"/>
          <ac:spMkLst>
            <pc:docMk/>
            <pc:sldMk cId="264882937" sldId="268"/>
            <ac:spMk id="3" creationId="{00000000-0000-0000-0000-000000000000}"/>
          </ac:spMkLst>
        </pc:spChg>
      </pc:sldChg>
      <pc:sldChg chg="modSp mod">
        <pc:chgData name="Nitin Sharma" userId="1af1b37f362ce8c4" providerId="LiveId" clId="{CC774597-3565-4413-87CE-673E8485DB14}" dt="2021-01-22T02:33:40.011" v="1280" actId="113"/>
        <pc:sldMkLst>
          <pc:docMk/>
          <pc:sldMk cId="1799882254" sldId="270"/>
        </pc:sldMkLst>
        <pc:spChg chg="mod">
          <ac:chgData name="Nitin Sharma" userId="1af1b37f362ce8c4" providerId="LiveId" clId="{CC774597-3565-4413-87CE-673E8485DB14}" dt="2021-01-22T02:33:40.011" v="1280" actId="113"/>
          <ac:spMkLst>
            <pc:docMk/>
            <pc:sldMk cId="1799882254" sldId="270"/>
            <ac:spMk id="3" creationId="{00000000-0000-0000-0000-000000000000}"/>
          </ac:spMkLst>
        </pc:spChg>
        <pc:graphicFrameChg chg="modGraphic">
          <ac:chgData name="Nitin Sharma" userId="1af1b37f362ce8c4" providerId="LiveId" clId="{CC774597-3565-4413-87CE-673E8485DB14}" dt="2021-01-22T02:20:01.199" v="997" actId="20577"/>
          <ac:graphicFrameMkLst>
            <pc:docMk/>
            <pc:sldMk cId="1799882254" sldId="270"/>
            <ac:graphicFrameMk id="4" creationId="{00000000-0000-0000-0000-000000000000}"/>
          </ac:graphicFrameMkLst>
        </pc:graphicFrameChg>
      </pc:sldChg>
      <pc:sldChg chg="modSp mod">
        <pc:chgData name="Nitin Sharma" userId="1af1b37f362ce8c4" providerId="LiveId" clId="{CC774597-3565-4413-87CE-673E8485DB14}" dt="2021-01-22T02:41:52.182" v="1486" actId="6549"/>
        <pc:sldMkLst>
          <pc:docMk/>
          <pc:sldMk cId="151083570" sldId="271"/>
        </pc:sldMkLst>
        <pc:spChg chg="mod">
          <ac:chgData name="Nitin Sharma" userId="1af1b37f362ce8c4" providerId="LiveId" clId="{CC774597-3565-4413-87CE-673E8485DB14}" dt="2021-01-22T02:41:52.182" v="1486" actId="6549"/>
          <ac:spMkLst>
            <pc:docMk/>
            <pc:sldMk cId="151083570" sldId="271"/>
            <ac:spMk id="5" creationId="{00000000-0000-0000-0000-000000000000}"/>
          </ac:spMkLst>
        </pc:spChg>
        <pc:graphicFrameChg chg="modGraphic">
          <ac:chgData name="Nitin Sharma" userId="1af1b37f362ce8c4" providerId="LiveId" clId="{CC774597-3565-4413-87CE-673E8485DB14}" dt="2021-01-22T02:40:17.581" v="1429" actId="20577"/>
          <ac:graphicFrameMkLst>
            <pc:docMk/>
            <pc:sldMk cId="151083570" sldId="271"/>
            <ac:graphicFrameMk id="4" creationId="{00000000-0000-0000-0000-000000000000}"/>
          </ac:graphicFrameMkLst>
        </pc:graphicFrameChg>
      </pc:sldChg>
      <pc:sldChg chg="addSp delSp modSp mod">
        <pc:chgData name="Nitin Sharma" userId="1af1b37f362ce8c4" providerId="LiveId" clId="{CC774597-3565-4413-87CE-673E8485DB14}" dt="2021-01-22T03:26:57.613" v="1952" actId="6549"/>
        <pc:sldMkLst>
          <pc:docMk/>
          <pc:sldMk cId="1736510036" sldId="272"/>
        </pc:sldMkLst>
        <pc:spChg chg="mod">
          <ac:chgData name="Nitin Sharma" userId="1af1b37f362ce8c4" providerId="LiveId" clId="{CC774597-3565-4413-87CE-673E8485DB14}" dt="2021-01-22T02:59:32.585" v="1794" actId="20577"/>
          <ac:spMkLst>
            <pc:docMk/>
            <pc:sldMk cId="1736510036" sldId="272"/>
            <ac:spMk id="2" creationId="{00000000-0000-0000-0000-000000000000}"/>
          </ac:spMkLst>
        </pc:spChg>
        <pc:spChg chg="mod">
          <ac:chgData name="Nitin Sharma" userId="1af1b37f362ce8c4" providerId="LiveId" clId="{CC774597-3565-4413-87CE-673E8485DB14}" dt="2021-01-22T03:26:57.613" v="1952" actId="6549"/>
          <ac:spMkLst>
            <pc:docMk/>
            <pc:sldMk cId="1736510036" sldId="272"/>
            <ac:spMk id="3" creationId="{00000000-0000-0000-0000-000000000000}"/>
          </ac:spMkLst>
        </pc:spChg>
        <pc:spChg chg="add del">
          <ac:chgData name="Nitin Sharma" userId="1af1b37f362ce8c4" providerId="LiveId" clId="{CC774597-3565-4413-87CE-673E8485DB14}" dt="2021-01-22T02:45:44.176" v="1492"/>
          <ac:spMkLst>
            <pc:docMk/>
            <pc:sldMk cId="1736510036" sldId="272"/>
            <ac:spMk id="4" creationId="{69E55035-545E-41A0-BCE8-44E3842CD84E}"/>
          </ac:spMkLst>
        </pc:spChg>
      </pc:sldChg>
      <pc:sldChg chg="modSp mod">
        <pc:chgData name="Nitin Sharma" userId="1af1b37f362ce8c4" providerId="LiveId" clId="{CC774597-3565-4413-87CE-673E8485DB14}" dt="2021-01-22T02:39:04.726" v="1406" actId="113"/>
        <pc:sldMkLst>
          <pc:docMk/>
          <pc:sldMk cId="2891099420" sldId="273"/>
        </pc:sldMkLst>
        <pc:spChg chg="mod">
          <ac:chgData name="Nitin Sharma" userId="1af1b37f362ce8c4" providerId="LiveId" clId="{CC774597-3565-4413-87CE-673E8485DB14}" dt="2021-01-22T02:39:04.726" v="1406" actId="113"/>
          <ac:spMkLst>
            <pc:docMk/>
            <pc:sldMk cId="2891099420" sldId="273"/>
            <ac:spMk id="3" creationId="{00000000-0000-0000-0000-000000000000}"/>
          </ac:spMkLst>
        </pc:spChg>
      </pc:sldChg>
      <pc:sldChg chg="del">
        <pc:chgData name="Nitin Sharma" userId="1af1b37f362ce8c4" providerId="LiveId" clId="{CC774597-3565-4413-87CE-673E8485DB14}" dt="2021-01-22T02:06:48.169" v="679" actId="47"/>
        <pc:sldMkLst>
          <pc:docMk/>
          <pc:sldMk cId="3682951109" sldId="274"/>
        </pc:sldMkLst>
      </pc:sldChg>
      <pc:sldMasterChg chg="modSldLayout">
        <pc:chgData name="Nitin Sharma" userId="1af1b37f362ce8c4" providerId="LiveId" clId="{CC774597-3565-4413-87CE-673E8485DB14}" dt="2021-01-22T01:27:24.983" v="47" actId="20577"/>
        <pc:sldMasterMkLst>
          <pc:docMk/>
          <pc:sldMasterMk cId="1215163730" sldId="2147483648"/>
        </pc:sldMasterMkLst>
        <pc:sldLayoutChg chg="modSp mod">
          <pc:chgData name="Nitin Sharma" userId="1af1b37f362ce8c4" providerId="LiveId" clId="{CC774597-3565-4413-87CE-673E8485DB14}" dt="2021-01-22T01:27:24.983" v="47" actId="20577"/>
          <pc:sldLayoutMkLst>
            <pc:docMk/>
            <pc:sldMasterMk cId="1215163730" sldId="2147483648"/>
            <pc:sldLayoutMk cId="2333510261" sldId="2147483660"/>
          </pc:sldLayoutMkLst>
          <pc:spChg chg="mod">
            <ac:chgData name="Nitin Sharma" userId="1af1b37f362ce8c4" providerId="LiveId" clId="{CC774597-3565-4413-87CE-673E8485DB14}" dt="2021-01-22T01:27:08.003" v="31" actId="20577"/>
            <ac:spMkLst>
              <pc:docMk/>
              <pc:sldMasterMk cId="1215163730" sldId="2147483648"/>
              <pc:sldLayoutMk cId="2333510261" sldId="2147483660"/>
              <ac:spMk id="3" creationId="{00000000-0000-0000-0000-000000000000}"/>
            </ac:spMkLst>
          </pc:spChg>
          <pc:spChg chg="mod">
            <ac:chgData name="Nitin Sharma" userId="1af1b37f362ce8c4" providerId="LiveId" clId="{CC774597-3565-4413-87CE-673E8485DB14}" dt="2021-01-22T01:27:24.983" v="47" actId="20577"/>
            <ac:spMkLst>
              <pc:docMk/>
              <pc:sldMasterMk cId="1215163730" sldId="2147483648"/>
              <pc:sldLayoutMk cId="2333510261" sldId="2147483660"/>
              <ac:spMk id="10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CED5E-7AEE-40F2-B884-07527E5CD6B9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D47E2-B713-405A-892B-1D0F57136A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4486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70729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928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337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975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91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7728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73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402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849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721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240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644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1577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0"/>
          <p:cNvSpPr>
            <a:spLocks noChangeArrowheads="1"/>
          </p:cNvSpPr>
          <p:nvPr userDrawn="1"/>
        </p:nvSpPr>
        <p:spPr bwMode="auto">
          <a:xfrm>
            <a:off x="0" y="2419351"/>
            <a:ext cx="12192000" cy="201593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5000"/>
              </a:lnSpc>
              <a:defRPr/>
            </a:pPr>
            <a:r>
              <a:rPr lang="en-US" altLang="en-US" sz="4800" b="1" dirty="0">
                <a:solidFill>
                  <a:srgbClr val="484848"/>
                </a:solidFill>
                <a:latin typeface="Calibri" panose="020F0502020204030204" pitchFamily="34" charset="0"/>
              </a:rPr>
              <a:t>Quarterly Report No. 06</a:t>
            </a:r>
          </a:p>
          <a:p>
            <a:pPr algn="ctr">
              <a:lnSpc>
                <a:spcPct val="125000"/>
              </a:lnSpc>
              <a:defRPr/>
            </a:pPr>
            <a:r>
              <a:rPr lang="en-US" altLang="en-US" sz="2400" b="1" dirty="0">
                <a:solidFill>
                  <a:srgbClr val="484848"/>
                </a:solidFill>
                <a:latin typeface="Calibri" panose="020F0502020204030204" pitchFamily="34" charset="0"/>
              </a:rPr>
              <a:t>(October-December 2020)</a:t>
            </a:r>
          </a:p>
          <a:p>
            <a:pPr algn="ctr">
              <a:lnSpc>
                <a:spcPct val="125000"/>
              </a:lnSpc>
              <a:defRPr/>
            </a:pPr>
            <a:r>
              <a:rPr lang="en-US" alt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Brief Summary</a:t>
            </a:r>
            <a:endParaRPr lang="en-US" altLang="en-US" sz="36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8" descr="efta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>
            <a:fillRect/>
          </a:stretch>
        </p:blipFill>
        <p:spPr bwMode="auto">
          <a:xfrm>
            <a:off x="9338734" y="211139"/>
            <a:ext cx="1039284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11"/>
          <p:cNvCxnSpPr/>
          <p:nvPr userDrawn="1"/>
        </p:nvCxnSpPr>
        <p:spPr>
          <a:xfrm flipV="1">
            <a:off x="351367" y="942975"/>
            <a:ext cx="11478684" cy="0"/>
          </a:xfrm>
          <a:prstGeom prst="line">
            <a:avLst/>
          </a:prstGeom>
          <a:ln w="9525">
            <a:solidFill>
              <a:srgbClr val="B80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5" descr="ETSI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418" y="298451"/>
            <a:ext cx="2078567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CEN logo transparent.gi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367" y="212726"/>
            <a:ext cx="106256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LogoDefPMS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1" y="225426"/>
            <a:ext cx="1657351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://rapidis.blogactiv.eu/files/2012/09/European_Commission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885" y="19051"/>
            <a:ext cx="1644649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26"/>
          <p:cNvSpPr txBox="1">
            <a:spLocks noChangeArrowheads="1"/>
          </p:cNvSpPr>
          <p:nvPr userDrawn="1"/>
        </p:nvSpPr>
        <p:spPr bwMode="auto">
          <a:xfrm>
            <a:off x="0" y="5303839"/>
            <a:ext cx="12192000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nl-BE" sz="1800" baseline="0" dirty="0">
                <a:solidFill>
                  <a:srgbClr val="262626"/>
                </a:solidFill>
                <a:latin typeface="Calibri" pitchFamily="34" charset="0"/>
                <a:cs typeface="Arial" charset="0"/>
              </a:rPr>
              <a:t>January 2021</a:t>
            </a:r>
            <a:endParaRPr lang="nl-BE" sz="1800" dirty="0">
              <a:solidFill>
                <a:srgbClr val="262626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1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331ED-673E-4508-8037-E0645720567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2E941-9F5C-4DE0-A1FF-A06AADF40E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1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nergy.economictimes.indiatimes.com/news/power/india-plans-4-6-billion-in-incentives-for-battery-makers-in-electric-vehicle-push-document/78327671" TargetMode="External"/><Relationship Id="rId3" Type="http://schemas.openxmlformats.org/officeDocument/2006/relationships/hyperlink" Target="https://pib.gov.in/Pressreleaseshare.aspx?PRID=1668081" TargetMode="External"/><Relationship Id="rId7" Type="http://schemas.openxmlformats.org/officeDocument/2006/relationships/hyperlink" Target="https://powermin.nic.in/sites/default/files/webform/notices/Testing_of_all_equipment_components_and_parts_imported_for_use_in_the.pdf" TargetMode="External"/><Relationship Id="rId12" Type="http://schemas.openxmlformats.org/officeDocument/2006/relationships/hyperlink" Target="https://www.meity.gov.in/writereaddata/files/Draft%20Data%20Centre%20Policy%20-%2003112020_v5.5.pdf" TargetMode="External"/><Relationship Id="rId2" Type="http://schemas.openxmlformats.org/officeDocument/2006/relationships/hyperlink" Target="https://economictimes.indiatimes.com/industry/services/retail/bureau-of-indian-standards-to-bring-service-norms-for-e-commerce-companies-aggregators/articleshow/79400200.cms?from=md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b.gov.in/PressReleasePage.aspx?PRID=1668185" TargetMode="External"/><Relationship Id="rId11" Type="http://schemas.openxmlformats.org/officeDocument/2006/relationships/hyperlink" Target="https://telecom.economictimes.indiatimes.com/news/indias-own-5g-tech-completes-evaluation-phase-of-itus-imt-2020/79459576" TargetMode="External"/><Relationship Id="rId5" Type="http://schemas.openxmlformats.org/officeDocument/2006/relationships/hyperlink" Target="https://www.smartcitiesworld.net/news/news/onem2m-iot-standard-to-help-underpin-indias-smart-cities-5802" TargetMode="External"/><Relationship Id="rId10" Type="http://schemas.openxmlformats.org/officeDocument/2006/relationships/hyperlink" Target="https://telecom.economictimes.indiatimes.com/news/dot-constitutes-working-groups-to-prepare-5g-roadmap-includes-huawei-report/79508549" TargetMode="External"/><Relationship Id="rId4" Type="http://schemas.openxmlformats.org/officeDocument/2006/relationships/hyperlink" Target="https://blog.bis.gov.in:8098/BISBlog/bis-standardization-efforts-for-smart-cities-digital-infrastructure/" TargetMode="External"/><Relationship Id="rId9" Type="http://schemas.openxmlformats.org/officeDocument/2006/relationships/hyperlink" Target="https://www.energyinfrapost.com/government-extends-deadline-for-ev-components-localisation-by-six-months/#:~:text=The%20department%20of%20heavy%20industries,a%20breather%20to%20the%20industry.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martcitiesworld.net/news/news/onem2m-iot-standard-to-help-underpin-indias-smart-cities-5802" TargetMode="External"/><Relationship Id="rId3" Type="http://schemas.openxmlformats.org/officeDocument/2006/relationships/hyperlink" Target="https://economictimes.indiatimes.com/industry/cons-products/durables/bureau-of-indian-standards-brings-in-quality-control-for-certain-home-appliances/articleshow/79677836.cms" TargetMode="External"/><Relationship Id="rId7" Type="http://schemas.openxmlformats.org/officeDocument/2006/relationships/hyperlink" Target="https://blog.bis.gov.in:8098/BISBlog/bis-standardization-efforts-for-smart-cities-digital-infrastructure/" TargetMode="External"/><Relationship Id="rId2" Type="http://schemas.openxmlformats.org/officeDocument/2006/relationships/hyperlink" Target="https://economictimes.indiatimes.com/industry/services/retail/bureau-of-indian-standards-to-bring-service-norms-for-e-commerce-companies-aggregators/articleshow/79400200.cms?from=md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b.gov.in/Pressreleaseshare.aspx?PRID=1668081" TargetMode="External"/><Relationship Id="rId5" Type="http://schemas.openxmlformats.org/officeDocument/2006/relationships/hyperlink" Target="https://www.epo.org/searching-for-patents/helpful-resources/asian/asia-updates/2020/20200319.html" TargetMode="External"/><Relationship Id="rId10" Type="http://schemas.openxmlformats.org/officeDocument/2006/relationships/hyperlink" Target="https://www.iitm.ac.in/happenings/press-releases-and-coverages/iit-madras-develops-and-boots-moushik-microprocessor-iot" TargetMode="External"/><Relationship Id="rId4" Type="http://schemas.openxmlformats.org/officeDocument/2006/relationships/hyperlink" Target="https://www.pib.gov.in/PressReleasePage.aspx?PRID=1671981" TargetMode="External"/><Relationship Id="rId9" Type="http://schemas.openxmlformats.org/officeDocument/2006/relationships/hyperlink" Target="https://www.trai.gov.in/sites/default/files/White_Paper_22092020pdf.pdf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mnre.gov.in/img/documents/uploads/file_f-1607329532644.pdf" TargetMode="External"/><Relationship Id="rId3" Type="http://schemas.openxmlformats.org/officeDocument/2006/relationships/hyperlink" Target="https://www.outlookindia.com/newsscroll/electronic-contract-manufacturing-in-india-to-grow-over-6fold-to-usd-152-bn-by-2025/2002045" TargetMode="External"/><Relationship Id="rId7" Type="http://schemas.openxmlformats.org/officeDocument/2006/relationships/hyperlink" Target="https://powermin.nic.in/sites/default/files/webform/notices/Resolution_on_Amendments_to_the_Guidelines_for_procurement_of_RTC_power_from_Grid_Connected_RE_Power_complemented_by_coal_based_thermal_power.pdf" TargetMode="External"/><Relationship Id="rId2" Type="http://schemas.openxmlformats.org/officeDocument/2006/relationships/hyperlink" Target="https://pib.gov.in/PressReleasePage.aspx?PRID=166818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ib.gov.in/PressReleasePage.aspx?PRID=1671473" TargetMode="External"/><Relationship Id="rId5" Type="http://schemas.openxmlformats.org/officeDocument/2006/relationships/hyperlink" Target="https://powermin.nic.in/sites/default/files/webform/notices/Testing_of_all_equipment_components_and_parts_imported_for_use_in_the.pdf" TargetMode="External"/><Relationship Id="rId10" Type="http://schemas.openxmlformats.org/officeDocument/2006/relationships/hyperlink" Target="https://mnre.gov.in/img/documents/uploads/file_f-1601968795302.pdf" TargetMode="External"/><Relationship Id="rId4" Type="http://schemas.openxmlformats.org/officeDocument/2006/relationships/hyperlink" Target="https://energy.economictimes.indiatimes.com/news/power/power-ministry-proposes-pushing-back-emission-norms-deadline/80097729" TargetMode="External"/><Relationship Id="rId9" Type="http://schemas.openxmlformats.org/officeDocument/2006/relationships/hyperlink" Target="https://mnre.gov.in/img/documents/uploads/file_f-1607425546003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b.gov.in/Pressreleaseshare.aspx?PRID=1668098" TargetMode="External"/><Relationship Id="rId13" Type="http://schemas.openxmlformats.org/officeDocument/2006/relationships/hyperlink" Target="https://www.meity.gov.in/writereaddata/files/Draft%20Data%20Centre%20Policy%20-%2003112020_v5.5.pdf" TargetMode="External"/><Relationship Id="rId3" Type="http://schemas.openxmlformats.org/officeDocument/2006/relationships/hyperlink" Target="https://www.business-standard.com/article/economy-policy/govt-allows-use-of-h-cng-as-alternative-clean-fuel-for-automobile-120092800511_1.html#:~:text=In%20a%20move%20aimed%20at,of%20hydrogen%2C%20in%20CNG%20engines." TargetMode="External"/><Relationship Id="rId7" Type="http://schemas.openxmlformats.org/officeDocument/2006/relationships/hyperlink" Target="https://morth.nic.in/sites/default/files/circulars_document/SOP%20for%20PR_IRQP_works-and_OR_works.pdf" TargetMode="External"/><Relationship Id="rId12" Type="http://schemas.openxmlformats.org/officeDocument/2006/relationships/hyperlink" Target="https://bit.ly/2HIaHa4" TargetMode="External"/><Relationship Id="rId2" Type="http://schemas.openxmlformats.org/officeDocument/2006/relationships/hyperlink" Target="https://sesei.eu/wp-content/uploads/2020/12/NRP-Draft-Final-Report-with-annexure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orth.nic.in/sites/default/files/circulars_document/mca%20for%20ham.pdf" TargetMode="External"/><Relationship Id="rId11" Type="http://schemas.openxmlformats.org/officeDocument/2006/relationships/hyperlink" Target="https://www.communicationstoday.co.in/dot-to-seek-cabinet-nod-on-pli-scheme-guidelines-for-telecom-gears/?utm_source=newsletter&amp;utm_medium=email&amp;utm_campaign=December2" TargetMode="External"/><Relationship Id="rId5" Type="http://schemas.openxmlformats.org/officeDocument/2006/relationships/hyperlink" Target="https://energy.economictimes.indiatimes.com/news/power/india-plans-4-6-billion-in-incentives-for-battery-makers-in-electric-vehicle-push-document/78327671" TargetMode="External"/><Relationship Id="rId10" Type="http://schemas.openxmlformats.org/officeDocument/2006/relationships/hyperlink" Target="https://telecom.economictimes.indiatimes.com/news/indias-own-5g-tech-completes-evaluation-phase-of-itus-imt-2020/79459576" TargetMode="External"/><Relationship Id="rId4" Type="http://schemas.openxmlformats.org/officeDocument/2006/relationships/hyperlink" Target="https://www.energyinfrapost.com/government-extends-deadline-for-ev-components-localisation-by-six-months/#:~:text=The%20department%20of%20heavy%20industries,a%20breather%20to%20the%20industry." TargetMode="External"/><Relationship Id="rId9" Type="http://schemas.openxmlformats.org/officeDocument/2006/relationships/hyperlink" Target="https://telecom.economictimes.indiatimes.com/news/dot-constitutes-working-groups-to-prepare-5g-roadmap-includes-huawei-report/79508549" TargetMode="External"/><Relationship Id="rId14" Type="http://schemas.openxmlformats.org/officeDocument/2006/relationships/hyperlink" Target="https://www.voicendata.com/c-dac-signs-13-mous-indias-premier-academic-rd-institutions-establish-supercomputing-infrastructure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rvices.bis.gov.in:8071/php/BIS/WCDraft/merge.php?f1=/tmp/WCTED7616117_18082020_1.pdf&amp;f2=/tmp/CTED7616117_18082020_2.pdf&amp;docno=16117" TargetMode="External"/><Relationship Id="rId3" Type="http://schemas.openxmlformats.org/officeDocument/2006/relationships/hyperlink" Target="https://www.services.bis.gov.in:8071/php/BIS/WCDraft/merge.php?f1=/tmp/WCETD26515972_25092020_1.pdf&amp;f2=/tmp/CETD26515972_28092020_2.pdf&amp;docno=15972" TargetMode="External"/><Relationship Id="rId7" Type="http://schemas.openxmlformats.org/officeDocument/2006/relationships/hyperlink" Target="https://www.services.bis.gov.in:8071/php/BIS/WCDraft/merge.php?f1=/tmp/WCETD25416363_02102020_1.pdf&amp;f2=/tmp/CETD25416363_02102020_2.pdf&amp;docno=16363" TargetMode="External"/><Relationship Id="rId12" Type="http://schemas.openxmlformats.org/officeDocument/2006/relationships/hyperlink" Target="https://hmr.araiindia.com/api/AISFiles/Draft_Amd_5_AIS023_ARAI_web_72a3db33-a9ea-4bdd-9f21-c62d2c76cb67.pdf" TargetMode="External"/><Relationship Id="rId2" Type="http://schemas.openxmlformats.org/officeDocument/2006/relationships/hyperlink" Target="https://www.services.bis.gov.in:8071/php/BIS/WCDraft/merge.php?f1=/tmp/WCETD24515802_07102020_1.pdf&amp;f2=/tmp/CETD24515802_08102020_2.pdf&amp;docno=1580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ervices.bis.gov.in:8071/php/BIS/WCDraft/merge.php?f1=/tmp/WCETD25416359_02102020_1.pdf&amp;f2=/tmp/CETD25416359_02102020_3.pdf&amp;docno=16359" TargetMode="External"/><Relationship Id="rId11" Type="http://schemas.openxmlformats.org/officeDocument/2006/relationships/hyperlink" Target="https://hmr.araiindia.com/api/AISFiles/Draft_AIS_170_RSD_faab5953-2ed1-40fe-ab66-daa3aeff65ab.pdf" TargetMode="External"/><Relationship Id="rId5" Type="http://schemas.openxmlformats.org/officeDocument/2006/relationships/hyperlink" Target="https://www.services.bis.gov.in:8071/php/BIS/WCDraft/merge.php?f1=/tmp/WCETD25416358_02102020_1.pdf&amp;f2=/tmp/CETD25416358_02102020_2.pdf&amp;docno=16358" TargetMode="External"/><Relationship Id="rId10" Type="http://schemas.openxmlformats.org/officeDocument/2006/relationships/hyperlink" Target="https://www.services.bis.gov.in:8071/php/BIS/WCDraft/merge.php?f1=/tmp/WCTED9016295_23092020_1.pdf&amp;f2=/tmp/CTED9016295_24092020_2.pdf&amp;docno=16295" TargetMode="External"/><Relationship Id="rId4" Type="http://schemas.openxmlformats.org/officeDocument/2006/relationships/hyperlink" Target="https://www.services.bis.gov.in:8071/php/BIS/WCDraft/merge.php?f1=/tmp/WCETD25416347_02102020_1.pdf&amp;f2=/tmp/CETD25416347_02102020_3.pdf&amp;docno=16347" TargetMode="External"/><Relationship Id="rId9" Type="http://schemas.openxmlformats.org/officeDocument/2006/relationships/hyperlink" Target="https://www.services.bis.gov.in:8071/php/BIS/WCDraft/merge.php?f1=/tmp/WCTED8015885_18092020_1.pdf&amp;f2=/tmp/CTED8015885_22092020_2.pdf&amp;docno=15885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rvices.bis.gov.in:8071/php/BIS/WCDraft/merge.php?f1=/tmp/WCLITD38616237_20102020_2.pdf&amp;f2=/tmp/CLITD38616237_26102020_2.pdf&amp;docno=16237" TargetMode="External"/><Relationship Id="rId3" Type="http://schemas.openxmlformats.org/officeDocument/2006/relationships/hyperlink" Target="https://www.services.bis.gov.in:8071/php/BIS/WCDraft/merge.php?f1=/tmp/WCLITD12712452_10112020_1.pdf&amp;f2=/tmp/CLITD12712452_10112020_3.pdf&amp;docno=12452" TargetMode="External"/><Relationship Id="rId7" Type="http://schemas.openxmlformats.org/officeDocument/2006/relationships/hyperlink" Target="https://www.services.bis.gov.in:8071/php/BIS/WCDraft/merge.php?f1=/tmp/WCLITD23114556_11122020_2.pdf&amp;f2=/tmp/CLITD23114556_14122020_3.pdf&amp;docno=14556" TargetMode="External"/><Relationship Id="rId2" Type="http://schemas.openxmlformats.org/officeDocument/2006/relationships/hyperlink" Target="https://www.services.bis.gov.in:8071/php/BIS/WCDraft/merge.php?f1=/tmp/WCLITD38414073_07092020_1.pdf&amp;f2=/tmp/CLITD38414073_07092020_2.pdf&amp;docno=1407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ervices.bis.gov.in:8071/php/BIS/WCDraft/merge.php?f1=/tmp/WCLITD12516464_28102020_1.pdf&amp;f2=/tmp/CLITD12516464_28102020_2.pdf&amp;docno=16464" TargetMode="External"/><Relationship Id="rId5" Type="http://schemas.openxmlformats.org/officeDocument/2006/relationships/hyperlink" Target="https://www.services.bis.gov.in:8071/php/BIS/WCDraft/merge.php?f1=/tmp/WCLITD38416448_22102020_1.pdf&amp;f2=/tmp/CLITD38416448_22102020_2.pdf&amp;docno=16448" TargetMode="External"/><Relationship Id="rId4" Type="http://schemas.openxmlformats.org/officeDocument/2006/relationships/hyperlink" Target="https://www.services.bis.gov.in:8071/php/BIS/WCDraft/merge.php?f1=/tmp/WCLITD23416422_15102020_2.pdf&amp;f2=/tmp/CLITD23416422_20102020_4.pdf&amp;docno=16422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inesh.chand.sharma@sesei.eu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esei.in/" TargetMode="External"/><Relationship Id="rId4" Type="http://schemas.openxmlformats.org/officeDocument/2006/relationships/hyperlink" Target="http://www.sesei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88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10896600" cy="1325563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Outline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10896600" cy="4351338"/>
          </a:xfrm>
        </p:spPr>
        <p:txBody>
          <a:bodyPr/>
          <a:lstStyle/>
          <a:p>
            <a:pPr>
              <a:defRPr/>
            </a:pPr>
            <a:r>
              <a:rPr lang="en-IN" dirty="0">
                <a:solidFill>
                  <a:srgbClr val="002060"/>
                </a:solidFill>
                <a:latin typeface="Century Gothic" panose="020B0502020202020204" pitchFamily="34" charset="0"/>
              </a:rPr>
              <a:t>Major Updates</a:t>
            </a:r>
          </a:p>
          <a:p>
            <a:pPr>
              <a:defRPr/>
            </a:pPr>
            <a:r>
              <a:rPr lang="en-IN" dirty="0">
                <a:solidFill>
                  <a:srgbClr val="002060"/>
                </a:solidFill>
                <a:latin typeface="Century Gothic" panose="020B0502020202020204" pitchFamily="34" charset="0"/>
              </a:rPr>
              <a:t>Key Meetings, Events &amp; Queries (Activity Tracker)</a:t>
            </a:r>
          </a:p>
          <a:p>
            <a:pPr>
              <a:defRPr/>
            </a:pPr>
            <a:r>
              <a:rPr lang="en-IN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 – Snapshot</a:t>
            </a:r>
          </a:p>
          <a:p>
            <a:pPr>
              <a:defRPr/>
            </a:pPr>
            <a:r>
              <a:rPr lang="en-IN" dirty="0">
                <a:solidFill>
                  <a:srgbClr val="002060"/>
                </a:solidFill>
                <a:latin typeface="Century Gothic" panose="020B0502020202020204" pitchFamily="34" charset="0"/>
              </a:rPr>
              <a:t>Key Draft Standards Under Wide Circulation </a:t>
            </a:r>
          </a:p>
          <a:p>
            <a:pPr>
              <a:defRPr/>
            </a:pPr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Planned Activities for Next Quarter</a:t>
            </a:r>
            <a:endParaRPr lang="en-IN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IN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243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7153"/>
            <a:ext cx="10896600" cy="812746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Major Updates</a:t>
            </a:r>
            <a:endParaRPr lang="en-IN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4" y="1069145"/>
            <a:ext cx="11245944" cy="56031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2000" b="1" u="sng" dirty="0">
                <a:solidFill>
                  <a:srgbClr val="002060"/>
                </a:solidFill>
              </a:rPr>
              <a:t>Generic:</a:t>
            </a: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2"/>
              </a:rPr>
              <a:t>BIS to bring service norms for e-commerce companies, aggregators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3"/>
              </a:rPr>
              <a:t>Revised Patent Rules in India effective from 19 October, 2020.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en-US" sz="2000" b="1" u="sng" dirty="0">
                <a:solidFill>
                  <a:srgbClr val="002060"/>
                </a:solidFill>
              </a:rPr>
              <a:t>Smart Cities:</a:t>
            </a: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4"/>
              </a:rPr>
              <a:t>BIS Standardization efforts for Smart Cities Digital Infrastructure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5"/>
              </a:rPr>
              <a:t>OneM2M IoT standard to help underpin India’s smart Cities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IN" altLang="en-US" sz="2000" b="1" u="sng" dirty="0">
                <a:solidFill>
                  <a:srgbClr val="002060"/>
                </a:solidFill>
              </a:rPr>
              <a:t>Electrical Equipment incl. Consumer Electronics:</a:t>
            </a:r>
          </a:p>
          <a:p>
            <a:pPr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6"/>
              </a:rPr>
              <a:t>NITI Aayog, Rockefeller Foundation &amp; Smart Power India Launch Electricity Access &amp; Utility Benchmarking Report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7"/>
              </a:rPr>
              <a:t>Testing of all equipment, components, and parts imported for use in the power Supply System and Network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en-US" sz="2000" b="1" u="sng" dirty="0">
                <a:solidFill>
                  <a:srgbClr val="002060"/>
                </a:solidFill>
              </a:rPr>
              <a:t>Automotive:</a:t>
            </a: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8"/>
              </a:rPr>
              <a:t>India plans $4.6 billion in incentives for battery makers in electric vehicle push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9"/>
              </a:rPr>
              <a:t>Government extends deadline for EV components localization by six months	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en-US" sz="2000" b="1" u="sng" dirty="0">
                <a:solidFill>
                  <a:srgbClr val="002060"/>
                </a:solidFill>
              </a:rPr>
              <a:t>ICT:</a:t>
            </a: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10"/>
              </a:rPr>
              <a:t>Department of Telecommunications (DoT) constitutes working groups to prepare 5G Roadmap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11"/>
              </a:rPr>
              <a:t>India's own 5G tech completes evaluation phase of ITU's IMT 2020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12"/>
              </a:rPr>
              <a:t>IT ministry (MeitY) seeks comments/suggestions on the Draft Data Centre Policy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84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987"/>
            <a:ext cx="6064624" cy="697424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Key Meetings 1 (2)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54740"/>
            <a:ext cx="11604813" cy="563431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1800" b="1" u="sng" dirty="0">
                <a:solidFill>
                  <a:srgbClr val="002060"/>
                </a:solidFill>
              </a:rPr>
              <a:t>Meeting with BIS </a:t>
            </a:r>
            <a:r>
              <a:rPr lang="en-IN" sz="1800" u="sng" dirty="0">
                <a:solidFill>
                  <a:srgbClr val="002060"/>
                </a:solidFill>
              </a:rPr>
              <a:t>: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LITD 34 on Smart Manufacturing</a:t>
            </a:r>
            <a:r>
              <a:rPr lang="en-US" sz="1600" dirty="0">
                <a:solidFill>
                  <a:srgbClr val="002060"/>
                </a:solidFill>
                <a:cs typeface="Calibri" panose="020F0502020204030204" pitchFamily="34" charset="0"/>
              </a:rPr>
              <a:t>: to present Smart Manufacturing Standards Map (SM2) Framework, initial use case template for developing Indian Standard and draft </a:t>
            </a:r>
            <a:r>
              <a:rPr lang="en-US" sz="1600" dirty="0" err="1">
                <a:solidFill>
                  <a:srgbClr val="002060"/>
                </a:solidFill>
                <a:cs typeface="Calibri" panose="020F0502020204030204" pitchFamily="34" charset="0"/>
              </a:rPr>
              <a:t>ToC</a:t>
            </a:r>
            <a:r>
              <a:rPr lang="en-US" sz="1600" dirty="0">
                <a:solidFill>
                  <a:srgbClr val="002060"/>
                </a:solidFill>
                <a:cs typeface="Calibri" panose="020F0502020204030204" pitchFamily="34" charset="0"/>
              </a:rPr>
              <a:t> for writing a standard and seek inputs from members.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LITD 28 on Smart infrastructure Sectional committee</a:t>
            </a:r>
            <a:r>
              <a:rPr lang="en-US" sz="1600" dirty="0">
                <a:solidFill>
                  <a:srgbClr val="002060"/>
                </a:solidFill>
                <a:cs typeface="Calibri" panose="020F0502020204030204" pitchFamily="34" charset="0"/>
              </a:rPr>
              <a:t>: to discuss draft Standards to be finalized for printing, seek status update from Panels and Study group and review the International Standardization Activities. 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LITD-35 on Active Assisted Living (AAL)</a:t>
            </a:r>
            <a:r>
              <a:rPr lang="en-US" sz="1600" dirty="0">
                <a:solidFill>
                  <a:srgbClr val="002060"/>
                </a:solidFill>
                <a:cs typeface="Calibri" panose="020F0502020204030204" pitchFamily="34" charset="0"/>
              </a:rPr>
              <a:t>: LITD 35 AAL constituted to mirror the work of IEC </a:t>
            </a:r>
            <a:r>
              <a:rPr lang="en-US" sz="1600" dirty="0" err="1">
                <a:solidFill>
                  <a:srgbClr val="002060"/>
                </a:solidFill>
                <a:cs typeface="Calibri" panose="020F0502020204030204" pitchFamily="34" charset="0"/>
              </a:rPr>
              <a:t>SyC</a:t>
            </a:r>
            <a:r>
              <a:rPr lang="en-US" sz="1600" dirty="0">
                <a:solidFill>
                  <a:srgbClr val="002060"/>
                </a:solidFill>
                <a:cs typeface="Calibri" panose="020F0502020204030204" pitchFamily="34" charset="0"/>
              </a:rPr>
              <a:t> AAL to address India specific requirements in the standardization activities; identify the Standardization need at the national level. SESEI is promoting EN 301 549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TED28 on Intelligent Transport Systems</a:t>
            </a:r>
            <a:r>
              <a:rPr lang="en-US" sz="1600" dirty="0">
                <a:solidFill>
                  <a:srgbClr val="002060"/>
                </a:solidFill>
                <a:cs typeface="Calibri" panose="020F0502020204030204" pitchFamily="34" charset="0"/>
              </a:rPr>
              <a:t>: to discuss, Composition of Sectional Committee, Review of Published Indian Standards and also review the International Activities in the scope of the ITS Sectional Committee. 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LITD 10 on 'Power System Control and Associated Communications’ </a:t>
            </a:r>
            <a:r>
              <a:rPr lang="en-US" sz="1600" dirty="0">
                <a:solidFill>
                  <a:srgbClr val="002060"/>
                </a:solidFill>
                <a:cs typeface="Calibri" panose="020F0502020204030204" pitchFamily="34" charset="0"/>
              </a:rPr>
              <a:t>to review old standards which need to be revised</a:t>
            </a:r>
          </a:p>
          <a:p>
            <a:pPr marL="0" lvl="0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b="1" u="sng" dirty="0">
                <a:solidFill>
                  <a:srgbClr val="002060"/>
                </a:solidFill>
                <a:cs typeface="Calibri" panose="020F0502020204030204" pitchFamily="34" charset="0"/>
              </a:rPr>
              <a:t>Meetings with DoT and other Government Bodies: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TEC-Periodic meetings for finalizing report on “IoT / ICT standards for Smart cities":</a:t>
            </a:r>
            <a:r>
              <a:rPr lang="en-US" sz="1600" dirty="0">
                <a:solidFill>
                  <a:srgbClr val="002060"/>
                </a:solidFill>
              </a:rPr>
              <a:t> SESEI has provided inputs on “Policy initiatives and standardization work around smart cities in Europe”, which is included in the report.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TEC-Periodic meetings of “Smart Village &amp; Agriculture Working Group”:</a:t>
            </a:r>
            <a:r>
              <a:rPr lang="en-US" sz="1600" dirty="0">
                <a:solidFill>
                  <a:srgbClr val="002060"/>
                </a:solidFill>
              </a:rPr>
              <a:t> SESEI expert have provided EU work around smart villages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TEC-Periodic meetings of WG on "Security by design principle and National Trust Center on IoT“</a:t>
            </a:r>
            <a:r>
              <a:rPr lang="en-US" sz="1600" dirty="0">
                <a:solidFill>
                  <a:srgbClr val="002060"/>
                </a:solidFill>
              </a:rPr>
              <a:t> to discuss, contribute and finalize the document. SESEI has provided inputs on ETSI EN 303 645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TEC-Periodic meetings of WG on Future Communication Technologies in IoT domain</a:t>
            </a:r>
            <a:r>
              <a:rPr lang="en-US" sz="1600" dirty="0">
                <a:solidFill>
                  <a:srgbClr val="002060"/>
                </a:solidFill>
              </a:rPr>
              <a:t>: WG members are currently in the process of drafting version 2 of the document on the Future technology. SESEI has promoted ETSI work around e-Health, Medical Devices, Smart Body Area Networks and Smart Appliances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CDAC-Meeting of the Committee to formulate an Indian ICT accessibility standard under MEITY: </a:t>
            </a:r>
            <a:r>
              <a:rPr lang="en-US" sz="1600" dirty="0">
                <a:solidFill>
                  <a:srgbClr val="002060"/>
                </a:solidFill>
              </a:rPr>
              <a:t>SESEI is an active advocate for adoption of EN301 549 and WG is formulating a report of recommendation including National adoption of EN 301 549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995522"/>
              </p:ext>
            </p:extLst>
          </p:nvPr>
        </p:nvGraphicFramePr>
        <p:xfrm>
          <a:off x="5432611" y="1"/>
          <a:ext cx="6759389" cy="1231891"/>
        </p:xfrm>
        <a:graphic>
          <a:graphicData uri="http://schemas.openxmlformats.org/drawingml/2006/table">
            <a:tbl>
              <a:tblPr/>
              <a:tblGrid>
                <a:gridCol w="2553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8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Until now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(Oct, Nov, Dec)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8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External Meetings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8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Internal Meetings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38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412" y="134472"/>
            <a:ext cx="10950388" cy="591669"/>
          </a:xfrm>
        </p:spPr>
        <p:txBody>
          <a:bodyPr>
            <a:normAutofit fontScale="90000"/>
          </a:bodyPr>
          <a:lstStyle/>
          <a:p>
            <a:r>
              <a:rPr lang="en-US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Key Meetings 2 (2)</a:t>
            </a:r>
            <a:endParaRPr lang="en-IN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12" y="726141"/>
            <a:ext cx="11443447" cy="58360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u="sng" dirty="0">
                <a:solidFill>
                  <a:srgbClr val="002060"/>
                </a:solidFill>
                <a:cs typeface="Calibri" panose="020F0502020204030204" pitchFamily="34" charset="0"/>
              </a:rPr>
              <a:t>Meetings with EU delegates, EU project officers, EU Industry, officials from EU delegation in India:</a:t>
            </a:r>
          </a:p>
          <a:p>
            <a:pPr marL="182563" lvl="0" indent="-182563" algn="just">
              <a:spcBef>
                <a:spcPts val="600"/>
              </a:spcBef>
              <a:buClr>
                <a:srgbClr val="000000"/>
              </a:buClr>
              <a:buFont typeface="Symbol" panose="05050102010706020507" pitchFamily="18" charset="2"/>
              <a:buChar char=""/>
            </a:pPr>
            <a:r>
              <a:rPr lang="en-US" sz="1600" b="1" dirty="0">
                <a:solidFill>
                  <a:srgbClr val="002060"/>
                </a:solidFill>
                <a:ea typeface="Calibri" panose="020F0502020204030204" pitchFamily="34" charset="0"/>
              </a:rPr>
              <a:t>M/s </a:t>
            </a:r>
            <a:r>
              <a:rPr lang="en-US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D</a:t>
            </a:r>
            <a:r>
              <a:rPr lang="en-US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oppelmayr</a:t>
            </a:r>
            <a:r>
              <a:rPr lang="en-US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 - Meeting with Mr. Vikram Singhal: </a:t>
            </a:r>
            <a:r>
              <a:rPr lang="en-US" sz="16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to discuss </a:t>
            </a:r>
            <a:r>
              <a:rPr lang="en-US" sz="1600" dirty="0" err="1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Niti</a:t>
            </a:r>
            <a:r>
              <a:rPr lang="en-US" sz="16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 Aayog guidelines in which BIS standards have been claimed to be equivalent to CEN standards. </a:t>
            </a:r>
            <a:endParaRPr lang="en-US" sz="1600" b="1" u="sng" dirty="0">
              <a:solidFill>
                <a:srgbClr val="002060"/>
              </a:solidFill>
            </a:endParaRPr>
          </a:p>
          <a:p>
            <a:pPr marL="0" lvl="0" indent="0" algn="just">
              <a:spcBef>
                <a:spcPts val="600"/>
              </a:spcBef>
              <a:buClr>
                <a:srgbClr val="000000"/>
              </a:buClr>
              <a:buNone/>
            </a:pPr>
            <a:r>
              <a:rPr lang="en-US" sz="1800" b="1" u="sng" dirty="0">
                <a:solidFill>
                  <a:srgbClr val="002060"/>
                </a:solidFill>
              </a:rPr>
              <a:t>Meetings with Indian Industry &amp; Associations: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BIF - Meetings with Broadband Indian Forum (BIF) Committee Member on “ICT for Inclusive Ability (</a:t>
            </a:r>
            <a:r>
              <a:rPr lang="en-US" sz="1600" b="1" dirty="0" err="1">
                <a:solidFill>
                  <a:srgbClr val="002060"/>
                </a:solidFill>
              </a:rPr>
              <a:t>PwD</a:t>
            </a:r>
            <a:r>
              <a:rPr lang="en-US" sz="1600" b="1" dirty="0">
                <a:solidFill>
                  <a:srgbClr val="002060"/>
                </a:solidFill>
              </a:rPr>
              <a:t>)”</a:t>
            </a:r>
            <a:r>
              <a:rPr lang="en-US" sz="1600" dirty="0">
                <a:solidFill>
                  <a:srgbClr val="002060"/>
                </a:solidFill>
              </a:rPr>
              <a:t>: White Paper titled 'Priorities for a COVID-19 World: ICT Accessibility for Persons with Disabilities in India' was released. Recommendation on the adoption of the European Standard, EN 301 549: Accessibility requirements for all ICT products and services (ETSI, 2019) is included in it.  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IET - Meeting Cyber Security Working Group of IET Future Tech Panel</a:t>
            </a:r>
            <a:r>
              <a:rPr lang="en-US" sz="1600" dirty="0">
                <a:solidFill>
                  <a:srgbClr val="002060"/>
                </a:solidFill>
              </a:rPr>
              <a:t>: to discuss working paper titled “Future Proofing Standards” </a:t>
            </a:r>
          </a:p>
          <a:p>
            <a:pPr marL="0" lvl="0" indent="0" algn="just">
              <a:spcBef>
                <a:spcPts val="600"/>
              </a:spcBef>
              <a:buNone/>
            </a:pPr>
            <a:r>
              <a:rPr lang="en-US" sz="1800" b="1" u="sng" dirty="0">
                <a:solidFill>
                  <a:srgbClr val="002060"/>
                </a:solidFill>
              </a:rPr>
              <a:t>Meetings with Project Partners: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CCMC and Project Partners </a:t>
            </a:r>
            <a:r>
              <a:rPr lang="en-US" sz="1600" dirty="0">
                <a:solidFill>
                  <a:srgbClr val="002060"/>
                </a:solidFill>
              </a:rPr>
              <a:t>meeting with SESEI expert for discussion on outreach activities: discussion held on participation in the CII 28th National Conference, possibility of collaboration with GIZ/PTB, possibility of collaboration through the UK/ Or Commonwealth Standards Network etc.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CCMC Project India</a:t>
            </a:r>
            <a:r>
              <a:rPr lang="en-US" sz="1600" dirty="0">
                <a:solidFill>
                  <a:srgbClr val="002060"/>
                </a:solidFill>
              </a:rPr>
              <a:t> meeting with SESEI expert to discuss - status update of BIS/RDSO, proposed meeting with EU delegation to India, final approval on Market surveillance and book chapter.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SESEI organized meeting between ETSI &amp; TSDSI </a:t>
            </a:r>
            <a:r>
              <a:rPr lang="en-US" sz="1600" dirty="0">
                <a:solidFill>
                  <a:srgbClr val="002060"/>
                </a:solidFill>
              </a:rPr>
              <a:t>to discuss oneM2M IMs increase and effective Cash/membership contribution.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SESEI organized meeting with EU delegation to India officers with ESOs</a:t>
            </a:r>
            <a:r>
              <a:rPr lang="en-US" sz="1600" dirty="0">
                <a:solidFill>
                  <a:srgbClr val="002060"/>
                </a:solidFill>
              </a:rPr>
              <a:t>: between Senior officials at EU Delegation to India and the SESEI Project Partners (Virtual introduction) and ensure synergies on the ongoing activities on ground.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India Taskforce/Project India Meeting No. #9</a:t>
            </a:r>
            <a:r>
              <a:rPr lang="en-US" sz="1600" dirty="0">
                <a:solidFill>
                  <a:srgbClr val="002060"/>
                </a:solidFill>
              </a:rPr>
              <a:t>: SESEI expert presented updates around EBG Position Paper, draft book Chapter on standards in India, and members discussed Action Plan 2021, SESEI CEN &amp; CENELEC priorities.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rgbClr val="002060"/>
                </a:solidFill>
              </a:rPr>
              <a:t>SESEI meeting with ETSI/</a:t>
            </a:r>
            <a:r>
              <a:rPr lang="en-US" sz="1600" b="1" dirty="0" err="1">
                <a:solidFill>
                  <a:srgbClr val="002060"/>
                </a:solidFill>
              </a:rPr>
              <a:t>InDiCo</a:t>
            </a:r>
            <a:r>
              <a:rPr lang="en-US" sz="1600" b="1" dirty="0">
                <a:solidFill>
                  <a:srgbClr val="002060"/>
                </a:solidFill>
              </a:rPr>
              <a:t> team members about IMC 2020 participation, Security Webinar</a:t>
            </a:r>
            <a:r>
              <a:rPr lang="en-US" sz="1600" dirty="0">
                <a:solidFill>
                  <a:srgbClr val="002060"/>
                </a:solidFill>
              </a:rPr>
              <a:t>: to discuss participation details at the virtual India Mobile Congress 2020 </a:t>
            </a:r>
            <a:r>
              <a:rPr lang="en-US" sz="1600" b="1" dirty="0">
                <a:solidFill>
                  <a:srgbClr val="002060"/>
                </a:solidFill>
              </a:rPr>
              <a:t>Many more………</a:t>
            </a:r>
          </a:p>
          <a:p>
            <a:pPr marL="0" lvl="0" indent="0" algn="just">
              <a:spcBef>
                <a:spcPts val="300"/>
              </a:spcBef>
              <a:spcAft>
                <a:spcPts val="300"/>
              </a:spcAft>
              <a:buNone/>
            </a:pPr>
            <a:endParaRPr lang="en-US" sz="1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1600" b="1" u="sng" dirty="0">
              <a:solidFill>
                <a:srgbClr val="002060"/>
              </a:solidFill>
            </a:endParaRPr>
          </a:p>
          <a:p>
            <a:pPr algn="just"/>
            <a:endParaRPr lang="en-US" sz="1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IN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82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365126"/>
            <a:ext cx="5997388" cy="797248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Key Events               1(2)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118" y="1116318"/>
            <a:ext cx="11357524" cy="4923894"/>
          </a:xfrm>
        </p:spPr>
        <p:txBody>
          <a:bodyPr>
            <a:noAutofit/>
          </a:bodyPr>
          <a:lstStyle/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28th QUALITY SUMMIT by Confederation of Indian Industry (CII) - </a:t>
            </a:r>
            <a:r>
              <a:rPr lang="en-US" sz="1600" dirty="0">
                <a:solidFill>
                  <a:srgbClr val="002060"/>
                </a:solidFill>
              </a:rPr>
              <a:t>Mr. Wim De </a:t>
            </a:r>
            <a:r>
              <a:rPr lang="en-US" sz="1600" dirty="0" err="1">
                <a:solidFill>
                  <a:srgbClr val="002060"/>
                </a:solidFill>
              </a:rPr>
              <a:t>Kesel</a:t>
            </a:r>
            <a:r>
              <a:rPr lang="en-US" sz="1600" dirty="0">
                <a:solidFill>
                  <a:srgbClr val="002060"/>
                </a:solidFill>
              </a:rPr>
              <a:t>, Chairman Priority India, CEN CENELEC participated in the session on “Quality Movement 4.0: Competitive, Inclusive &amp; Self Reliant” and shared updates around New Legislative Framework (NLF) - Harmonized European Norms (</a:t>
            </a:r>
            <a:r>
              <a:rPr lang="en-US" sz="1600" dirty="0" err="1">
                <a:solidFill>
                  <a:srgbClr val="002060"/>
                </a:solidFill>
              </a:rPr>
              <a:t>hENs</a:t>
            </a:r>
            <a:r>
              <a:rPr lang="en-US" sz="1600" dirty="0">
                <a:solidFill>
                  <a:srgbClr val="002060"/>
                </a:solidFill>
              </a:rPr>
              <a:t>), benefits of the new legislative framework, benefits of Harmonized European Norms and also spoke about the ongoing cooperation between CEN-CENLEC and BIS and the way forward for ESOs and India to work together.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VDMA Webinar on "Conformity Assessment for a Safe and Competitive Market</a:t>
            </a:r>
            <a:r>
              <a:rPr lang="en-US" sz="1600" dirty="0">
                <a:solidFill>
                  <a:srgbClr val="002060"/>
                </a:solidFill>
              </a:rPr>
              <a:t>: SESEI gave a presentation covering topics such as Single Market, Conformity Assessment, Market Surveillance, New Approach &amp; Self Certification in Europe and IECEE scheme. </a:t>
            </a:r>
          </a:p>
          <a:p>
            <a:pPr algn="just"/>
            <a:r>
              <a:rPr lang="en-US" sz="1600" b="1" dirty="0">
                <a:solidFill>
                  <a:srgbClr val="002060"/>
                </a:solidFill>
              </a:rPr>
              <a:t>6G Knowledge Lab Opening and 36th Virtual GISFI Workshop</a:t>
            </a:r>
            <a:r>
              <a:rPr lang="en-US" sz="1600" dirty="0">
                <a:solidFill>
                  <a:srgbClr val="002060"/>
                </a:solidFill>
              </a:rPr>
              <a:t>: SESEI expert gave a presentation on the topic of “5G and Beyond” and shared the standardization work being carried out by ETSI and 3GPP. </a:t>
            </a:r>
          </a:p>
          <a:p>
            <a:pPr algn="just"/>
            <a:r>
              <a:rPr lang="en-US" sz="1600" b="1" dirty="0">
                <a:solidFill>
                  <a:srgbClr val="002060"/>
                </a:solidFill>
              </a:rPr>
              <a:t>5G India 2020 Virtual Conference &amp; Exhibition organized by Bharat Exhibitions</a:t>
            </a:r>
            <a:r>
              <a:rPr lang="en-US" sz="1600" dirty="0">
                <a:solidFill>
                  <a:srgbClr val="002060"/>
                </a:solidFill>
              </a:rPr>
              <a:t>: SESEI shared his views on “5G Standardization”.  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BIS, along with IEEE held a webinar to celebrate World Standards Day 2020</a:t>
            </a:r>
            <a:r>
              <a:rPr lang="en-US" sz="1600" dirty="0">
                <a:solidFill>
                  <a:srgbClr val="002060"/>
                </a:solidFill>
              </a:rPr>
              <a:t>:  raise awareness among regulators, industry, and customers about the importance of standardization to the global economy. 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EBG Position Paper Release 2020</a:t>
            </a:r>
            <a:r>
              <a:rPr lang="en-US" sz="1600" dirty="0">
                <a:solidFill>
                  <a:srgbClr val="002060"/>
                </a:solidFill>
              </a:rPr>
              <a:t>: SESEI being a part of its Telecom Committee provides inputs on the telecom standards, policy and new technologies being introduced in India.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India Mobile Congress 2020; 5G and beyond</a:t>
            </a:r>
            <a:r>
              <a:rPr lang="en-US" sz="1600" dirty="0">
                <a:solidFill>
                  <a:srgbClr val="002060"/>
                </a:solidFill>
              </a:rPr>
              <a:t>: A well-designed session was hosted by </a:t>
            </a:r>
            <a:r>
              <a:rPr lang="en-US" sz="1600" dirty="0" err="1">
                <a:solidFill>
                  <a:srgbClr val="002060"/>
                </a:solidFill>
              </a:rPr>
              <a:t>InDiCo</a:t>
            </a:r>
            <a:r>
              <a:rPr lang="en-US" sz="1600" dirty="0">
                <a:solidFill>
                  <a:srgbClr val="002060"/>
                </a:solidFill>
              </a:rPr>
              <a:t>/ETSI team - Experts and Senior officials from Govt and Indian Telecom Industry interacted with ETSI officials. 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EU-India Workshop on Safe and Secure Mobile Technologies</a:t>
            </a:r>
            <a:r>
              <a:rPr lang="en-US" sz="1600" dirty="0">
                <a:solidFill>
                  <a:srgbClr val="002060"/>
                </a:solidFill>
              </a:rPr>
              <a:t>: workshop brought together experts from India and Europe to discuss on Cybersecurity Rules for Telecommunications, including security framework, and Security Assurance and Certification Schemes. </a:t>
            </a:r>
          </a:p>
          <a:p>
            <a:pPr marL="0" lvl="0" indent="0">
              <a:buNone/>
            </a:pPr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algn="just"/>
            <a:endParaRPr lang="en-IN" sz="1800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816234"/>
              </p:ext>
            </p:extLst>
          </p:nvPr>
        </p:nvGraphicFramePr>
        <p:xfrm>
          <a:off x="6710842" y="0"/>
          <a:ext cx="5481158" cy="1116318"/>
        </p:xfrm>
        <a:graphic>
          <a:graphicData uri="http://schemas.openxmlformats.org/drawingml/2006/table">
            <a:tbl>
              <a:tblPr/>
              <a:tblGrid>
                <a:gridCol w="2581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9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Until now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(Oct., Nov., Dec.)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9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Events/Seminar/Workshop/Roundtable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882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365126"/>
            <a:ext cx="11532336" cy="797248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Key Events                                                 2(2)         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118" y="1116317"/>
            <a:ext cx="11357524" cy="5225759"/>
          </a:xfrm>
        </p:spPr>
        <p:txBody>
          <a:bodyPr>
            <a:noAutofit/>
          </a:bodyPr>
          <a:lstStyle/>
          <a:p>
            <a:pPr algn="just"/>
            <a:r>
              <a:rPr lang="en-US" sz="1600" b="1" dirty="0">
                <a:solidFill>
                  <a:srgbClr val="002060"/>
                </a:solidFill>
              </a:rPr>
              <a:t>India </a:t>
            </a:r>
            <a:r>
              <a:rPr lang="en-US" sz="1600" b="1" dirty="0" err="1">
                <a:solidFill>
                  <a:srgbClr val="002060"/>
                </a:solidFill>
              </a:rPr>
              <a:t>SatCom</a:t>
            </a:r>
            <a:r>
              <a:rPr lang="en-US" sz="1600" b="1" dirty="0">
                <a:solidFill>
                  <a:srgbClr val="002060"/>
                </a:solidFill>
              </a:rPr>
              <a:t> 2020</a:t>
            </a:r>
            <a:r>
              <a:rPr lang="en-US" sz="1600" dirty="0">
                <a:solidFill>
                  <a:srgbClr val="002060"/>
                </a:solidFill>
              </a:rPr>
              <a:t>: 6th edition of BIF’s annual flagship event, comprehensive conference for satellite communications in the country.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ASSOCHAM </a:t>
            </a:r>
            <a:r>
              <a:rPr lang="en-US" sz="1600" b="1" dirty="0" err="1">
                <a:solidFill>
                  <a:srgbClr val="002060"/>
                </a:solidFill>
              </a:rPr>
              <a:t>organised</a:t>
            </a:r>
            <a:r>
              <a:rPr lang="en-US" sz="1600" b="1" dirty="0">
                <a:solidFill>
                  <a:srgbClr val="002060"/>
                </a:solidFill>
              </a:rPr>
              <a:t> a Webinar on the "India-Germany bilateral collaboration in the AI Sector": </a:t>
            </a:r>
            <a:r>
              <a:rPr lang="en-US" sz="1600" dirty="0">
                <a:solidFill>
                  <a:srgbClr val="002060"/>
                </a:solidFill>
              </a:rPr>
              <a:t>To further strengthen India-Germany bilateral collaboration in the AI Sector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Data Centre India 2020 Virtual Conference by Bharat Exhibitions: </a:t>
            </a:r>
            <a:r>
              <a:rPr lang="en-US" sz="1600" dirty="0">
                <a:solidFill>
                  <a:srgbClr val="002060"/>
                </a:solidFill>
              </a:rPr>
              <a:t>highlighted the importance of various aspects of Next generation data </a:t>
            </a:r>
            <a:r>
              <a:rPr lang="en-US" sz="1600" dirty="0" err="1">
                <a:solidFill>
                  <a:srgbClr val="002060"/>
                </a:solidFill>
              </a:rPr>
              <a:t>centres</a:t>
            </a:r>
            <a:r>
              <a:rPr lang="en-US" sz="1600" dirty="0">
                <a:solidFill>
                  <a:srgbClr val="002060"/>
                </a:solidFill>
              </a:rPr>
              <a:t> and Virtual Cloud based Data Centre.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 IEEE organized a webinar on "IoT Protocols - How Data Exchange Happens“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Webinar on "Demystifying façade safety in buildings to build safer, secure, smart and sustainable India": </a:t>
            </a:r>
            <a:r>
              <a:rPr lang="en-US" sz="1600" dirty="0">
                <a:solidFill>
                  <a:srgbClr val="002060"/>
                </a:solidFill>
              </a:rPr>
              <a:t>BIS – IIT Gandhinagar – Underwriters Laboratories (UL) organized a panel discussion on to discuss the critical nature of façade safety of a variety of sectors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3rd edition of Renewable Energy Investors' Meet and Expo (3rd RE-INVEST) on a virtual platform</a:t>
            </a:r>
            <a:r>
              <a:rPr lang="en-US" sz="1600" dirty="0">
                <a:solidFill>
                  <a:srgbClr val="002060"/>
                </a:solidFill>
              </a:rPr>
              <a:t>: Indo-German Energy Forum (IGEF), </a:t>
            </a:r>
            <a:r>
              <a:rPr lang="en-US" sz="1600" dirty="0" err="1">
                <a:solidFill>
                  <a:srgbClr val="002060"/>
                </a:solidFill>
              </a:rPr>
              <a:t>organised</a:t>
            </a:r>
            <a:r>
              <a:rPr lang="en-US" sz="1600" dirty="0">
                <a:solidFill>
                  <a:srgbClr val="002060"/>
                </a:solidFill>
              </a:rPr>
              <a:t> a RE-INVEST 2020, an Indo-German country session.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IEEE SA Summit: Future Trends in Renewables: </a:t>
            </a:r>
            <a:r>
              <a:rPr lang="en-US" sz="1600" dirty="0">
                <a:solidFill>
                  <a:srgbClr val="002060"/>
                </a:solidFill>
              </a:rPr>
              <a:t>IEEE Standards Association </a:t>
            </a:r>
            <a:r>
              <a:rPr lang="en-US" sz="1600" dirty="0" err="1">
                <a:solidFill>
                  <a:srgbClr val="002060"/>
                </a:solidFill>
              </a:rPr>
              <a:t>organised</a:t>
            </a:r>
            <a:r>
              <a:rPr lang="en-US" sz="1600" dirty="0">
                <a:solidFill>
                  <a:srgbClr val="002060"/>
                </a:solidFill>
              </a:rPr>
              <a:t> a virtual session on "Future Trends in Renewables“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IEEE SA Summit: E-Mobility: </a:t>
            </a:r>
            <a:r>
              <a:rPr lang="en-US" sz="1600" dirty="0">
                <a:solidFill>
                  <a:srgbClr val="002060"/>
                </a:solidFill>
              </a:rPr>
              <a:t>An Ecosystem Perspective: Featuring many technologies &amp; innovations in electric vehicles &amp; mass transportation, efforts are underway to develop electric aviation as well. </a:t>
            </a:r>
          </a:p>
          <a:p>
            <a:pPr lvl="0" algn="just"/>
            <a:r>
              <a:rPr lang="en-US" sz="1600" b="1" dirty="0">
                <a:solidFill>
                  <a:srgbClr val="002060"/>
                </a:solidFill>
              </a:rPr>
              <a:t>Webinar on Intelligent Connected Vehicle Platform organized by Informa:</a:t>
            </a:r>
            <a:r>
              <a:rPr lang="en-US" sz="1600" dirty="0">
                <a:solidFill>
                  <a:srgbClr val="002060"/>
                </a:solidFill>
              </a:rPr>
              <a:t> discussed the digital enhancement enabled by their connected car initiatives, that are being undertaken to achieve this objective.</a:t>
            </a:r>
          </a:p>
          <a:p>
            <a:pPr marL="0" lvl="0" indent="0" algn="just">
              <a:buNone/>
            </a:pPr>
            <a:r>
              <a:rPr lang="en-US" sz="1600" b="1" dirty="0">
                <a:solidFill>
                  <a:srgbClr val="002060"/>
                </a:solidFill>
              </a:rPr>
              <a:t>Many more…..</a:t>
            </a:r>
            <a:endParaRPr lang="en-IN" sz="1600" b="1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lvl="0" algn="just"/>
            <a:endParaRPr lang="en-US" sz="1500" b="1" dirty="0">
              <a:solidFill>
                <a:srgbClr val="002060"/>
              </a:solidFill>
            </a:endParaRPr>
          </a:p>
          <a:p>
            <a:pPr algn="just"/>
            <a:endParaRPr lang="en-IN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99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7" y="365125"/>
            <a:ext cx="10883153" cy="626767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002060"/>
                </a:solidFill>
                <a:latin typeface="+mn-lt"/>
              </a:rPr>
              <a:t>Key </a:t>
            </a:r>
            <a:r>
              <a:rPr lang="en-US" alt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Queries</a:t>
            </a:r>
            <a:r>
              <a:rPr lang="en-US" altLang="en-US" b="1" dirty="0">
                <a:solidFill>
                  <a:srgbClr val="002060"/>
                </a:solidFill>
                <a:latin typeface="+mn-lt"/>
              </a:rPr>
              <a:t> </a:t>
            </a:r>
            <a:endParaRPr lang="en-IN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470" y="1357017"/>
            <a:ext cx="11064496" cy="505565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600" b="1" dirty="0">
              <a:solidFill>
                <a:srgbClr val="002060"/>
              </a:solidFill>
            </a:endParaRPr>
          </a:p>
          <a:p>
            <a:pPr algn="just"/>
            <a:endParaRPr lang="en-IN" sz="1400" dirty="0">
              <a:solidFill>
                <a:srgbClr val="002060"/>
              </a:solidFill>
            </a:endParaRPr>
          </a:p>
          <a:p>
            <a:pPr algn="just"/>
            <a:endParaRPr lang="en-IN" sz="1400" dirty="0">
              <a:solidFill>
                <a:srgbClr val="002060"/>
              </a:solidFill>
            </a:endParaRPr>
          </a:p>
          <a:p>
            <a:pPr algn="just"/>
            <a:endParaRPr lang="en-US" sz="1400" dirty="0">
              <a:solidFill>
                <a:srgbClr val="002060"/>
              </a:solidFill>
            </a:endParaRPr>
          </a:p>
          <a:p>
            <a:pPr algn="just"/>
            <a:endParaRPr lang="en-IN" sz="1400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2061223"/>
              </p:ext>
            </p:extLst>
          </p:nvPr>
        </p:nvGraphicFramePr>
        <p:xfrm>
          <a:off x="6694662" y="0"/>
          <a:ext cx="5488450" cy="1075766"/>
        </p:xfrm>
        <a:graphic>
          <a:graphicData uri="http://schemas.openxmlformats.org/drawingml/2006/table">
            <a:tbl>
              <a:tblPr/>
              <a:tblGrid>
                <a:gridCol w="1861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6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0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7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Until now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(Oct., Nov., Dec.)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of Queries 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70648" y="1273143"/>
            <a:ext cx="11432048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Query on Indian legislative framework on product safety, market surveillance system in place: EC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Query related to BIS (Conformity Assessment) Amendment Regulations, 2020: EC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Query on BIS regulations for products for measuring the distance between 2 devices: Atlas Copco India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Query on Time Norms/Frame if a new Standard Develops at CEN CENELEC and BSI: Bureau of Indian Standards (BIS)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Query on ETSI and its Process to make any specification to standard before it becomes a Regulations: Ericsson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Inputs to draft report on "IoT / ICT standards for Smart cities" : TEC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Inputs to Annual Action Plan of Telecom Engineering Centre (TEC) for FY 2021-22: TEC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Input on quantum technologies status in India: CEN-CENELEC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Copy of TR (DTR /0057) Guide to Cyber Security for Consumer Internet of Things and TS 103 701 Cybersecurity assessment for consumer IoT products: TEC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Latest version of EN 301 549 on Accessibility requirements for ICT products and services: BIS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Query on CEN Standards and Certification for ropeways: Indian Consultant</a:t>
            </a:r>
          </a:p>
          <a:p>
            <a:pPr marL="285750" lvl="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Rail Standards in India Report : EU Delegation to India etc. </a:t>
            </a:r>
          </a:p>
        </p:txBody>
      </p:sp>
    </p:spTree>
    <p:extLst>
      <p:ext uri="{BB962C8B-B14F-4D97-AF65-F5344CB8AC3E}">
        <p14:creationId xmlns:p14="http://schemas.microsoft.com/office/powerpoint/2010/main" val="151083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4" y="365126"/>
            <a:ext cx="10869706" cy="611268"/>
          </a:xfrm>
        </p:spPr>
        <p:txBody>
          <a:bodyPr>
            <a:normAutofit fontScale="90000"/>
          </a:bodyPr>
          <a:lstStyle/>
          <a:p>
            <a:br>
              <a:rPr lang="en-US" kern="0" dirty="0">
                <a:latin typeface="Century Gothic" panose="020B0502020202020204" pitchFamily="34" charset="0"/>
              </a:rPr>
            </a:br>
            <a:r>
              <a:rPr lang="en-US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Report: Snapshot 1 (3) </a:t>
            </a:r>
            <a:br>
              <a:rPr lang="en-US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endParaRPr lang="en-IN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5" y="1160944"/>
            <a:ext cx="11255188" cy="54556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2000" b="1" u="sng" dirty="0">
                <a:solidFill>
                  <a:srgbClr val="002060"/>
                </a:solidFill>
                <a:cs typeface="Calibri" panose="020F0502020204030204" pitchFamily="34" charset="0"/>
              </a:rPr>
              <a:t>Generic:</a:t>
            </a: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2"/>
              </a:rPr>
              <a:t>BIS to bring service norms for e-commerce companies, aggregators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3"/>
              </a:rPr>
              <a:t>BIS brings in quality control order for certain home Appliances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4"/>
              </a:rPr>
              <a:t>Government sets up Inter-Ministerial Committee to strengthen the Capital Goods Sector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5"/>
              </a:rPr>
              <a:t>India Patent- 2019/2020 annual report Published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6"/>
              </a:rPr>
              <a:t>Revised Patent Rules in India are effective from 19 October, 2020.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000" b="1" u="sng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000" b="1" u="sng" dirty="0">
                <a:solidFill>
                  <a:srgbClr val="002060"/>
                </a:solidFill>
                <a:cs typeface="Calibri" panose="020F0502020204030204" pitchFamily="34" charset="0"/>
              </a:rPr>
              <a:t>Smart Cities:</a:t>
            </a: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7"/>
              </a:rPr>
              <a:t>BIS Standardization efforts for Smart Cities Digital Infrastructure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8"/>
              </a:rPr>
              <a:t>OneM2M IoT standards to help underpin India’s smart Cities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9"/>
              </a:rPr>
              <a:t>Telecom Regulatory Authority of India (TRAI) released White Paper on Smart Cities in India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10"/>
              </a:rPr>
              <a:t>IIT Madras Develops MOUSHIK’ Microprocessor for IoT Devices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b="1" u="sng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510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7" y="365126"/>
            <a:ext cx="10883153" cy="719756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Report: Snapshot 2 (3)</a:t>
            </a:r>
            <a:endParaRPr lang="en-IN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47" y="1084882"/>
            <a:ext cx="11241741" cy="54079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u="sng" dirty="0">
                <a:solidFill>
                  <a:srgbClr val="002060"/>
                </a:solidFill>
                <a:cs typeface="Calibri" panose="020F0502020204030204" pitchFamily="34" charset="0"/>
              </a:rPr>
              <a:t>Electrical Equipment including Consumer Electronics</a:t>
            </a:r>
          </a:p>
          <a:p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2"/>
              </a:rPr>
              <a:t>NITI Aayog, Rockefeller Foundation &amp; Smart Power India Launch Electricity Access &amp; Utility Benchmarking Report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3"/>
              </a:rPr>
              <a:t>Electronic contract manufacturing in India to grow over 6-fold to $152 bn by 2025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r>
              <a:rPr lang="en-US" sz="1800" dirty="0">
                <a:solidFill>
                  <a:srgbClr val="002060"/>
                </a:solidFill>
                <a:cs typeface="Calibri" panose="020F0502020204030204" pitchFamily="34" charset="0"/>
                <a:hlinkClick r:id="rId4"/>
              </a:rPr>
              <a:t>Power Ministry Proposes Pushing Back Emission Norms Deadlines</a:t>
            </a:r>
            <a:endParaRPr lang="en-US" sz="18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-188913"/>
            <a:r>
              <a:rPr lang="en-US" sz="2000" b="1" u="sng" dirty="0">
                <a:solidFill>
                  <a:srgbClr val="002060"/>
                </a:solidFill>
              </a:rPr>
              <a:t>Office Memorandums (OMs)/Notifications/Guidelines: Government of India</a:t>
            </a:r>
          </a:p>
          <a:p>
            <a:pPr lvl="1" algn="just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Testing of all equipment, components, and parts imported for use in the power Supply System and Network in the country to check for any kind of embedded malware/trojans/cyber threat and for adherence to Indian Standards.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more/Download&gt;&gt;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1" algn="just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All Electricity Distribution Companies (DISCOMs) to come under Energy Conservation (EC) Act, 2001</a:t>
            </a:r>
            <a:r>
              <a:rPr lang="en-US" sz="1800" u="sng" dirty="0">
                <a:solidFill>
                  <a:srgbClr val="002060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more/download&gt;&gt;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1" algn="just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Amendments to the Guidelines for Tariff Based Competitive Bidding Process for Procurement of Round-The Clock Power from Grid Connected Renewable Energy Power Projects, complemented with Power from Coal Based Thermal Power Projects.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more/Download&gt;&gt;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1" algn="just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Concept Note on Plan for one Solar City in Each State/ UT.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more/Download&gt;&gt;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  <a:p>
            <a:pPr lvl="1" algn="just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Dispute Resolution Mechanism to consider the unforeseen disputes.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more/Download&gt;&gt;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  <a:p>
            <a:pPr lvl="1" algn="just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Amendments to the Guidelines for Tariff Based Competitive Bidding Process for Procurement of Power from Grid Connected Solar PV Power Projects.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more/Download&gt;&gt;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444500" lvl="1" indent="-176213" algn="just"/>
            <a:endParaRPr 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3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208"/>
            <a:ext cx="10896599" cy="735254"/>
          </a:xfrm>
        </p:spPr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002060"/>
                </a:solidFill>
                <a:latin typeface="Century Gothic" panose="020B0502020202020204" pitchFamily="34" charset="0"/>
              </a:rPr>
              <a:t>Quarterly Report: Snap Shot 3 (3)</a:t>
            </a:r>
            <a:endParaRPr lang="en-IN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46" y="1062318"/>
            <a:ext cx="11349317" cy="550074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000" b="1" u="sng" dirty="0">
                <a:solidFill>
                  <a:srgbClr val="002060"/>
                </a:solidFill>
                <a:cs typeface="Calibri" panose="020F0502020204030204" pitchFamily="34" charset="0"/>
              </a:rPr>
              <a:t>Automotive: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US" sz="1900" kern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Indian Railways issued its draft National Rail Plan</a:t>
            </a:r>
            <a:endParaRPr lang="en-IN" sz="19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3"/>
              </a:rPr>
              <a:t>Government allowed use of H-CNG as an alternative clean fuel for Automobile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4"/>
              </a:rPr>
              <a:t>Government extends deadline for EV components </a:t>
            </a:r>
            <a:r>
              <a:rPr lang="en-US" sz="1900" dirty="0" err="1">
                <a:solidFill>
                  <a:srgbClr val="002060"/>
                </a:solidFill>
                <a:cs typeface="Calibri" panose="020F0502020204030204" pitchFamily="34" charset="0"/>
                <a:hlinkClick r:id="rId4"/>
              </a:rPr>
              <a:t>localisation</a:t>
            </a:r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4"/>
              </a:rPr>
              <a:t> by six months	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5"/>
              </a:rPr>
              <a:t>India plans $4.6 billion in incentives for battery makers in electric vehicle push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900" b="1" dirty="0">
                <a:solidFill>
                  <a:srgbClr val="002060"/>
                </a:solidFill>
                <a:cs typeface="Calibri" panose="020F0502020204030204" pitchFamily="34" charset="0"/>
              </a:rPr>
              <a:t>Ministry of Road, Transport and Highways issued following notifications: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Changes in the Model Concession Agreement (MCA) for NHs works under Hybrid Annuity Mode (HAM) Projects.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Standard Operating Procedure (SOP) for Maintenance &amp; Repair (M&amp;R) of NHs.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safety requirements for Construction Equipment’s Vehicles</a:t>
            </a:r>
            <a:r>
              <a:rPr lang="en-US" sz="18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n-US" sz="1800" u="sng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more&gt;&gt;</a:t>
            </a:r>
            <a:endParaRPr lang="en-IN" sz="1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1" algn="just"/>
            <a:endParaRPr lang="en-US" sz="14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2000" b="1" u="sng" dirty="0">
                <a:solidFill>
                  <a:srgbClr val="002060"/>
                </a:solidFill>
                <a:cs typeface="Calibri" panose="020F0502020204030204" pitchFamily="34" charset="0"/>
              </a:rPr>
              <a:t>ICT including services:</a:t>
            </a: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9"/>
              </a:rPr>
              <a:t>Department of Telecommunications (DoT) constitutes working groups to prepare 5G Roadmap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10"/>
              </a:rPr>
              <a:t>India's own 5G tech completes evaluation phase of ITU's IMT 2020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11"/>
              </a:rPr>
              <a:t>DoT to Seek Cabinet nod on Performance Linked Incentive (PLI) Scheme Guidelines for Telecom Gears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12"/>
              </a:rPr>
              <a:t>TSDSI released report on “Cloud Interoperability and Portability (CIP)- Standards” jointly with CCICI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13"/>
              </a:rPr>
              <a:t>IT ministry (</a:t>
            </a:r>
            <a:r>
              <a:rPr lang="en-US" sz="1900" dirty="0" err="1">
                <a:solidFill>
                  <a:srgbClr val="002060"/>
                </a:solidFill>
                <a:cs typeface="Calibri" panose="020F0502020204030204" pitchFamily="34" charset="0"/>
                <a:hlinkClick r:id="rId13"/>
              </a:rPr>
              <a:t>MeitY</a:t>
            </a:r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13"/>
              </a:rPr>
              <a:t>) seeks comments/suggestions on the Draft Data Centre Policy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/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14"/>
              </a:rPr>
              <a:t>C-DAC signs 13 </a:t>
            </a:r>
            <a:r>
              <a:rPr lang="en-US" sz="1900" dirty="0" err="1">
                <a:solidFill>
                  <a:srgbClr val="002060"/>
                </a:solidFill>
                <a:cs typeface="Calibri" panose="020F0502020204030204" pitchFamily="34" charset="0"/>
                <a:hlinkClick r:id="rId14"/>
              </a:rPr>
              <a:t>MoUs</a:t>
            </a:r>
            <a:r>
              <a:rPr lang="en-US" sz="1900" dirty="0">
                <a:solidFill>
                  <a:srgbClr val="002060"/>
                </a:solidFill>
                <a:cs typeface="Calibri" panose="020F0502020204030204" pitchFamily="34" charset="0"/>
                <a:hlinkClick r:id="rId14"/>
              </a:rPr>
              <a:t> with India’s premier academic and R&amp;D institutions to establish supercomputing Infrastructure.</a:t>
            </a:r>
            <a:endParaRPr lang="en-US" sz="1900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000" b="1" u="sng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624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4" y="126951"/>
            <a:ext cx="10869706" cy="728420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Key Draft Standards 1(2)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4" y="820271"/>
            <a:ext cx="11483788" cy="579044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altLang="en-US" sz="1600" dirty="0">
                <a:solidFill>
                  <a:srgbClr val="002060"/>
                </a:solidFill>
              </a:rPr>
              <a:t>@</a:t>
            </a:r>
            <a:r>
              <a:rPr lang="en-IN" altLang="en-US" sz="1600" b="1" dirty="0">
                <a:solidFill>
                  <a:srgbClr val="002060"/>
                </a:solidFill>
              </a:rPr>
              <a:t> Electrical Equipment including Consumer Electronics</a:t>
            </a: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ETD 11 (15802)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Secondary cells and batteries for solar photovoltaic application - General requirements and methods of test</a:t>
            </a: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ETD 32 (15972)</a:t>
            </a:r>
            <a:r>
              <a:rPr lang="en-US" sz="1600" u="sng" dirty="0">
                <a:solidFill>
                  <a:srgbClr val="002060"/>
                </a:solidFill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Safety of Household And Similar Electrical Appliances Part 2 Particular Requirements Section 4 Spin Extractors</a:t>
            </a:r>
            <a:endParaRPr lang="en-US" sz="1600" u="sng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ETD 20 (16347)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NATIONAL ELECTRICAL CODE OF INDIA - PART 1 (All sections) -General and Common Aspects</a:t>
            </a: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ETD 20 (16358)</a:t>
            </a:r>
            <a:r>
              <a:rPr lang="en-US" sz="1600" u="sng" dirty="0">
                <a:solidFill>
                  <a:srgbClr val="002060"/>
                </a:solidFill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NATIONAL ELECTRICAL CODE OF INDIA - PART 3 (All sections) -Requirements for special installations or locations</a:t>
            </a:r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ETD 20 (16359)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NATIONAL ELECTRICAL CODE OF INDIA- PART 4 - Electrical installations in Industrial buildings</a:t>
            </a: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ETD 20 (16363)</a:t>
            </a:r>
            <a:r>
              <a:rPr lang="en-US" sz="1600" u="sng" dirty="0">
                <a:solidFill>
                  <a:srgbClr val="002060"/>
                </a:solidFill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NATIONAL ELECTRICAL CODE OF INDIA - PART 8- Solar photovoltaic PV power supply systems</a:t>
            </a:r>
            <a:endParaRPr lang="en-IN" altLang="en-US" sz="1600" b="1" dirty="0">
              <a:solidFill>
                <a:srgbClr val="002060"/>
              </a:solidFill>
            </a:endParaRPr>
          </a:p>
          <a:p>
            <a:pPr algn="just"/>
            <a:endParaRPr lang="en-IN" altLang="en-US" sz="1600" b="1" dirty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IN" altLang="en-US" sz="1600" b="1" dirty="0">
                <a:solidFill>
                  <a:srgbClr val="002060"/>
                </a:solidFill>
              </a:rPr>
              <a:t>@ Automotive: 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n-IN" altLang="en-US" sz="1600" b="1" dirty="0">
                <a:solidFill>
                  <a:srgbClr val="002060"/>
                </a:solidFill>
              </a:rPr>
              <a:t>At BIS:</a:t>
            </a: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TED 2 (16117)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Reciprocating internal combustion engine - Vocabulary - Part 2: Terms for engine maintenance</a:t>
            </a: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TED 11 (15885)</a:t>
            </a:r>
            <a:r>
              <a:rPr lang="en-US" sz="1600" u="sng" dirty="0">
                <a:solidFill>
                  <a:srgbClr val="002060"/>
                </a:solidFill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Headlight Switches for Automobiles – Specification</a:t>
            </a:r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TED 24 (16295)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Freight containers Electronic seals Part 4: Data protection</a:t>
            </a:r>
            <a:endParaRPr lang="en-IN" sz="1600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IN" sz="1600" b="1" dirty="0">
                <a:solidFill>
                  <a:srgbClr val="002060"/>
                </a:solidFill>
              </a:rPr>
              <a:t>At ARAI: </a:t>
            </a: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 AIS-170/ DF / Sept. 2020</a:t>
            </a:r>
            <a:r>
              <a:rPr lang="en-US" sz="16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Sensing Devices for on-road Emissions Monitoring – Product Specifications and </a:t>
            </a:r>
            <a:r>
              <a:rPr lang="en-US" sz="16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Programme</a:t>
            </a:r>
            <a:r>
              <a:rPr lang="en-US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Guidelines</a:t>
            </a:r>
          </a:p>
          <a:p>
            <a:pPr algn="just"/>
            <a:r>
              <a:rPr lang="en-US" sz="1600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 Amendment 5 to AIS-023</a:t>
            </a:r>
            <a:r>
              <a:rPr lang="en-US" sz="1600" u="sng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Automotive Vehicles - Seats, their Anchorages and Head Restraints for Passenger Vehicles of Categories L7, M2, M3 and Goods Vehicles of Category N - Specifications </a:t>
            </a:r>
            <a:endParaRPr lang="en-IN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9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753" y="185982"/>
            <a:ext cx="10910047" cy="790412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Key Draft Standards 2(2)</a:t>
            </a:r>
            <a:endParaRPr lang="en-IN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12" y="1008529"/>
            <a:ext cx="11322423" cy="551625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IN" sz="1800" dirty="0">
                <a:solidFill>
                  <a:srgbClr val="002060"/>
                </a:solidFill>
              </a:rPr>
              <a:t>@ </a:t>
            </a:r>
            <a:r>
              <a:rPr lang="en-IN" sz="1800" b="1" dirty="0">
                <a:solidFill>
                  <a:srgbClr val="002060"/>
                </a:solidFill>
              </a:rPr>
              <a:t>ICT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IN" sz="1600" b="1" dirty="0">
                <a:solidFill>
                  <a:srgbClr val="002060"/>
                </a:solidFill>
              </a:rPr>
              <a:t>At BIS: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LITD 28 (14073)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Unified Data Exchange Part 1: Architecture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LITD 16 (12452)</a:t>
            </a:r>
            <a:r>
              <a:rPr lang="en-US" sz="1600" u="sng" dirty="0">
                <a:solidFill>
                  <a:srgbClr val="002060"/>
                </a:solidFill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SCOSTA: Smart Card Operating System Template Architecture Part 3 Public Key Infrastructure</a:t>
            </a:r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LITD 17 (16422)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Information Technology Security techniques Security evaluation of biometrics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LITD 28 (16448)</a:t>
            </a:r>
            <a:r>
              <a:rPr lang="en-US" sz="1600" u="sng" dirty="0">
                <a:solidFill>
                  <a:srgbClr val="002060"/>
                </a:solidFill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IEEE Standard for Low-Rate Wireless Networks</a:t>
            </a:r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LITD 11 (16464)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Optical </a:t>
            </a:r>
            <a:r>
              <a:rPr lang="en-US" sz="16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Fibres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Part 2 Product specifications Section 50 Sectional specification for class B single-mode </a:t>
            </a:r>
            <a:r>
              <a:rPr lang="en-US" sz="16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fibres</a:t>
            </a:r>
            <a:endParaRPr lang="en-US" sz="16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LITD 12 (14556)</a:t>
            </a:r>
            <a:r>
              <a:rPr lang="en-US" sz="1600" u="sng" dirty="0">
                <a:solidFill>
                  <a:srgbClr val="002060"/>
                </a:solidFill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Electrotechnical Vocabulary – Part 704: Transmission</a:t>
            </a:r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LITD 30 (16237)</a:t>
            </a:r>
            <a:r>
              <a:rPr lang="en-US" sz="1600" u="sng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Information technology Big data reference architecture Part 3: Reference architecture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endParaRPr lang="en-IN" sz="1600" b="1" u="sng" dirty="0">
              <a:solidFill>
                <a:srgbClr val="002060"/>
              </a:solidFill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IN" sz="1600" b="1" dirty="0">
                <a:solidFill>
                  <a:srgbClr val="002060"/>
                </a:solidFill>
              </a:rPr>
              <a:t>At T</a:t>
            </a:r>
            <a:r>
              <a:rPr lang="en-US" sz="1600" b="1" dirty="0">
                <a:solidFill>
                  <a:srgbClr val="002060"/>
                </a:solidFill>
              </a:rPr>
              <a:t>SDSI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600" dirty="0">
                <a:solidFill>
                  <a:srgbClr val="002060"/>
                </a:solidFill>
              </a:rPr>
              <a:t>17 New Item proposals, 7 study items and 12 SWIP (Study Work Item Proposal) are under review covering topics of 5G, 6G, Spectrum, Rural Broadband, Broadcast, Indian languages, UAV, IoT, Data Protection etc.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IN" altLang="en-US" sz="1600" b="1" dirty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n-IN" altLang="en-US" sz="1600" b="1" dirty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n-IN" altLang="en-US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499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753" y="308854"/>
            <a:ext cx="10910047" cy="724087"/>
          </a:xfrm>
        </p:spPr>
        <p:txBody>
          <a:bodyPr>
            <a:normAutofit/>
          </a:bodyPr>
          <a:lstStyle/>
          <a:p>
            <a:pPr lvl="0"/>
            <a:r>
              <a:rPr lang="en-US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Planned Activities for Next Quarters</a:t>
            </a:r>
            <a:endParaRPr lang="en-IN" sz="4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53" y="1264024"/>
            <a:ext cx="11376212" cy="4912939"/>
          </a:xfrm>
        </p:spPr>
        <p:txBody>
          <a:bodyPr>
            <a:norm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End of Year financial closure &amp; Regulatory Compliances for both EU and India 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Steering Committee Meeting </a:t>
            </a:r>
            <a:r>
              <a:rPr lang="en-US" sz="1800" kern="1400" dirty="0">
                <a:solidFill>
                  <a:srgbClr val="002060"/>
                </a:solidFill>
                <a:ea typeface="Times New Roman" panose="02020603050405020304" pitchFamily="18" charset="0"/>
              </a:rPr>
              <a:t>#4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IN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Prepare Interim Report Project SESEI with ETSI : 02/21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IN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Release updated “Landscape Report on Indian Standardization and new Initiatives”: 01/21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IN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Prepare One Industry Sector Profile Report: 03/21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Support Virtual Workshop on IoT/M2M with TEC</a:t>
            </a:r>
            <a:r>
              <a:rPr lang="en-US" sz="1800" kern="1400" dirty="0">
                <a:solidFill>
                  <a:srgbClr val="002060"/>
                </a:solidFill>
                <a:ea typeface="Times New Roman" panose="02020603050405020304" pitchFamily="18" charset="0"/>
              </a:rPr>
              <a:t>/</a:t>
            </a:r>
            <a:r>
              <a:rPr lang="en-US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CDOT through ETSI/Indico 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Support Security Webinars in India through ETSI/Indico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Follow-up &amp; work on the India Taskforce/Priority India </a:t>
            </a:r>
            <a:r>
              <a:rPr lang="en-US" sz="1800" kern="1400" dirty="0">
                <a:solidFill>
                  <a:srgbClr val="002060"/>
                </a:solidFill>
                <a:ea typeface="Times New Roman" panose="02020603050405020304" pitchFamily="18" charset="0"/>
              </a:rPr>
              <a:t>activities, action points including possible workshop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Continue participation in the important conferences and events to promote EU Standards &amp; related policies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kern="1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Release timely Policy &amp; NEWS Updates</a:t>
            </a:r>
            <a:endParaRPr lang="en-IN" sz="18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N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488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222" y="127467"/>
            <a:ext cx="5195765" cy="2719387"/>
          </a:xfrm>
          <a:prstGeom prst="rect">
            <a:avLst/>
          </a:prstGeom>
        </p:spPr>
      </p:pic>
      <p:sp>
        <p:nvSpPr>
          <p:cNvPr id="3" name="מציין מיקום תוכן 6">
            <a:extLst>
              <a:ext uri="{FF2B5EF4-FFF2-40B4-BE49-F238E27FC236}">
                <a16:creationId xmlns:a16="http://schemas.microsoft.com/office/drawing/2014/main" id="{3F3E7915-1997-414B-9098-2ED093378737}"/>
              </a:ext>
            </a:extLst>
          </p:cNvPr>
          <p:cNvSpPr txBox="1">
            <a:spLocks/>
          </p:cNvSpPr>
          <p:nvPr/>
        </p:nvSpPr>
        <p:spPr>
          <a:xfrm>
            <a:off x="619125" y="2773970"/>
            <a:ext cx="10729232" cy="35300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2400" b="1"/>
              <a:t>Dinesh Chand Sharma 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(Seconded European Standardization Expert in India)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Director – Standardization &amp; Public Policy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SESEI C/O EBTC, DLTA Complex, Gate No 3, 1st Floor, 1,  Africa Avenue, New Delhi 110029</a:t>
            </a:r>
          </a:p>
          <a:p>
            <a:pPr algn="ctr">
              <a:buFont typeface="Wingdings" pitchFamily="2" charset="2"/>
              <a:buNone/>
            </a:pPr>
            <a:r>
              <a:rPr lang="en-US" sz="2400" b="1"/>
              <a:t>Mobile: </a:t>
            </a:r>
            <a:r>
              <a:rPr lang="en-US" sz="2400"/>
              <a:t>+91 9810079461,</a:t>
            </a:r>
            <a:r>
              <a:rPr lang="en-US" sz="2400" b="1"/>
              <a:t> Tel:</a:t>
            </a:r>
            <a:r>
              <a:rPr lang="en-US" sz="2400"/>
              <a:t> +91 11 3352 1525, </a:t>
            </a:r>
            <a:r>
              <a:rPr lang="en-US" sz="2400" b="1" u="sng">
                <a:hlinkClick r:id="rId3"/>
              </a:rPr>
              <a:t>dinesh.chand.sharma@sesei.eu</a:t>
            </a:r>
            <a:r>
              <a:rPr lang="en-US" sz="2400" b="1" u="sng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IN" sz="2400" b="1">
                <a:hlinkClick r:id="rId4"/>
              </a:rPr>
              <a:t>w</a:t>
            </a:r>
            <a:r>
              <a:rPr lang="en-US" sz="2400" b="1">
                <a:hlinkClick r:id="rId4"/>
              </a:rPr>
              <a:t>ww.sesei.eu</a:t>
            </a:r>
            <a:r>
              <a:rPr lang="en-US" sz="2400" b="1"/>
              <a:t> </a:t>
            </a:r>
            <a:r>
              <a:rPr lang="en-US" sz="2400" b="1">
                <a:sym typeface="Wingdings" panose="05000000000000000000" pitchFamily="2" charset="2"/>
              </a:rPr>
              <a:t></a:t>
            </a:r>
            <a:r>
              <a:rPr lang="en-US" sz="2400" b="1"/>
              <a:t> </a:t>
            </a:r>
            <a:r>
              <a:rPr lang="en-US" sz="2400" b="1">
                <a:hlinkClick r:id="rId5"/>
              </a:rPr>
              <a:t>www.sesei.in</a:t>
            </a:r>
            <a:r>
              <a:rPr lang="en-US" sz="2400" b="1"/>
              <a:t> </a:t>
            </a:r>
            <a:endParaRPr lang="en-US" sz="2400"/>
          </a:p>
          <a:p>
            <a:pPr algn="ctr">
              <a:buFontTx/>
              <a:buNone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129340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2820</TotalTime>
  <Words>2936</Words>
  <Application>Microsoft Office PowerPoint</Application>
  <PresentationFormat>Widescreen</PresentationFormat>
  <Paragraphs>223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Symbol</vt:lpstr>
      <vt:lpstr>Wingdings</vt:lpstr>
      <vt:lpstr>Office Theme</vt:lpstr>
      <vt:lpstr>PowerPoint Presentation</vt:lpstr>
      <vt:lpstr>Outline</vt:lpstr>
      <vt:lpstr>Major Updates</vt:lpstr>
      <vt:lpstr>Key Meetings 1 (2)</vt:lpstr>
      <vt:lpstr>Key Meetings 2 (2)</vt:lpstr>
      <vt:lpstr>Key Events               1(2)</vt:lpstr>
      <vt:lpstr>Key Events                                                 2(2)         </vt:lpstr>
      <vt:lpstr>Key Queries </vt:lpstr>
      <vt:lpstr> Quarterly Report: Snapshot 1 (3)  </vt:lpstr>
      <vt:lpstr>Quarterly Report: Snapshot 2 (3)</vt:lpstr>
      <vt:lpstr>Quarterly Report: Snap Shot 3 (3)</vt:lpstr>
      <vt:lpstr>Key Draft Standards 1(2)</vt:lpstr>
      <vt:lpstr>Key Draft Standards 2(2)</vt:lpstr>
      <vt:lpstr>Planned Activities for Next Quarters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Nitin Sharma</dc:creator>
  <cp:lastModifiedBy>Dinesh Chand Sharma / EU Project SESEI</cp:lastModifiedBy>
  <cp:revision>278</cp:revision>
  <dcterms:created xsi:type="dcterms:W3CDTF">2019-04-29T05:50:57Z</dcterms:created>
  <dcterms:modified xsi:type="dcterms:W3CDTF">2021-01-25T10:09:52Z</dcterms:modified>
</cp:coreProperties>
</file>