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CED5E-7AEE-40F2-B884-07527E5CD6B9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D47E2-B713-405A-892B-1D0F57136A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48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70729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928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337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75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91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72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73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40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849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72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40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44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1577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0">
            <a:extLst/>
          </p:cNvPr>
          <p:cNvSpPr>
            <a:spLocks noChangeArrowheads="1"/>
          </p:cNvSpPr>
          <p:nvPr userDrawn="1"/>
        </p:nvSpPr>
        <p:spPr bwMode="auto">
          <a:xfrm>
            <a:off x="0" y="2419351"/>
            <a:ext cx="12192000" cy="201593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5000"/>
              </a:lnSpc>
              <a:defRPr/>
            </a:pPr>
            <a:r>
              <a:rPr lang="en-US" altLang="en-US" sz="4800" b="1" dirty="0">
                <a:solidFill>
                  <a:srgbClr val="484848"/>
                </a:solidFill>
                <a:latin typeface="Calibri" panose="020F0502020204030204" pitchFamily="34" charset="0"/>
              </a:rPr>
              <a:t>Quarterly Report No. </a:t>
            </a:r>
            <a:r>
              <a:rPr lang="en-US" altLang="en-US" sz="4800" b="1" dirty="0" smtClean="0">
                <a:solidFill>
                  <a:srgbClr val="484848"/>
                </a:solidFill>
                <a:latin typeface="Calibri" panose="020F0502020204030204" pitchFamily="34" charset="0"/>
              </a:rPr>
              <a:t>12</a:t>
            </a:r>
          </a:p>
          <a:p>
            <a:pPr algn="ctr">
              <a:lnSpc>
                <a:spcPct val="125000"/>
              </a:lnSpc>
              <a:defRPr/>
            </a:pPr>
            <a:r>
              <a:rPr lang="en-US" altLang="en-US" sz="2400" b="1" dirty="0" smtClean="0">
                <a:solidFill>
                  <a:srgbClr val="484848"/>
                </a:solidFill>
                <a:latin typeface="Calibri" panose="020F0502020204030204" pitchFamily="34" charset="0"/>
              </a:rPr>
              <a:t>(January-March 2019)</a:t>
            </a:r>
            <a:endParaRPr lang="en-US" altLang="en-US" sz="2400" b="1" dirty="0">
              <a:solidFill>
                <a:srgbClr val="484848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alt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Brief Summary</a:t>
            </a:r>
            <a:endParaRPr lang="en-US" altLang="en-US" sz="36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8" descr="efta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9338734" y="211139"/>
            <a:ext cx="1039284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1">
            <a:extLst/>
          </p:cNvPr>
          <p:cNvCxnSpPr/>
          <p:nvPr userDrawn="1"/>
        </p:nvCxnSpPr>
        <p:spPr>
          <a:xfrm flipV="1">
            <a:off x="351367" y="942975"/>
            <a:ext cx="11478684" cy="0"/>
          </a:xfrm>
          <a:prstGeom prst="line">
            <a:avLst/>
          </a:prstGeom>
          <a:ln w="9525">
            <a:solidFill>
              <a:srgbClr val="B80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5" descr="ETSI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18" y="298451"/>
            <a:ext cx="207856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EN logo transparent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367" y="212726"/>
            <a:ext cx="106256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LogoDefPMS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1" y="225426"/>
            <a:ext cx="1657351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rapidis.blogactiv.eu/files/2012/09/European_Commission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885" y="19051"/>
            <a:ext cx="1644649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26">
            <a:extLst/>
          </p:cNvPr>
          <p:cNvSpPr txBox="1">
            <a:spLocks noChangeArrowheads="1"/>
          </p:cNvSpPr>
          <p:nvPr userDrawn="1"/>
        </p:nvSpPr>
        <p:spPr bwMode="auto">
          <a:xfrm>
            <a:off x="0" y="5303839"/>
            <a:ext cx="12192000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nl-BE" sz="1800" baseline="0" dirty="0" smtClean="0">
                <a:solidFill>
                  <a:srgbClr val="262626"/>
                </a:solidFill>
                <a:latin typeface="Calibri" pitchFamily="34" charset="0"/>
                <a:cs typeface="Arial" charset="0"/>
              </a:rPr>
              <a:t>April </a:t>
            </a:r>
            <a:r>
              <a:rPr lang="nl-BE" sz="1800" baseline="0" dirty="0">
                <a:solidFill>
                  <a:srgbClr val="262626"/>
                </a:solidFill>
                <a:latin typeface="Calibri" pitchFamily="34" charset="0"/>
                <a:cs typeface="Arial" charset="0"/>
              </a:rPr>
              <a:t>2019</a:t>
            </a:r>
            <a:endParaRPr lang="nl-BE" sz="1800" dirty="0">
              <a:solidFill>
                <a:srgbClr val="262626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1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331ED-673E-4508-8037-E0645720567C}" type="datetimeFigureOut">
              <a:rPr lang="en-IN" smtClean="0"/>
              <a:t>29-04-2019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1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neycontrol.com/news/business/real-estate/budget-2019-fm-piyush-goyal-enhances-allocation-for-smart-cities-by-7-3459301.html" TargetMode="External"/><Relationship Id="rId3" Type="http://schemas.openxmlformats.org/officeDocument/2006/relationships/hyperlink" Target="https://dipp.gov.in/whats-new/draft-national-e-commerce-policy-stakeholder-comments" TargetMode="External"/><Relationship Id="rId7" Type="http://schemas.openxmlformats.org/officeDocument/2006/relationships/hyperlink" Target="http://wpc.dot.gov.in/WriteReadData/Orders/Exemption%20of%20ETA%20and%20Import%20for%20Test-Prototype%20Sample%20Units%20dt%2026-02-2019.PDF" TargetMode="External"/><Relationship Id="rId2" Type="http://schemas.openxmlformats.org/officeDocument/2006/relationships/hyperlink" Target="http://dgft.gov.in/sites/default/files/Notification%20No-50%28E%2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sbedge.com/mandatory-indian-standards" TargetMode="External"/><Relationship Id="rId5" Type="http://schemas.openxmlformats.org/officeDocument/2006/relationships/hyperlink" Target="http://www.pib.nic.in/Pressreleaseshare.aspx?PRID=1568709" TargetMode="External"/><Relationship Id="rId4" Type="http://schemas.openxmlformats.org/officeDocument/2006/relationships/hyperlink" Target="https://mnre.gov.in/sites/default/files/schemes/12%20W%20LED%20SSL%20Specifications.pdf" TargetMode="External"/><Relationship Id="rId9" Type="http://schemas.openxmlformats.org/officeDocument/2006/relationships/hyperlink" Target="http://pib.nic.in/newsite/PrintRelease.aspx?relid=188029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nre.gov.in/sites/default/files/schemes/700_0.pdf" TargetMode="External"/><Relationship Id="rId3" Type="http://schemas.openxmlformats.org/officeDocument/2006/relationships/hyperlink" Target="https://sesei.eu/wp-content/uploads/2019/03/Electrical-Equipment-including-Consumer-Electronics-industry-2019.pdf" TargetMode="External"/><Relationship Id="rId7" Type="http://schemas.openxmlformats.org/officeDocument/2006/relationships/hyperlink" Target="https://mnre.gov.in/sites/default/files/webform/notices/new.docx" TargetMode="External"/><Relationship Id="rId2" Type="http://schemas.openxmlformats.org/officeDocument/2006/relationships/hyperlink" Target="https://www.meity.gov.in/writereaddata/files/Notification_NPE2019_dated25.02.20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wermin.nic.in/sites/default/files/webform/notices/Guidelines_for_Procurement_of_aggregated_Power_of_2500_MW_under_Pilot_Scheme2.pdf" TargetMode="External"/><Relationship Id="rId11" Type="http://schemas.openxmlformats.org/officeDocument/2006/relationships/hyperlink" Target="https://mnre.gov.in/sites/default/files/webform/notices/QCO%20for%20Solar%20Thermal%202019-pages.pdf" TargetMode="External"/><Relationship Id="rId5" Type="http://schemas.openxmlformats.org/officeDocument/2006/relationships/hyperlink" Target="http://www.pib.nic.in/Pressreleaseshare.aspx?PRID=1567817" TargetMode="External"/><Relationship Id="rId10" Type="http://schemas.openxmlformats.org/officeDocument/2006/relationships/hyperlink" Target="https://mnre.gov.in/sites/default/files/webform/notices/ALMMGuidelinesdtd25March2019.pdf" TargetMode="External"/><Relationship Id="rId4" Type="http://schemas.openxmlformats.org/officeDocument/2006/relationships/hyperlink" Target="https://sesei.eu/wp-content/uploads/2019/03/Electrical-Equipment-including-Consumer-Electronics-industry-2019-Presentation.pdf" TargetMode="External"/><Relationship Id="rId9" Type="http://schemas.openxmlformats.org/officeDocument/2006/relationships/hyperlink" Target="https://www.eqmagpro.com/instructions-for-implementation-of-approved-models-and-manufacturers-of-solar-photovoltaic-modules-requirements-for-compulsory-registration-order-2019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morth.nic.in/showfile.asp?lid=4478" TargetMode="External"/><Relationship Id="rId13" Type="http://schemas.openxmlformats.org/officeDocument/2006/relationships/hyperlink" Target="http://morth.nic.in/showfile.asp?lid=4530" TargetMode="External"/><Relationship Id="rId3" Type="http://schemas.openxmlformats.org/officeDocument/2006/relationships/hyperlink" Target="http://pib.nic.in/newsite/PrintRelease.aspx?relid=189284" TargetMode="External"/><Relationship Id="rId7" Type="http://schemas.openxmlformats.org/officeDocument/2006/relationships/hyperlink" Target="https://dhi.nic.in/writereaddata/UploadFile/Fame%20Memorandum.pdf" TargetMode="External"/><Relationship Id="rId12" Type="http://schemas.openxmlformats.org/officeDocument/2006/relationships/hyperlink" Target="http://morth.nic.in/showfile.asp?lid=4528" TargetMode="External"/><Relationship Id="rId2" Type="http://schemas.openxmlformats.org/officeDocument/2006/relationships/hyperlink" Target="https://dhi.nic.in/writereaddata/UploadFile/publicationNotificationFAME%20II%208March20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qmagpro.com/operational-guidelines-for-delivery-of-demand-incentive-under-fame-india-scheme-phase-ii-regarding/" TargetMode="External"/><Relationship Id="rId11" Type="http://schemas.openxmlformats.org/officeDocument/2006/relationships/hyperlink" Target="http://morth.nic.in/showfile.asp?lid=4531" TargetMode="External"/><Relationship Id="rId5" Type="http://schemas.openxmlformats.org/officeDocument/2006/relationships/hyperlink" Target="http://niti.gov.in/writereaddata/files/document_publication/Model-Concession-Agreement-for-Operation-and-Maintenance-of-Electric-Buses.pdf" TargetMode="External"/><Relationship Id="rId10" Type="http://schemas.openxmlformats.org/officeDocument/2006/relationships/hyperlink" Target="http://morth.nic.in/showfile.asp?lid=4529" TargetMode="External"/><Relationship Id="rId4" Type="http://schemas.openxmlformats.org/officeDocument/2006/relationships/hyperlink" Target="https://dhi.nic.in/writereaddata/UploadFile/DHI%20OM%20on%20Phased%20Manufacturing%20Programme%20PMP.pdf" TargetMode="External"/><Relationship Id="rId9" Type="http://schemas.openxmlformats.org/officeDocument/2006/relationships/hyperlink" Target="http://morth.nic.in/showfile.asp?lid=4477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in.trai.gov.in/sites/default/files/White_Paper_22022019_0.pdf" TargetMode="External"/><Relationship Id="rId3" Type="http://schemas.openxmlformats.org/officeDocument/2006/relationships/hyperlink" Target="https://www.communicationstoday.co.in/dot-asks-to-tec-to-finalise-iot-m2m-standards-in-2-months/" TargetMode="External"/><Relationship Id="rId7" Type="http://schemas.openxmlformats.org/officeDocument/2006/relationships/hyperlink" Target="https://main.trai.gov.in/sites/default/files/Annual_Report_21022019.pdf" TargetMode="External"/><Relationship Id="rId2" Type="http://schemas.openxmlformats.org/officeDocument/2006/relationships/hyperlink" Target="https://meity.gov.in/writereaddata/files/national_policy_on_software_products-20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esei.eu/wp-content/uploads/2019/02/Indian-ICT-Sector_Presentation.pdf" TargetMode="External"/><Relationship Id="rId11" Type="http://schemas.openxmlformats.org/officeDocument/2006/relationships/hyperlink" Target="https://main.trai.gov.in/sites/default/files/CP_MNP_22022019.pdf" TargetMode="External"/><Relationship Id="rId5" Type="http://schemas.openxmlformats.org/officeDocument/2006/relationships/hyperlink" Target="http://www.sesei.eu/wp-content/uploads/2019/02/ICT_Sector-Profile-Report.pdf" TargetMode="External"/><Relationship Id="rId10" Type="http://schemas.openxmlformats.org/officeDocument/2006/relationships/hyperlink" Target="https://main.trai.gov.in/sites/default/files/CP_TAM03122018.pdf" TargetMode="External"/><Relationship Id="rId4" Type="http://schemas.openxmlformats.org/officeDocument/2006/relationships/hyperlink" Target="http://tec.gov.in/pdf/MTCTE/TECNotificationMar19.pdf" TargetMode="External"/><Relationship Id="rId9" Type="http://schemas.openxmlformats.org/officeDocument/2006/relationships/hyperlink" Target="https://main.trai.gov.in/sites/default/files/RecommendationsSUC27122018_0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164.100.105.198:8096/bis_access/sf/ted/TED27(12990)_23012019.pdf" TargetMode="External"/><Relationship Id="rId3" Type="http://schemas.openxmlformats.org/officeDocument/2006/relationships/hyperlink" Target="http://164.100.105.198:8096/bis_access/sf/etd/ETD_13520_14012019.pdf" TargetMode="External"/><Relationship Id="rId7" Type="http://schemas.openxmlformats.org/officeDocument/2006/relationships/hyperlink" Target="http://164.100.105.198:8096/bis_access/sf/ted/TED27(13009)_23012019.pdf" TargetMode="External"/><Relationship Id="rId2" Type="http://schemas.openxmlformats.org/officeDocument/2006/relationships/hyperlink" Target="http://164.100.105.198:8096/bis_access/sf/etd/ETD12(13580)_220120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64.100.105.198:8096/bis_access/sf/etd/ETD19_(13777)_IEEE_644_01032019.pdf" TargetMode="External"/><Relationship Id="rId5" Type="http://schemas.openxmlformats.org/officeDocument/2006/relationships/hyperlink" Target="http://164.100.105.198:8096/bis_access/sf/etd/ETD21(12841)_14032019.pdf" TargetMode="External"/><Relationship Id="rId4" Type="http://schemas.openxmlformats.org/officeDocument/2006/relationships/hyperlink" Target="http://164.100.105.198:8096/bis_access/sf/etd/ETD31(13574)_21012019.pdf" TargetMode="External"/><Relationship Id="rId9" Type="http://schemas.openxmlformats.org/officeDocument/2006/relationships/hyperlink" Target="http://164.100.105.198:8096/bis_access/sf/ted/TED27(12983)_24012019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164.100.105.198:8096/bis_access/sf/ltd/LITD19(13744)_11032019.pdf" TargetMode="External"/><Relationship Id="rId3" Type="http://schemas.openxmlformats.org/officeDocument/2006/relationships/hyperlink" Target="https://araiindia.com/hmr/Control/AIS/329201922918PM1_Draft_AIS_157_D0_HFCV.pdf" TargetMode="External"/><Relationship Id="rId7" Type="http://schemas.openxmlformats.org/officeDocument/2006/relationships/hyperlink" Target="http://164.100.105.198:8096/bis_access/sf/ltd/LITD_13571_28012019.pdf" TargetMode="External"/><Relationship Id="rId2" Type="http://schemas.openxmlformats.org/officeDocument/2006/relationships/hyperlink" Target="https://araiindia.com/hmr/Control/AIS/3272019122628PMRevis_Draft_Amd_9_AIS_03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64.100.105.198:8096/bis_access/sf/ltd/LITD_13569_28012019.pdf" TargetMode="External"/><Relationship Id="rId5" Type="http://schemas.openxmlformats.org/officeDocument/2006/relationships/hyperlink" Target="http://164.100.105.198:8096/bis_access/sf/ltd/LITD19(12302)_10012019.pdf" TargetMode="External"/><Relationship Id="rId4" Type="http://schemas.openxmlformats.org/officeDocument/2006/relationships/hyperlink" Target="http://164.100.105.198:8096/bis_access/sf/ltd/LITD19(12309)_10012019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inesh.chand.sharma@sesei.eu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esei.in/" TargetMode="External"/><Relationship Id="rId4" Type="http://schemas.openxmlformats.org/officeDocument/2006/relationships/hyperlink" Target="http://www.sesei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88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10896600" cy="1325563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Outline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10896600" cy="4351338"/>
          </a:xfrm>
        </p:spPr>
        <p:txBody>
          <a:bodyPr/>
          <a:lstStyle/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Major Updates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Meetings, Events &amp; Queries (Activity Tracker)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 – Snap Shot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Under Wide Circulation </a:t>
            </a:r>
          </a:p>
          <a:p>
            <a:pPr marL="0" indent="0">
              <a:buNone/>
            </a:pPr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243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153"/>
            <a:ext cx="10896600" cy="812746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Major Updates</a:t>
            </a:r>
            <a:endParaRPr lang="en-IN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29899"/>
            <a:ext cx="11272839" cy="5742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n-US" sz="19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Generic</a:t>
            </a:r>
            <a:r>
              <a:rPr lang="en-US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Government mandates Bureau of Indian Standards (BIS) certification for import of electronics and IT goods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Government unveiled Draft National E-commerce policy aims to create a framework for achieving holistic growth of the e-commerce sector along with existing policies of Make in India and Digital India.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Cabinet approves proposal to align with global trademark system </a:t>
            </a:r>
            <a:endParaRPr lang="en-US" altLang="en-US" sz="19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Smart </a:t>
            </a:r>
            <a:r>
              <a:rPr lang="en-US" altLang="en-US" sz="19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Cities</a:t>
            </a:r>
            <a:r>
              <a:rPr lang="en-US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altLang="en-US" sz="1900" dirty="0">
                <a:solidFill>
                  <a:srgbClr val="002060"/>
                </a:solidFill>
                <a:latin typeface="Century Gothic" panose="020B0502020202020204" pitchFamily="34" charset="0"/>
              </a:rPr>
              <a:t>G</a:t>
            </a:r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overnment allocated INR 6,600 crore (€825 million) for the Smart Cities Mission for 2019-20, which is about 7% more as compared to INR 6,169 crore (about €770 million) for 2018-19. </a:t>
            </a:r>
          </a:p>
          <a:p>
            <a:pPr marL="0" indent="0">
              <a:buNone/>
            </a:pPr>
            <a:r>
              <a:rPr lang="en-IN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Electrical </a:t>
            </a:r>
            <a:r>
              <a:rPr lang="en-IN" altLang="en-US" sz="19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Equipment incl. Consumer Electronics</a:t>
            </a:r>
            <a:r>
              <a:rPr lang="en-IN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Union Cabinet approved new National Electronics Policy (NEP) 2019, which replaces NEP 2012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Cabinet approved measures to promote Hydro Power Sector</a:t>
            </a:r>
            <a:endParaRPr lang="en-IN" altLang="en-US" sz="19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Automotive:</a:t>
            </a:r>
          </a:p>
          <a:p>
            <a:pPr algn="just"/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Government approved 2</a:t>
            </a:r>
            <a:r>
              <a:rPr lang="en-US" altLang="en-US" sz="1900" baseline="30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nd</a:t>
            </a:r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phase of FAME India scheme with total outlay of </a:t>
            </a:r>
            <a:r>
              <a:rPr lang="en-US" altLang="en-US" sz="19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Rs</a:t>
            </a:r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10,000 Crores (about €1.25 billion) over the period of three years (i.e. from 2019-20 to 2021-22).</a:t>
            </a:r>
          </a:p>
          <a:p>
            <a:pPr algn="just"/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Government approved the proposal for setting up a national mission on transformative mobility and battery storage, to drive clean, connected, shared, sustainable and holistic mobility initiatives</a:t>
            </a:r>
          </a:p>
          <a:p>
            <a:pPr marL="0" indent="0">
              <a:buNone/>
            </a:pPr>
            <a:r>
              <a:rPr lang="en-US" altLang="en-US" sz="19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ICT: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Union Cabinet approved the National Policy on Software Products 2019 aiming to develop India as the global Software Product hub.</a:t>
            </a:r>
          </a:p>
          <a:p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Telecom Engineering Centre (TEC) has been asked to finalize standards for </a:t>
            </a:r>
            <a:r>
              <a:rPr lang="en-US" altLang="en-US" sz="19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altLang="en-US" sz="1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/M2M as the country aspires to roll out 5G services at par with the rest of the world</a:t>
            </a:r>
            <a:endParaRPr lang="en-US" altLang="en-US" sz="19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4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987"/>
            <a:ext cx="6064624" cy="697424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 1 (3)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54741"/>
            <a:ext cx="11491993" cy="52222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1800" b="1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IN" sz="180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</a:t>
            </a:r>
            <a:r>
              <a:rPr lang="en-IN" sz="1800" b="1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with BIS </a:t>
            </a:r>
            <a:r>
              <a:rPr lang="en-IN" sz="1800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Conference call with the IRD officials of BIS on the BIS &amp; CEN CENELEC MoU and  to strengthen the ties between CCMC and BIS on International Cooperation.</a:t>
            </a:r>
          </a:p>
          <a:p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Conference call of the Electronics &amp; IT - LITD 28 committee of the BIS on Active Assisted Living, to discuss and review the draft report on AAL paradigm. SESEI is promoting adoption of EN 301 549 in India. </a:t>
            </a:r>
          </a:p>
          <a:p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 with CDOT officer and Chairman of BIS Smart City committee Chair to discuss the oneM2M Common Service Layer as a BIS Standard</a:t>
            </a:r>
          </a:p>
          <a:p>
            <a:endParaRPr lang="en-US" sz="180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u="sng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Meetings </a:t>
            </a:r>
            <a:r>
              <a:rPr lang="en-US" sz="1800" b="1" u="sng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with DoT and other Government Bodies: </a:t>
            </a:r>
          </a:p>
          <a:p>
            <a:pPr marL="185738" indent="-185738"/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DDG of TEC, responsible for the subject of Green Telecom/Passport Program to discuss, status updates on Green Telecom in Europe.</a:t>
            </a:r>
          </a:p>
          <a:p>
            <a:pPr marL="185738" indent="-185738"/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TEC Meeting for discussion on M2M/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specifications of oneM2M as a National Standards </a:t>
            </a:r>
          </a:p>
          <a:p>
            <a:pPr marL="185738" indent="-185738"/>
            <a:r>
              <a:rPr lang="en-US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1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st meeting of the Committee on Accessibility Standards for IT hardware &amp; software to discuss and create a roadmap for accessibility standards for IT hardware &amp; software and adoption of EN 301549.</a:t>
            </a:r>
          </a:p>
          <a:p>
            <a:pPr marL="185738" indent="-185738"/>
            <a:endParaRPr lang="en-IN" sz="1800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789612"/>
              </p:ext>
            </p:extLst>
          </p:nvPr>
        </p:nvGraphicFramePr>
        <p:xfrm>
          <a:off x="6494930" y="55160"/>
          <a:ext cx="5454261" cy="1430740"/>
        </p:xfrm>
        <a:graphic>
          <a:graphicData uri="http://schemas.openxmlformats.org/drawingml/2006/table">
            <a:tbl>
              <a:tblPr/>
              <a:tblGrid>
                <a:gridCol w="20601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98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4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(Jan, Feb, March)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7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External Meetings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309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57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Internal Meetings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38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12" y="134472"/>
            <a:ext cx="10950388" cy="591669"/>
          </a:xfrm>
        </p:spPr>
        <p:txBody>
          <a:bodyPr>
            <a:normAutofit fontScale="90000"/>
          </a:bodyPr>
          <a:lstStyle/>
          <a:p>
            <a: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 2 (3)</a:t>
            </a:r>
            <a:endParaRPr lang="en-IN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883403"/>
            <a:ext cx="11430000" cy="54020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Meetings with EU delegates, EU project officers &amp; officials from EU delegation in India: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 with officer from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Eurovent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Certita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Certification President to discuss the Indian scenario on testing and certification and assured to work with them to align the EN Standards as part of BIS Standard on HVAC. 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 with Mr. Philip Grinsted, Advisor (Conformity Assessment &amp; Accreditation), Global Project Quality Infrastructure - India, GIZ  to discuss the priorities and activities of GIZ Project on Quality Infrastructure and project SESEI to identify possible areas of mutual interest and potential synergies.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 with Trade Counsellor of EU Delegation to India to discuss M2M+IoT forum, MTCTE framework of TEC &amp; Security Workshop etc.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Meeting with BSI to discuss status update around Cyber Security, Smart Cities, Consumer Protection, CITD Project and International Project, ITS &amp; e-Mobility and Conformity assessment</a:t>
            </a:r>
          </a:p>
          <a:p>
            <a:pPr marL="0" indent="0">
              <a:buNone/>
            </a:pPr>
            <a:r>
              <a:rPr lang="en-US" sz="180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Meetings </a:t>
            </a:r>
            <a:r>
              <a:rPr lang="en-US" sz="1800" b="1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with Industry &amp; Associations: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Various meetings for the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India Congress 2019 preparation as SESEI will be chairing the session on Standards, Legal &amp; Regulatory at the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Congress 2019.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Head Regulatory Telenor to discuss Data Privacy Act, e-Commerce Policy in India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Officer of m2m+iot forum to discuss concept for the next m2m+iot forum to be held later in 2019.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Conference call between ETSI &amp; CDOT to discuss the proposed workshop and tutorial around oneM2M in collaboration with EU-INDIA ICT Project on Standards</a:t>
            </a:r>
          </a:p>
          <a:p>
            <a:pPr algn="just"/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Follow-up meeting on MCA ropeways organized by NITI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Aayog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A detailed document was prepared by SESEI on the gaps identified in the BIS standards vis a vis the CEN standards</a:t>
            </a:r>
          </a:p>
          <a:p>
            <a:endParaRPr lang="en-IN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82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181197"/>
            <a:ext cx="10923494" cy="704258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 3 (3)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1035425"/>
            <a:ext cx="11456893" cy="5284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Meetings with Project Partners: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Various catch up calls with Project Manager, CEN CENELEC to review the Project SESEI activities.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Conference call meeting with Chair Smart Energy Group (SEG) to coordinate for making a presentation at the India Smart Utility Week on behalf of CEN CENELEC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SESEI project review meeting with DG CEN CENELEC, during the meeting SESEI shared the achievements of SESEI 3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Steering Committee Meeting No. SC #9: held on 19th February 2019 at CCMC office, Brussels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CEN CLC Program Manager responsible for Automotive, Cable Ways to discuss the current state of Play on Standard around ITS and e-Mobility. SESEI also shared updates from India around ITS, e-Mobility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CEN CLC Program Manager responsible for Digital Transformation &amp; AI:  shared the latest status of 4 project identified as part of Strategy towards Digital transformation.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CEN CLC Program Manager responsible for e-Accessibility to discuss the latest update on e-Accessibility and design for all. SESEI also shared update on EN 301 549 adoption status in India. 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of CEN CLC Task Force India. SESEI joined the meeting for the Task Force, India and is supporting its objective and scope in India with BIS.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Meeting with CEN CLC Program Manager responsible for Smart Cities, e-Accessibility, Cyber Security, </a:t>
            </a:r>
            <a:r>
              <a:rPr lang="en-US" sz="16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Blockchain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&amp; AI to take a download on latest status of work around standardization in Europe </a:t>
            </a:r>
          </a:p>
          <a:p>
            <a:r>
              <a:rPr lang="en-US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Many more…</a:t>
            </a:r>
            <a:endParaRPr lang="en-US" sz="16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US" sz="16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2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365126"/>
            <a:ext cx="5997388" cy="797248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Events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1456843"/>
            <a:ext cx="11362765" cy="4926147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SESEI a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ttended business Seminar organized by CII during the visit of Prime Minister of Norway &amp; Norway delegation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IET </a:t>
            </a:r>
            <a:r>
              <a:rPr lang="en-US" sz="18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Congress Curtain Raiser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SESEI expert attended IET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congress Curtain Raiser as SESEI is responsible for the session on Standards, Legal &amp; Regulatory at the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Congress 2019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India EU Stakeholders' Workshop on 5G Technology Landscape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SESEI expert gave a presentation on "Current Status of 5G Standardization“ in Europe.  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Conference on </a:t>
            </a:r>
            <a:r>
              <a:rPr lang="en-US" sz="18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Enabling Smart Infrastructure: 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SESEI attended conference as a speaker and shared a presentation on "M2M/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standardization &amp; its role in smart cities - Global standardization overview".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6th edition of ‘India m2m + </a:t>
            </a:r>
            <a:r>
              <a:rPr lang="en-US" sz="18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Forum’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 SESEI as the Chair of the India m2m +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Forum gave welcome address.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27th Convergence &amp; 3rd </a:t>
            </a:r>
            <a:r>
              <a:rPr lang="en-US" sz="18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-Embedded Tech India expo 2019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SESEI expert chaired a session on the AI &amp;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and moderated a session on " Demystifying the potential of Artificial Intelligence &amp; </a:t>
            </a:r>
            <a:r>
              <a:rPr lang="en-US" sz="1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Day".</a:t>
            </a:r>
          </a:p>
          <a:p>
            <a:pPr algn="just"/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India Smart Utility Week 2019</a:t>
            </a: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SESEI participated ISUW 2019 as a speaker and shared a presentation on behalf of the CEN CENELEC SEG </a:t>
            </a:r>
          </a:p>
          <a:p>
            <a:pPr marL="0" indent="0" algn="just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Many More….</a:t>
            </a:r>
            <a:endParaRPr lang="en-US" sz="18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IN" sz="1800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828419"/>
              </p:ext>
            </p:extLst>
          </p:nvPr>
        </p:nvGraphicFramePr>
        <p:xfrm>
          <a:off x="6468036" y="55160"/>
          <a:ext cx="5481158" cy="1116318"/>
        </p:xfrm>
        <a:graphic>
          <a:graphicData uri="http://schemas.openxmlformats.org/drawingml/2006/table">
            <a:tbl>
              <a:tblPr/>
              <a:tblGrid>
                <a:gridCol w="2087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98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42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81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(Jan, Feb, March)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56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Events/Seminar/Workshop/Roundtable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882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6767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002060"/>
                </a:solidFill>
                <a:latin typeface="+mn-lt"/>
              </a:rPr>
              <a:t>Key </a:t>
            </a:r>
            <a:r>
              <a:rPr lang="en-US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Queries</a:t>
            </a:r>
            <a:r>
              <a:rPr lang="en-US" altLang="en-US" b="1" dirty="0">
                <a:solidFill>
                  <a:srgbClr val="002060"/>
                </a:solidFill>
                <a:latin typeface="+mn-lt"/>
              </a:rPr>
              <a:t> </a:t>
            </a:r>
            <a:endParaRPr lang="en-IN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7872"/>
            <a:ext cx="11064496" cy="4999092"/>
          </a:xfrm>
        </p:spPr>
        <p:txBody>
          <a:bodyPr>
            <a:noAutofit/>
          </a:bodyPr>
          <a:lstStyle/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Addressed a query on trade-mark and identification mark on the product label: Barco NV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Addressed a query regarding participation and contribution of European businesses/ companies towards the standards development activities in India and key areas to strengthen research cooperation between EU and India: European Commission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Provided information on “Standardization ecosystem in India” and the role of Project SESEI: European Commission (EC)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Provided information on “Standardization landscape for rail in India” to a report titled “EU Rail Supply Industry”: CEN-CENELEC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Provided information on ETSI Standards related to Energy Efficiency: TEC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Query regarding cyber security laws &amp; Policy in India: ETSI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Addressed a query regarding Standard Development Organizations (SDOs) which are formulating </a:t>
            </a:r>
            <a:r>
              <a:rPr lang="en-US" sz="175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IoT</a:t>
            </a:r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standards in India: BIS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Shared a complete list of ETSI standards related to wireless microphones: Bureau of Indian Standards (BIS)</a:t>
            </a:r>
          </a:p>
          <a:p>
            <a:pPr algn="just"/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Addressed a query regarding “cooperation in </a:t>
            </a:r>
            <a:r>
              <a:rPr lang="en-US" sz="175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standardisation</a:t>
            </a:r>
            <a:r>
              <a:rPr lang="en-US" sz="175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with India” in automotive sector: European Commission</a:t>
            </a:r>
          </a:p>
          <a:p>
            <a:pPr marL="0" indent="0" algn="just">
              <a:buNone/>
            </a:pPr>
            <a:r>
              <a:rPr lang="en-US" sz="175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Many more…</a:t>
            </a:r>
            <a:endParaRPr lang="en-US" sz="175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endParaRPr lang="en-US" sz="17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endParaRPr lang="en-US" sz="17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endParaRPr lang="en-IN" sz="18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just"/>
            <a:endParaRPr lang="en-IN" sz="18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just"/>
            <a:endParaRPr lang="en-US" sz="18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just"/>
            <a:endParaRPr lang="en-IN" sz="1800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ent Placeholder 3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069969"/>
              </p:ext>
            </p:extLst>
          </p:nvPr>
        </p:nvGraphicFramePr>
        <p:xfrm>
          <a:off x="6414248" y="-1"/>
          <a:ext cx="5488450" cy="1075766"/>
        </p:xfrm>
        <a:graphic>
          <a:graphicData uri="http://schemas.openxmlformats.org/drawingml/2006/table">
            <a:tbl>
              <a:tblPr/>
              <a:tblGrid>
                <a:gridCol w="18616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66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102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57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(Jan,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Feb, March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of Queries 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83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365126"/>
            <a:ext cx="10869706" cy="611268"/>
          </a:xfrm>
        </p:spPr>
        <p:txBody>
          <a:bodyPr>
            <a:normAutofit fontScale="90000"/>
          </a:bodyPr>
          <a:lstStyle/>
          <a:p>
            <a:r>
              <a:rPr lang="en-US" kern="0" dirty="0">
                <a:latin typeface="Century Gothic" panose="020B0502020202020204" pitchFamily="34" charset="0"/>
              </a:rPr>
              <a:t/>
            </a:r>
            <a:br>
              <a:rPr lang="en-US" kern="0" dirty="0">
                <a:latin typeface="Century Gothic" panose="020B0502020202020204" pitchFamily="34" charset="0"/>
              </a:rPr>
            </a:br>
            <a: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 Shot 1 (4) </a:t>
            </a:r>
            <a:b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endParaRPr lang="en-IN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5" y="1146876"/>
            <a:ext cx="11255188" cy="51329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1800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Generic:</a:t>
            </a: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2"/>
              </a:rPr>
              <a:t>Government mandated Bureau of Indian Standards (BIS) certification for import of electronics and IT goods.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3"/>
              </a:rPr>
              <a:t>Department for Promotion of Industry and Internal Trade (DPIIT) has released a draft National E-commerce Policy with aims to create a framework for achieving holistic growth of the e-commerce sector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4"/>
              </a:rPr>
              <a:t>Ministry of New and Renewable Energy (MNRE) has issued the list of BIS standards applicable for components of solar PV applications.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5"/>
              </a:rPr>
              <a:t>Cabinet approves proposal for accession of India to (a) The Nice Agreement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5"/>
              </a:rPr>
              <a:t>, 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5"/>
              </a:rPr>
              <a:t>(b) The Vienna Agreement, (c) The Locarno Agreement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6"/>
              </a:rPr>
              <a:t>BIS launches facility to view Indian Standards online free of cost, which are listed in various Quality Control orders as mandatory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42925" indent="-357188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7"/>
              </a:rPr>
              <a:t>Department of Telecommunication (DoT has issued a Memorandum easing import norms for prototype, sample products and test and measurement equipment in license-exempt bands without the need of ‘equipment type approval (ETA)’. 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Smart Cities:</a:t>
            </a:r>
          </a:p>
          <a:p>
            <a:pPr marL="471487" indent="-285750" algn="just"/>
            <a:r>
              <a:rPr lang="en-US" sz="1650" dirty="0" smtClean="0">
                <a:latin typeface="Century Gothic" panose="020B0502020202020204" pitchFamily="34" charset="0"/>
                <a:hlinkClick r:id="rId8"/>
              </a:rPr>
              <a:t>Government </a:t>
            </a:r>
            <a:r>
              <a:rPr lang="en-US" sz="1650" dirty="0">
                <a:latin typeface="Century Gothic" panose="020B0502020202020204" pitchFamily="34" charset="0"/>
                <a:hlinkClick r:id="rId8"/>
              </a:rPr>
              <a:t>has allocated INR 6,600 crore (</a:t>
            </a:r>
            <a:r>
              <a:rPr lang="en-IN" sz="1650" dirty="0">
                <a:latin typeface="Century Gothic" panose="020B0502020202020204" pitchFamily="34" charset="0"/>
                <a:hlinkClick r:id="rId8"/>
              </a:rPr>
              <a:t>€</a:t>
            </a:r>
            <a:r>
              <a:rPr lang="en-US" sz="1650" dirty="0">
                <a:latin typeface="Century Gothic" panose="020B0502020202020204" pitchFamily="34" charset="0"/>
                <a:hlinkClick r:id="rId8"/>
              </a:rPr>
              <a:t>825 million) for the Smart Cities Mission for </a:t>
            </a:r>
            <a:r>
              <a:rPr lang="en-US" sz="1650" dirty="0" smtClean="0">
                <a:latin typeface="Century Gothic" panose="020B0502020202020204" pitchFamily="34" charset="0"/>
                <a:hlinkClick r:id="rId8"/>
              </a:rPr>
              <a:t>2019-20.</a:t>
            </a:r>
            <a:endParaRPr lang="en-US" sz="1650" dirty="0" smtClean="0">
              <a:latin typeface="Century Gothic" panose="020B0502020202020204" pitchFamily="34" charset="0"/>
            </a:endParaRPr>
          </a:p>
          <a:p>
            <a:pPr marL="471487" indent="-285750"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9"/>
              </a:rPr>
              <a:t>India has sought investments in smart cities from German companies 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471487" indent="-285750" algn="just"/>
            <a:endParaRPr lang="en-US" sz="16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1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365126"/>
            <a:ext cx="10883153" cy="719756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 Shot 2 (4)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7" y="1237129"/>
            <a:ext cx="11241741" cy="51326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Electrical Equipment including Consumer Electronics</a:t>
            </a:r>
          </a:p>
          <a:p>
            <a:pPr marL="444500" indent="-269875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2"/>
              </a:rPr>
              <a:t>Cabinet has approved National Policy on Electronics 2019, which was proposed by Ministry of Electronics and Information Technology (MEITY) in 2018.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44500" indent="-269875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Project SESEI drafted and released a sectorial report on Indian Electrical Equipment including Consumer Electronics sector covering sector profile, Industry trends &amp; projections, key market players, new government policies and initiatives and standardization work. =&gt; 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3"/>
              </a:rPr>
              <a:t>Report 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&amp; 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4"/>
              </a:rPr>
              <a:t>Presentation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44500" indent="-269875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Government of India has approved a slew of measures including declaration of Large Hydropower Projects (HPO) as part of non-solar Renewable Purchase Obligation (RPO).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44500" indent="-2698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1650" b="1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444500" indent="-2698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5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Office </a:t>
            </a:r>
            <a:r>
              <a:rPr lang="en-US" sz="1650" b="1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Memorandums (OMs)/Notifications: </a:t>
            </a:r>
            <a:r>
              <a:rPr lang="en-US" sz="165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Government of India</a:t>
            </a: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6"/>
              </a:rPr>
              <a:t>Guidelines for Procurement of aggregated Power of 2500 MW under Pilot Scheme-II for three years (covered under Medium Term). 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7"/>
              </a:rPr>
              <a:t>Notification for Quality Control Order on SPV Goods 2017. 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8"/>
              </a:rPr>
              <a:t>Modifications in Scheme for “Development of Solar Parks and Ultra Mega Solar Park Scheme.</a:t>
            </a: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9"/>
              </a:rPr>
              <a:t>Office Memorandum (OM) on “Implementation of approved Models &amp; Manufacturers of Solar PV Modules (Requirements for Compulsory Registration) Order, 2019”. 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  <a:hlinkClick r:id="rId8"/>
            </a:endParaRP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0"/>
              </a:rPr>
              <a:t>Guidelines for enlistment under 'Approved Models and Manufacturers of Solar Photovoltaic Modules (Requirements for Compulsory Registration) Order, 2019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  <a:hlinkClick r:id="rId8"/>
            </a:endParaRPr>
          </a:p>
          <a:p>
            <a:pPr marL="714375" lvl="1" indent="-2714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1"/>
              </a:rPr>
              <a:t> Quality Control Order on Solar Thermal Systems/ Devices/Components Goods. </a:t>
            </a:r>
            <a:endParaRPr lang="en-US" sz="1400" u="sng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US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63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208"/>
            <a:ext cx="10896599" cy="735254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 Shot 3 (4)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952462"/>
            <a:ext cx="11362764" cy="54886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Automotive</a:t>
            </a:r>
            <a:r>
              <a:rPr lang="en-US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2"/>
              </a:rPr>
              <a:t>Government approved 2nd phase of FAME India scheme with total outlay of </a:t>
            </a:r>
            <a:r>
              <a:rPr lang="en-US" sz="165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2"/>
              </a:rPr>
              <a:t>Rs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2"/>
              </a:rPr>
              <a:t>. 10,000 Crores (about €1.25 billion) over the period of three years (i.e. from 2019-20 to 2021-22).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3"/>
              </a:rPr>
              <a:t>Government approved the proposal for setting up a national mission on transformative mobility and battery storage, to drive clean, connected, shared, sustainable and holistic mobility initiatives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4"/>
              </a:rPr>
              <a:t>Government of India has notified phased increase in basic custom duty on electric passenger vehicle to be assembled in India to 15% from April 2020 and 10% on imported lithium-ion cells by April 2021.</a:t>
            </a:r>
            <a:endParaRPr lang="en-US" sz="165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650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G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overnment's think-tank NITI </a:t>
            </a:r>
            <a:r>
              <a:rPr lang="en-US" sz="165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Aayog</a:t>
            </a:r>
            <a:r>
              <a:rPr lang="en-US" sz="165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 has unveiled a Model Concession Agreement (MCA) for introducing electric buses for public transportation on PPP mode on operational expenditure (per km basis) model. </a:t>
            </a:r>
            <a:endParaRPr lang="en-US" sz="2000" b="1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71463" indent="-271463" algn="just"/>
            <a:r>
              <a:rPr lang="en-US" sz="165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Ministry notifications:</a:t>
            </a: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6"/>
              </a:rPr>
              <a:t>Operational Guidelines for Delivery of Demand Incentive under FAME India Scheme: Phase – II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7"/>
              </a:rPr>
              <a:t>Constitution of inter-ministerial panel for monitoring, sanctioning of projects under FAME II, aimed at incentivizing clean mobility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8"/>
              </a:rPr>
              <a:t>Notification no. G.S.R 1229(E) regarding Braking requirement and electronic stability control.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9"/>
              </a:rPr>
              <a:t>Notification no. G.S.R 1225(E) regarding seat dimensions, lamps for three wheelers and reverse parking system for M &amp; N Category vehicles.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0"/>
              </a:rPr>
              <a:t>Notification no. G.S.R 173(E) regarding Braking System and Anti-lock Braking System.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1"/>
              </a:rPr>
              <a:t>Notification no. S.O 1018(E) regarding Motor Vehicles (High Security Registration Plates) Order, 2018.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2"/>
              </a:rPr>
              <a:t>Notification no. G.S.R. 167(E) regarding Retro-fitment of hybrid electric system or electric kit to Motor Vehicles.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indent="-271463" algn="just"/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3"/>
              </a:rPr>
              <a:t>Notification no. G.S.R 174(E) regarding Common Format for the Driving </a:t>
            </a:r>
            <a:r>
              <a:rPr lang="en-US" sz="1400" dirty="0" err="1" smtClean="0">
                <a:solidFill>
                  <a:srgbClr val="002060"/>
                </a:solidFill>
                <a:latin typeface="Century Gothic" panose="020B0502020202020204" pitchFamily="34" charset="0"/>
                <a:hlinkClick r:id="rId13"/>
              </a:rPr>
              <a:t>Licence</a:t>
            </a:r>
            <a:r>
              <a:rPr lang="en-US" sz="1400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3"/>
              </a:rPr>
              <a:t> and the Certificate of Registration.</a:t>
            </a:r>
            <a:endParaRPr lang="en-US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728663" lvl="1" indent="-271463" algn="just"/>
            <a:endParaRPr lang="en-IN" sz="12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62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0"/>
            <a:ext cx="10869706" cy="697423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 Shot 4 (4)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3" y="697424"/>
            <a:ext cx="11362765" cy="59668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700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ICT including services:</a:t>
            </a:r>
          </a:p>
          <a:p>
            <a:pPr algn="just"/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2"/>
              </a:rPr>
              <a:t>Union Cabinet has approved the National Policy on Software Products 2019 to develop India as the global Software Product hub.</a:t>
            </a:r>
            <a:endParaRPr lang="en-US" sz="170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3"/>
              </a:rPr>
              <a:t>Telecom Engineering Centre (TEC) has been asked to finalize standards for </a:t>
            </a:r>
            <a:r>
              <a:rPr lang="en-US" sz="1700" dirty="0" err="1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3"/>
              </a:rPr>
              <a:t>IoT</a:t>
            </a:r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3"/>
              </a:rPr>
              <a:t>/M2M as the country aspires to roll out 5G services at par with the rest of the world. </a:t>
            </a:r>
            <a:endParaRPr lang="en-US" sz="170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4"/>
              </a:rPr>
              <a:t>Department of Telecommunications (DoT) has once again pushed back the deadline to begin domestic testing and certification of telecom equipment and mobile phones to August 1, 2019</a:t>
            </a:r>
            <a:endParaRPr lang="en-US" sz="1700" dirty="0" smtClean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SESEI Project office drafted and released a sectorial report on Indian ICT Sector covering the most important &amp; significant IT and telecommunications sector profile, Industry trends &amp; projections, key market players, new government policies and initiatives. =&gt; </a:t>
            </a:r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5"/>
              </a:rPr>
              <a:t>Report</a:t>
            </a:r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&amp; </a:t>
            </a:r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  <a:hlinkClick r:id="rId6"/>
              </a:rPr>
              <a:t>Presentation</a:t>
            </a:r>
            <a:r>
              <a:rPr lang="en-US" sz="1700" dirty="0" smtClean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en-US" sz="1700" dirty="0">
              <a:solidFill>
                <a:srgbClr val="00206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1000"/>
              </a:spcAft>
            </a:pPr>
            <a:r>
              <a:rPr lang="en-GB" sz="170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White papers, </a:t>
            </a:r>
            <a:r>
              <a:rPr lang="en-GB" sz="1700" b="1" u="sng" dirty="0">
                <a:solidFill>
                  <a:srgbClr val="002060"/>
                </a:solidFill>
                <a:latin typeface="Century Gothic" panose="020B0502020202020204" pitchFamily="34" charset="0"/>
              </a:rPr>
              <a:t>Consultation papers, Recommendations released by TRAI and </a:t>
            </a:r>
            <a:r>
              <a:rPr lang="en-GB" sz="1700" b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DoT</a:t>
            </a:r>
          </a:p>
          <a:p>
            <a:pPr marL="511200" lvl="1" algn="just">
              <a:spcBef>
                <a:spcPts val="0"/>
              </a:spcBef>
              <a:spcAft>
                <a:spcPts val="10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7"/>
              </a:rPr>
              <a:t>TRAI’s Annual Report for the Year 2017-18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algn="just">
              <a:spcBef>
                <a:spcPts val="0"/>
              </a:spcBef>
              <a:spcAft>
                <a:spcPts val="10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8"/>
              </a:rPr>
              <a:t>White paper on 'Enabling 5G in India' stating that 5G network is expected to be deployed in India along with the rest of the world by 2020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algn="just">
              <a:spcBef>
                <a:spcPts val="0"/>
              </a:spcBef>
              <a:spcAft>
                <a:spcPts val="10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9"/>
              </a:rPr>
              <a:t>Recommendations on Methodology for levy of Spectrum Charges for provision of Satellite based Services using Gateway installed in India under 'sui-generis' category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algn="just">
              <a:spcBef>
                <a:spcPts val="0"/>
              </a:spcBef>
              <a:spcAft>
                <a:spcPts val="10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0"/>
              </a:rPr>
              <a:t>Consultation Paper on Review of Television Audience Measurement and Ratings in India.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1200" lvl="1" algn="just">
              <a:spcBef>
                <a:spcPts val="0"/>
              </a:spcBef>
              <a:spcAft>
                <a:spcPts val="1000"/>
              </a:spcAft>
            </a:pPr>
            <a:r>
              <a:rPr lang="en-US" sz="1400" u="sng" dirty="0" smtClean="0">
                <a:solidFill>
                  <a:srgbClr val="002060"/>
                </a:solidFill>
                <a:latin typeface="Century Gothic" panose="020B0502020202020204" pitchFamily="34" charset="0"/>
                <a:hlinkClick r:id="rId11"/>
              </a:rPr>
              <a:t>Consultation Paper on Review of Per Port Transaction Charge and Other Related Charges for Mobile Number Portability</a:t>
            </a:r>
            <a:endParaRPr lang="en-US" sz="1400" u="sng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1000"/>
              </a:spcAft>
            </a:pPr>
            <a:endParaRPr lang="en-GB" sz="1300" b="1" u="sng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85737" indent="0" algn="just">
              <a:buNone/>
            </a:pPr>
            <a:endParaRPr lang="en-US" sz="1700" u="sng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endParaRPr lang="en-IN" sz="17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6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126951"/>
            <a:ext cx="10869706" cy="728420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1(2)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968188"/>
            <a:ext cx="11000150" cy="56495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altLang="en-US" sz="1800" dirty="0">
                <a:latin typeface="Century Gothic" panose="020B0502020202020204" pitchFamily="34" charset="0"/>
              </a:rPr>
              <a:t>@</a:t>
            </a:r>
            <a:r>
              <a:rPr lang="en-IN" altLang="en-US" sz="1800" b="1" dirty="0">
                <a:latin typeface="Century Gothic" panose="020B0502020202020204" pitchFamily="34" charset="0"/>
              </a:rPr>
              <a:t> Electrical Equipment including Consumer </a:t>
            </a:r>
            <a:r>
              <a:rPr lang="en-IN" altLang="en-US" sz="1800" b="1" dirty="0" smtClean="0">
                <a:latin typeface="Century Gothic" panose="020B0502020202020204" pitchFamily="34" charset="0"/>
              </a:rPr>
              <a:t>Electronics</a:t>
            </a:r>
          </a:p>
          <a:p>
            <a:pPr algn="just"/>
            <a:r>
              <a:rPr lang="en-IN" sz="1600" u="sng" dirty="0" smtClean="0">
                <a:latin typeface="Century Gothic" panose="020B0502020202020204" pitchFamily="34" charset="0"/>
                <a:hlinkClick r:id="rId2"/>
              </a:rPr>
              <a:t>ETD </a:t>
            </a:r>
            <a:r>
              <a:rPr lang="en-IN" sz="1600" u="sng" dirty="0">
                <a:latin typeface="Century Gothic" panose="020B0502020202020204" pitchFamily="34" charset="0"/>
                <a:hlinkClick r:id="rId2"/>
              </a:rPr>
              <a:t>12 (13580</a:t>
            </a:r>
            <a:r>
              <a:rPr lang="en-IN" sz="1600" u="sng" dirty="0" smtClean="0">
                <a:latin typeface="Century Gothic" panose="020B0502020202020204" pitchFamily="34" charset="0"/>
                <a:hlinkClick r:id="rId2"/>
              </a:rPr>
              <a:t>)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US" sz="1600" dirty="0" smtClean="0">
                <a:latin typeface="Century Gothic" panose="020B0502020202020204" pitchFamily="34" charset="0"/>
              </a:rPr>
              <a:t>Safety Requirements for Electrical Equipment for Measurement, Control, and Laboratory Use Part 2-20 : Particular Requirements For Laboratory Centrifuges</a:t>
            </a:r>
          </a:p>
          <a:p>
            <a:pPr algn="just"/>
            <a:r>
              <a:rPr lang="en-US" sz="1600" dirty="0" smtClean="0">
                <a:latin typeface="Century Gothic" panose="020B0502020202020204" pitchFamily="34" charset="0"/>
                <a:hlinkClick r:id="rId3"/>
              </a:rPr>
              <a:t>ETD </a:t>
            </a:r>
            <a:r>
              <a:rPr lang="en-US" sz="1600" dirty="0">
                <a:latin typeface="Century Gothic" panose="020B0502020202020204" pitchFamily="34" charset="0"/>
                <a:hlinkClick r:id="rId3"/>
              </a:rPr>
              <a:t>08 (13520</a:t>
            </a:r>
            <a:r>
              <a:rPr lang="en-US" sz="1600" dirty="0" smtClean="0">
                <a:latin typeface="Century Gothic" panose="020B0502020202020204" pitchFamily="34" charset="0"/>
                <a:hlinkClick r:id="rId3"/>
              </a:rPr>
              <a:t>)</a:t>
            </a:r>
            <a:r>
              <a:rPr lang="en-US" sz="1600" dirty="0" smtClean="0">
                <a:latin typeface="Century Gothic" panose="020B0502020202020204" pitchFamily="34" charset="0"/>
              </a:rPr>
              <a:t>: High-Voltage Switchgear and </a:t>
            </a:r>
            <a:r>
              <a:rPr lang="en-US" sz="1600" dirty="0" err="1" smtClean="0">
                <a:latin typeface="Century Gothic" panose="020B0502020202020204" pitchFamily="34" charset="0"/>
              </a:rPr>
              <a:t>Controlgear</a:t>
            </a:r>
            <a:r>
              <a:rPr lang="en-US" sz="1600" dirty="0" smtClean="0">
                <a:latin typeface="Century Gothic" panose="020B0502020202020204" pitchFamily="34" charset="0"/>
              </a:rPr>
              <a:t> Part 1 Common specifications for alternating current switchgear and </a:t>
            </a:r>
            <a:r>
              <a:rPr lang="en-US" sz="1600" dirty="0" err="1" smtClean="0">
                <a:latin typeface="Century Gothic" panose="020B0502020202020204" pitchFamily="34" charset="0"/>
              </a:rPr>
              <a:t>controlgear</a:t>
            </a:r>
            <a:r>
              <a:rPr lang="en-US" sz="1600" dirty="0" smtClean="0">
                <a:latin typeface="Century Gothic" panose="020B0502020202020204" pitchFamily="34" charset="0"/>
              </a:rPr>
              <a:t> (first revision)</a:t>
            </a:r>
          </a:p>
          <a:p>
            <a:pPr algn="just"/>
            <a:r>
              <a:rPr lang="en-US" sz="1600" u="sng" dirty="0">
                <a:latin typeface="Century Gothic" panose="020B0502020202020204" pitchFamily="34" charset="0"/>
                <a:hlinkClick r:id="rId4"/>
              </a:rPr>
              <a:t>ETD 31 (13574) </a:t>
            </a:r>
            <a:r>
              <a:rPr lang="en-US" sz="1600" u="sng" dirty="0" smtClean="0">
                <a:latin typeface="Century Gothic" panose="020B0502020202020204" pitchFamily="34" charset="0"/>
              </a:rPr>
              <a:t>: </a:t>
            </a:r>
            <a:r>
              <a:rPr lang="en-US" sz="1600" dirty="0">
                <a:latin typeface="Century Gothic" panose="020B0502020202020204" pitchFamily="34" charset="0"/>
              </a:rPr>
              <a:t>Low-voltage power supply devices, </a:t>
            </a:r>
            <a:r>
              <a:rPr lang="en-US" sz="1600" dirty="0" err="1">
                <a:latin typeface="Century Gothic" panose="020B0502020202020204" pitchFamily="34" charset="0"/>
              </a:rPr>
              <a:t>d.c.</a:t>
            </a:r>
            <a:r>
              <a:rPr lang="en-US" sz="1600" dirty="0">
                <a:latin typeface="Century Gothic" panose="020B0502020202020204" pitchFamily="34" charset="0"/>
              </a:rPr>
              <a:t> output - Performance characteristics </a:t>
            </a:r>
            <a:endParaRPr lang="en-US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n-IN" sz="1600" u="sng" dirty="0">
                <a:latin typeface="Century Gothic" panose="020B0502020202020204" pitchFamily="34" charset="0"/>
                <a:hlinkClick r:id="rId5"/>
              </a:rPr>
              <a:t>ETD 21 (12841)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Resistance welding equipment: Part 2 Electromagnetic compatibility (EMC) </a:t>
            </a:r>
            <a:r>
              <a:rPr lang="en-IN" sz="1600" dirty="0" smtClean="0">
                <a:latin typeface="Century Gothic" panose="020B0502020202020204" pitchFamily="34" charset="0"/>
              </a:rPr>
              <a:t>requirements</a:t>
            </a:r>
          </a:p>
          <a:p>
            <a:pPr algn="just"/>
            <a:r>
              <a:rPr lang="en-IN" sz="1600" u="sng" dirty="0">
                <a:latin typeface="Century Gothic" panose="020B0502020202020204" pitchFamily="34" charset="0"/>
                <a:hlinkClick r:id="rId6"/>
              </a:rPr>
              <a:t>ETD 19 (13777)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Standard Procedures for Measurement of Power Frequency Electric and Magnetic Fields From AC Power Lines </a:t>
            </a:r>
            <a:endParaRPr lang="en-IN" sz="1600" dirty="0" smtClean="0">
              <a:latin typeface="Century Gothic" panose="020B0502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IN" altLang="en-US" sz="1800" b="1" dirty="0" smtClean="0">
                <a:latin typeface="Century Gothic" panose="020B0502020202020204" pitchFamily="34" charset="0"/>
              </a:rPr>
              <a:t>@ </a:t>
            </a:r>
            <a:r>
              <a:rPr lang="en-IN" altLang="en-US" sz="1800" b="1" dirty="0">
                <a:latin typeface="Century Gothic" panose="020B0502020202020204" pitchFamily="34" charset="0"/>
              </a:rPr>
              <a:t>Automotive: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IN" altLang="en-US" sz="1800" b="1" dirty="0">
                <a:latin typeface="Century Gothic" panose="020B0502020202020204" pitchFamily="34" charset="0"/>
              </a:rPr>
              <a:t>At </a:t>
            </a:r>
            <a:r>
              <a:rPr lang="en-IN" altLang="en-US" sz="1800" b="1" dirty="0" smtClean="0">
                <a:latin typeface="Century Gothic" panose="020B0502020202020204" pitchFamily="34" charset="0"/>
              </a:rPr>
              <a:t>BIS:</a:t>
            </a:r>
          </a:p>
          <a:p>
            <a:pPr algn="just"/>
            <a:r>
              <a:rPr lang="en-US" sz="1600" dirty="0">
                <a:latin typeface="Century Gothic" panose="020B0502020202020204" pitchFamily="34" charset="0"/>
                <a:hlinkClick r:id="rId7"/>
              </a:rPr>
              <a:t>TED 27 (</a:t>
            </a:r>
            <a:r>
              <a:rPr lang="en-US" sz="1600" dirty="0" smtClean="0">
                <a:latin typeface="Century Gothic" panose="020B0502020202020204" pitchFamily="34" charset="0"/>
                <a:hlinkClick r:id="rId7"/>
              </a:rPr>
              <a:t>13009): </a:t>
            </a:r>
            <a:r>
              <a:rPr lang="en-IN" sz="1600" dirty="0">
                <a:latin typeface="Century Gothic" panose="020B0502020202020204" pitchFamily="34" charset="0"/>
              </a:rPr>
              <a:t>Electric Power Train Vehicles — Measurement of net power and the </a:t>
            </a:r>
            <a:r>
              <a:rPr lang="en-IN" sz="1600" dirty="0" smtClean="0">
                <a:latin typeface="Century Gothic" panose="020B0502020202020204" pitchFamily="34" charset="0"/>
              </a:rPr>
              <a:t>maximum 30 </a:t>
            </a:r>
            <a:r>
              <a:rPr lang="en-IN" sz="1600" dirty="0">
                <a:latin typeface="Century Gothic" panose="020B0502020202020204" pitchFamily="34" charset="0"/>
              </a:rPr>
              <a:t>minute power (Identical adoption of AIS 041:2015) </a:t>
            </a:r>
            <a:endParaRPr lang="en-IN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n-IN" sz="1600" u="sng" dirty="0">
                <a:latin typeface="Century Gothic" panose="020B0502020202020204" pitchFamily="34" charset="0"/>
                <a:hlinkClick r:id="rId8"/>
              </a:rPr>
              <a:t>TED 27 (12990)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Electric Power Train Vehicles — Measurement of Electrical Energy Consumption (Identical adoption of AIS 039:2015) </a:t>
            </a:r>
            <a:endParaRPr lang="en-IN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n-IN" sz="1600" u="sng" dirty="0">
                <a:latin typeface="Century Gothic" panose="020B0502020202020204" pitchFamily="34" charset="0"/>
                <a:hlinkClick r:id="rId9"/>
              </a:rPr>
              <a:t>TED 27 (12983) W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Battery operated vehicle – Requirements of traction </a:t>
            </a:r>
            <a:r>
              <a:rPr lang="en-IN" sz="1600" dirty="0" smtClean="0">
                <a:latin typeface="Century Gothic" panose="020B0502020202020204" pitchFamily="34" charset="0"/>
              </a:rPr>
              <a:t>batteries</a:t>
            </a:r>
          </a:p>
          <a:p>
            <a:pPr marL="0" indent="0" algn="just">
              <a:buNone/>
            </a:pPr>
            <a:endParaRPr lang="en-IN" altLang="en-US" sz="1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69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3" y="185982"/>
            <a:ext cx="10910047" cy="79041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2(2)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3" y="820271"/>
            <a:ext cx="11282082" cy="5704515"/>
          </a:xfrm>
        </p:spPr>
        <p:txBody>
          <a:bodyPr>
            <a:noAutofit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700" b="1" dirty="0">
                <a:latin typeface="Century Gothic" panose="020B0502020202020204" pitchFamily="34" charset="0"/>
              </a:rPr>
              <a:t>@Automotive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700" b="1" dirty="0">
                <a:latin typeface="Century Gothic" panose="020B0502020202020204" pitchFamily="34" charset="0"/>
              </a:rPr>
              <a:t>At ARAI: </a:t>
            </a:r>
            <a:endParaRPr lang="en-IN" sz="1700" b="1" dirty="0" smtClean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2"/>
              </a:rPr>
              <a:t>Draft Amendment 9 to AIS 037 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Procedure for Type Approval and Establishing Conformity of Production for Safety Critical </a:t>
            </a:r>
            <a:endParaRPr lang="en-IN" sz="1600" dirty="0" smtClean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3"/>
              </a:rPr>
              <a:t>Draft AIS-157/ D0 /</a:t>
            </a:r>
            <a:r>
              <a:rPr lang="en-IN" sz="1600" u="sng" dirty="0" smtClean="0">
                <a:latin typeface="Century Gothic" panose="020B0502020202020204" pitchFamily="34" charset="0"/>
                <a:hlinkClick r:id="rId3"/>
              </a:rPr>
              <a:t>2019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Safety and procedural requirements for type approval of fuel cell vehicles</a:t>
            </a:r>
            <a:endParaRPr lang="en-IN" sz="1600" b="1" dirty="0">
              <a:latin typeface="Century Gothic" panose="020B0502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700" dirty="0" smtClean="0">
                <a:latin typeface="Century Gothic" panose="020B0502020202020204" pitchFamily="34" charset="0"/>
              </a:rPr>
              <a:t>@ </a:t>
            </a:r>
            <a:r>
              <a:rPr lang="en-IN" sz="1700" b="1" dirty="0">
                <a:latin typeface="Century Gothic" panose="020B0502020202020204" pitchFamily="34" charset="0"/>
              </a:rPr>
              <a:t>ICT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700" b="1" dirty="0">
                <a:latin typeface="Century Gothic" panose="020B0502020202020204" pitchFamily="34" charset="0"/>
              </a:rPr>
              <a:t>At BIS</a:t>
            </a:r>
            <a:r>
              <a:rPr lang="en-IN" sz="1700" b="1" dirty="0" smtClean="0">
                <a:latin typeface="Century Gothic" panose="020B0502020202020204" pitchFamily="34" charset="0"/>
              </a:rPr>
              <a:t>:</a:t>
            </a: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4"/>
              </a:rPr>
              <a:t>LITD 19 (12309) ISO/IEC 19778-3:2015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Information technology – Learning, education and training – collaborative technology – collaborative workplace – Part 3 : collaborative group data model </a:t>
            </a:r>
            <a:endParaRPr lang="en-IN" sz="1600" dirty="0" smtClean="0">
              <a:latin typeface="Century Gothic" panose="020B0502020202020204" pitchFamily="34" charset="0"/>
            </a:endParaRP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5"/>
              </a:rPr>
              <a:t>LITD 19 (12302) ISO/IEC 12785-1:2009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Information technology – Learning, education and training – content packaging – Part 1: Information </a:t>
            </a:r>
            <a:r>
              <a:rPr lang="en-IN" sz="1600" dirty="0" smtClean="0">
                <a:latin typeface="Century Gothic" panose="020B0502020202020204" pitchFamily="34" charset="0"/>
              </a:rPr>
              <a:t>model</a:t>
            </a: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6"/>
              </a:rPr>
              <a:t>LITD 17(13569)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Information Technology — Security Techniques — Information Security Controls for the Energy Utility </a:t>
            </a:r>
            <a:r>
              <a:rPr lang="en-IN" sz="1600" dirty="0" smtClean="0">
                <a:latin typeface="Century Gothic" panose="020B0502020202020204" pitchFamily="34" charset="0"/>
              </a:rPr>
              <a:t>Industry</a:t>
            </a: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7"/>
              </a:rPr>
              <a:t>LITD 17(13571)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Information Technology — Security Techniques — Information Security For Supplier Relationships — Part 4: Guidelines for security of Cloud </a:t>
            </a:r>
            <a:r>
              <a:rPr lang="en-IN" sz="1600" dirty="0" smtClean="0">
                <a:latin typeface="Century Gothic" panose="020B0502020202020204" pitchFamily="34" charset="0"/>
              </a:rPr>
              <a:t>Services</a:t>
            </a:r>
          </a:p>
          <a:p>
            <a:pPr algn="just">
              <a:defRPr/>
            </a:pPr>
            <a:r>
              <a:rPr lang="en-IN" sz="1600" u="sng" dirty="0">
                <a:latin typeface="Century Gothic" panose="020B0502020202020204" pitchFamily="34" charset="0"/>
                <a:hlinkClick r:id="rId8"/>
              </a:rPr>
              <a:t>LITD 19 (13744) </a:t>
            </a:r>
            <a:r>
              <a:rPr lang="en-IN" sz="1600" u="sng" dirty="0" smtClean="0">
                <a:latin typeface="Century Gothic" panose="020B0502020202020204" pitchFamily="34" charset="0"/>
              </a:rPr>
              <a:t>: </a:t>
            </a:r>
            <a:r>
              <a:rPr lang="en-IN" sz="1600" dirty="0">
                <a:latin typeface="Century Gothic" panose="020B0502020202020204" pitchFamily="34" charset="0"/>
              </a:rPr>
              <a:t>Information technology for learning, education and training- Languages accessibility and human interface equivalencies (HIEs) in e-learning applications—part 1: Framework and reference model for semantic interoperability.</a:t>
            </a:r>
            <a:endParaRPr lang="en-IN" sz="1600" b="1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IN" sz="1700" b="1" dirty="0" smtClean="0">
                <a:latin typeface="Century Gothic" panose="020B0502020202020204" pitchFamily="34" charset="0"/>
              </a:rPr>
              <a:t>At </a:t>
            </a:r>
            <a:r>
              <a:rPr lang="en-IN" sz="1700" b="1" dirty="0">
                <a:latin typeface="Century Gothic" panose="020B0502020202020204" pitchFamily="34" charset="0"/>
              </a:rPr>
              <a:t>T</a:t>
            </a:r>
            <a:r>
              <a:rPr lang="en-US" sz="1700" b="1" dirty="0">
                <a:latin typeface="Century Gothic" panose="020B0502020202020204" pitchFamily="34" charset="0"/>
              </a:rPr>
              <a:t>SDSI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New Item proposals, 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 </a:t>
            </a: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Study item and </a:t>
            </a:r>
            <a:r>
              <a:rPr lang="en-US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14 </a:t>
            </a: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SWIP (Study Work Item Proposal) under review: TSDSI</a:t>
            </a:r>
            <a:endParaRPr lang="en-IN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sz="17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499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3" y="365125"/>
            <a:ext cx="10910047" cy="724087"/>
          </a:xfrm>
        </p:spPr>
        <p:txBody>
          <a:bodyPr>
            <a:normAutofit/>
          </a:bodyPr>
          <a:lstStyle/>
          <a:p>
            <a:pPr lvl="0"/>
            <a:r>
              <a:rPr lang="en-US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Planned Activities for Next Quarters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3" y="1264024"/>
            <a:ext cx="11376212" cy="4912939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Monthly Activity Tracker, Draft Standards under WC, Bi-Weekly News/Policy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Preparation for the Steering Committee SC# 10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Finalization of Final Report.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Continue working on priority topics of ICT - 5G, M2M/</a:t>
            </a:r>
            <a:r>
              <a:rPr lang="en-US" sz="1800" dirty="0" err="1" smtClean="0">
                <a:solidFill>
                  <a:srgbClr val="002060"/>
                </a:solidFill>
              </a:rPr>
              <a:t>IoT</a:t>
            </a:r>
            <a:r>
              <a:rPr lang="en-US" sz="1800" dirty="0" smtClean="0">
                <a:solidFill>
                  <a:srgbClr val="002060"/>
                </a:solidFill>
              </a:rPr>
              <a:t>, Electrical Equipment incl. Consumer Electronics - CRO/CRS and Smart Energy, Smart Cities, Automotive - ITS, </a:t>
            </a:r>
            <a:r>
              <a:rPr lang="en-US" sz="1800" dirty="0" err="1" smtClean="0">
                <a:solidFill>
                  <a:srgbClr val="002060"/>
                </a:solidFill>
              </a:rPr>
              <a:t>eMobility</a:t>
            </a:r>
            <a:r>
              <a:rPr lang="en-US" sz="1800" dirty="0" smtClean="0">
                <a:solidFill>
                  <a:srgbClr val="002060"/>
                </a:solidFill>
              </a:rPr>
              <a:t>, &amp; any other new areas such as Ropeways, Circular Economy etc. 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Follow-up and closure of CEN CENELEC &amp; ETSI MoU with BIS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Closure and signing of the COAI-ETSI MoU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Participation in the important conferences and events.</a:t>
            </a:r>
          </a:p>
          <a:p>
            <a:pPr algn="just"/>
            <a:r>
              <a:rPr lang="en-US" sz="1800" dirty="0" smtClean="0">
                <a:solidFill>
                  <a:srgbClr val="002060"/>
                </a:solidFill>
              </a:rPr>
              <a:t>Closure of Regulatory and financial compliances for the Project SESEI </a:t>
            </a:r>
          </a:p>
          <a:p>
            <a:pPr algn="just"/>
            <a:endParaRPr lang="en-IN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88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22" y="127467"/>
            <a:ext cx="5195765" cy="2719387"/>
          </a:xfrm>
          <a:prstGeom prst="rect">
            <a:avLst/>
          </a:prstGeom>
        </p:spPr>
      </p:pic>
      <p:sp>
        <p:nvSpPr>
          <p:cNvPr id="3" name="מציין מיקום תוכן 6">
            <a:extLst>
              <a:ext uri="{FF2B5EF4-FFF2-40B4-BE49-F238E27FC236}">
                <a16:creationId xmlns:a16="http://schemas.microsoft.com/office/drawing/2014/main" xmlns="" id="{3F3E7915-1997-414B-9098-2ED093378737}"/>
              </a:ext>
            </a:extLst>
          </p:cNvPr>
          <p:cNvSpPr txBox="1">
            <a:spLocks/>
          </p:cNvSpPr>
          <p:nvPr/>
        </p:nvSpPr>
        <p:spPr>
          <a:xfrm>
            <a:off x="619125" y="2773970"/>
            <a:ext cx="10729232" cy="35300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2400" b="1"/>
              <a:t>Dinesh Chand Sharma 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(Seconded European Standardization Expert in India)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Director – Standardization &amp; Public Policy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SESEI C/O EBTC, DLTA Complex, Gate No 3, 1st Floor, 1,  Africa Avenue, New Delhi 110029</a:t>
            </a:r>
          </a:p>
          <a:p>
            <a:pPr algn="ctr">
              <a:buFont typeface="Wingdings" pitchFamily="2" charset="2"/>
              <a:buNone/>
            </a:pPr>
            <a:r>
              <a:rPr lang="en-US" sz="2400" b="1"/>
              <a:t>Mobile: </a:t>
            </a:r>
            <a:r>
              <a:rPr lang="en-US" sz="2400"/>
              <a:t>+91 9810079461,</a:t>
            </a:r>
            <a:r>
              <a:rPr lang="en-US" sz="2400" b="1"/>
              <a:t> Tel:</a:t>
            </a:r>
            <a:r>
              <a:rPr lang="en-US" sz="2400"/>
              <a:t> +91 11 3352 1525, </a:t>
            </a:r>
            <a:r>
              <a:rPr lang="en-US" sz="2400" b="1" u="sng">
                <a:hlinkClick r:id="rId3"/>
              </a:rPr>
              <a:t>dinesh.chand.sharma@sesei.eu</a:t>
            </a:r>
            <a:r>
              <a:rPr lang="en-US" sz="2400" b="1" u="sng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IN" sz="2400" b="1">
                <a:hlinkClick r:id="rId4"/>
              </a:rPr>
              <a:t>w</a:t>
            </a:r>
            <a:r>
              <a:rPr lang="en-US" sz="2400" b="1">
                <a:hlinkClick r:id="rId4"/>
              </a:rPr>
              <a:t>ww.sesei.eu</a:t>
            </a:r>
            <a:r>
              <a:rPr lang="en-US" sz="2400" b="1"/>
              <a:t> </a:t>
            </a:r>
            <a:r>
              <a:rPr lang="en-US" sz="2400" b="1">
                <a:sym typeface="Wingdings" panose="05000000000000000000" pitchFamily="2" charset="2"/>
              </a:rPr>
              <a:t></a:t>
            </a:r>
            <a:r>
              <a:rPr lang="en-US" sz="2400" b="1"/>
              <a:t> </a:t>
            </a:r>
            <a:r>
              <a:rPr lang="en-US" sz="2400" b="1">
                <a:hlinkClick r:id="rId5"/>
              </a:rPr>
              <a:t>www.sesei.in</a:t>
            </a:r>
            <a:r>
              <a:rPr lang="en-US" sz="2400" b="1"/>
              <a:t> </a:t>
            </a:r>
            <a:endParaRPr lang="en-US" sz="2400"/>
          </a:p>
          <a:p>
            <a:pPr algn="ctr">
              <a:buFontTx/>
              <a:buNone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2934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2678</Words>
  <Application>Microsoft Office PowerPoint</Application>
  <PresentationFormat>Widescreen</PresentationFormat>
  <Paragraphs>199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Outline</vt:lpstr>
      <vt:lpstr>Major Updates</vt:lpstr>
      <vt:lpstr>Key Meetings 1 (3)</vt:lpstr>
      <vt:lpstr>Key Meetings 2 (3)</vt:lpstr>
      <vt:lpstr>Key Meetings 3 (3)</vt:lpstr>
      <vt:lpstr>Key Events</vt:lpstr>
      <vt:lpstr>Key Queries </vt:lpstr>
      <vt:lpstr> Quarterly Report: Snap Shot 1 (4)  </vt:lpstr>
      <vt:lpstr>Quarterly Report: Snap Shot 2 (4)</vt:lpstr>
      <vt:lpstr>Quarterly Report: Snap Shot 3 (4)</vt:lpstr>
      <vt:lpstr>Quarterly Report: Snap Shot 4 (4)</vt:lpstr>
      <vt:lpstr>Key Draft Standards 1(2)</vt:lpstr>
      <vt:lpstr>Key Draft Standards 2(2)</vt:lpstr>
      <vt:lpstr>Planned Activities for Next Quarters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Nitin Sharma</dc:creator>
  <cp:lastModifiedBy>Nitin Sharma</cp:lastModifiedBy>
  <cp:revision>24</cp:revision>
  <dcterms:created xsi:type="dcterms:W3CDTF">2019-04-29T05:50:57Z</dcterms:created>
  <dcterms:modified xsi:type="dcterms:W3CDTF">2019-04-29T09:00:57Z</dcterms:modified>
</cp:coreProperties>
</file>