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6092" r:id="rId2"/>
    <p:sldMasterId id="2147486131" r:id="rId3"/>
    <p:sldMasterId id="2147486195" r:id="rId4"/>
    <p:sldMasterId id="2147486253" r:id="rId5"/>
    <p:sldMasterId id="2147486259" r:id="rId6"/>
    <p:sldMasterId id="2147486271" r:id="rId7"/>
    <p:sldMasterId id="2147486276" r:id="rId8"/>
  </p:sldMasterIdLst>
  <p:notesMasterIdLst>
    <p:notesMasterId r:id="rId36"/>
  </p:notesMasterIdLst>
  <p:handoutMasterIdLst>
    <p:handoutMasterId r:id="rId37"/>
  </p:handoutMasterIdLst>
  <p:sldIdLst>
    <p:sldId id="269" r:id="rId9"/>
    <p:sldId id="499" r:id="rId10"/>
    <p:sldId id="807" r:id="rId11"/>
    <p:sldId id="783" r:id="rId12"/>
    <p:sldId id="826" r:id="rId13"/>
    <p:sldId id="815" r:id="rId14"/>
    <p:sldId id="816" r:id="rId15"/>
    <p:sldId id="817" r:id="rId16"/>
    <p:sldId id="785" r:id="rId17"/>
    <p:sldId id="818" r:id="rId18"/>
    <p:sldId id="831" r:id="rId19"/>
    <p:sldId id="820" r:id="rId20"/>
    <p:sldId id="821" r:id="rId21"/>
    <p:sldId id="794" r:id="rId22"/>
    <p:sldId id="795" r:id="rId23"/>
    <p:sldId id="822" r:id="rId24"/>
    <p:sldId id="808" r:id="rId25"/>
    <p:sldId id="809" r:id="rId26"/>
    <p:sldId id="829" r:id="rId27"/>
    <p:sldId id="827" r:id="rId28"/>
    <p:sldId id="828" r:id="rId29"/>
    <p:sldId id="830" r:id="rId30"/>
    <p:sldId id="825" r:id="rId31"/>
    <p:sldId id="806" r:id="rId32"/>
    <p:sldId id="780" r:id="rId33"/>
    <p:sldId id="731" r:id="rId34"/>
    <p:sldId id="272" r:id="rId35"/>
  </p:sldIdLst>
  <p:sldSz cx="9144000" cy="6858000" type="screen4x3"/>
  <p:notesSz cx="6805613" cy="99441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14">
          <p15:clr>
            <a:srgbClr val="A4A3A4"/>
          </p15:clr>
        </p15:guide>
        <p15:guide id="2" pos="3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99"/>
    <a:srgbClr val="35195B"/>
    <a:srgbClr val="8FFF8F"/>
    <a:srgbClr val="777777"/>
    <a:srgbClr val="FFFFFF"/>
    <a:srgbClr val="CC0066"/>
    <a:srgbClr val="B8005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87544" autoAdjust="0"/>
  </p:normalViewPr>
  <p:slideViewPr>
    <p:cSldViewPr snapToGrid="0">
      <p:cViewPr varScale="1">
        <p:scale>
          <a:sx n="63" d="100"/>
          <a:sy n="63" d="100"/>
        </p:scale>
        <p:origin x="1494" y="48"/>
      </p:cViewPr>
      <p:guideLst>
        <p:guide orient="horz" pos="2214"/>
        <p:guide pos="36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214" y="-96"/>
      </p:cViewPr>
      <p:guideLst>
        <p:guide orient="horz" pos="3133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346626335459538E-2"/>
          <c:y val="9.9407433498597347E-2"/>
          <c:w val="0.61795544030538463"/>
          <c:h val="0.7765289585523658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Industrial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0.4</c:v>
                </c:pt>
                <c:pt idx="1">
                  <c:v>4.4000000000000004</c:v>
                </c:pt>
                <c:pt idx="2">
                  <c:v>16</c:v>
                </c:pt>
                <c:pt idx="3">
                  <c:v>43.5</c:v>
                </c:pt>
                <c:pt idx="4">
                  <c:v>99</c:v>
                </c:pt>
                <c:pt idx="5">
                  <c:v>182.5</c:v>
                </c:pt>
                <c:pt idx="6">
                  <c:v>297.8</c:v>
                </c:pt>
                <c:pt idx="7">
                  <c:v>447.6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05-4427-B196-E809DF8EE261}"/>
            </c:ext>
          </c:extLst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Smart cities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  <c:pt idx="0">
                  <c:v>0.60000000000000064</c:v>
                </c:pt>
                <c:pt idx="1">
                  <c:v>5.6</c:v>
                </c:pt>
                <c:pt idx="2">
                  <c:v>27.3</c:v>
                </c:pt>
                <c:pt idx="3">
                  <c:v>88.8</c:v>
                </c:pt>
                <c:pt idx="4">
                  <c:v>194.9</c:v>
                </c:pt>
                <c:pt idx="5">
                  <c:v>321.5</c:v>
                </c:pt>
                <c:pt idx="6">
                  <c:v>450.6</c:v>
                </c:pt>
                <c:pt idx="7">
                  <c:v>586.70000000000005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05-4427-B196-E809DF8EE261}"/>
            </c:ext>
          </c:extLst>
        </c:ser>
        <c:ser>
          <c:idx val="3"/>
          <c:order val="2"/>
          <c:tx>
            <c:strRef>
              <c:f>Sheet1!$A$5</c:f>
              <c:strCache>
                <c:ptCount val="1"/>
                <c:pt idx="0">
                  <c:v>Logistics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Sheet1!$B$5:$I$5</c:f>
              <c:numCache>
                <c:formatCode>0</c:formatCode>
                <c:ptCount val="8"/>
                <c:pt idx="0">
                  <c:v>1.8</c:v>
                </c:pt>
                <c:pt idx="1">
                  <c:v>9</c:v>
                </c:pt>
                <c:pt idx="2">
                  <c:v>45.1</c:v>
                </c:pt>
                <c:pt idx="3">
                  <c:v>122.6</c:v>
                </c:pt>
                <c:pt idx="4" formatCode="General">
                  <c:v>228.6</c:v>
                </c:pt>
                <c:pt idx="5" formatCode="General">
                  <c:v>365.7</c:v>
                </c:pt>
                <c:pt idx="6" formatCode="General">
                  <c:v>515.79999999999995</c:v>
                </c:pt>
                <c:pt idx="7" formatCode="General">
                  <c:v>653.6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05-4427-B196-E809DF8EE261}"/>
            </c:ext>
          </c:extLst>
        </c:ser>
        <c:ser>
          <c:idx val="4"/>
          <c:order val="3"/>
          <c:tx>
            <c:strRef>
              <c:f>Sheet1!$A$6</c:f>
              <c:strCache>
                <c:ptCount val="1"/>
                <c:pt idx="0">
                  <c:v>Environment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Sheet1!$B$6:$I$6</c:f>
              <c:numCache>
                <c:formatCode>_-* #,##0_-;\-* #,##0_-;_-* "-"??_-;_-@_-</c:formatCode>
                <c:ptCount val="8"/>
                <c:pt idx="0">
                  <c:v>0.46</c:v>
                </c:pt>
                <c:pt idx="1">
                  <c:v>10.027999999999999</c:v>
                </c:pt>
                <c:pt idx="2">
                  <c:v>49.772000000000013</c:v>
                </c:pt>
                <c:pt idx="3">
                  <c:v>134.22800000000001</c:v>
                </c:pt>
                <c:pt idx="4">
                  <c:v>259.44</c:v>
                </c:pt>
                <c:pt idx="5">
                  <c:v>427.61599999999999</c:v>
                </c:pt>
                <c:pt idx="6">
                  <c:v>634.75400000000002</c:v>
                </c:pt>
                <c:pt idx="7">
                  <c:v>870.09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05-4427-B196-E809DF8EE261}"/>
            </c:ext>
          </c:extLst>
        </c:ser>
        <c:ser>
          <c:idx val="5"/>
          <c:order val="4"/>
          <c:tx>
            <c:strRef>
              <c:f>Sheet1!$A$7</c:f>
              <c:strCache>
                <c:ptCount val="1"/>
                <c:pt idx="0">
                  <c:v>Utilities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Sheet1!$B$7:$I$7</c:f>
              <c:numCache>
                <c:formatCode>General</c:formatCode>
                <c:ptCount val="8"/>
                <c:pt idx="0">
                  <c:v>2.7</c:v>
                </c:pt>
                <c:pt idx="1">
                  <c:v>12.1</c:v>
                </c:pt>
                <c:pt idx="2">
                  <c:v>53.3</c:v>
                </c:pt>
                <c:pt idx="3">
                  <c:v>145.80000000000001</c:v>
                </c:pt>
                <c:pt idx="4">
                  <c:v>290.7</c:v>
                </c:pt>
                <c:pt idx="5">
                  <c:v>479.6</c:v>
                </c:pt>
                <c:pt idx="6">
                  <c:v>706.1</c:v>
                </c:pt>
                <c:pt idx="7">
                  <c:v>969.2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05-4427-B196-E809DF8EE261}"/>
            </c:ext>
          </c:extLst>
        </c:ser>
        <c:ser>
          <c:idx val="6"/>
          <c:order val="5"/>
          <c:tx>
            <c:strRef>
              <c:f>Sheet1!$A$8</c:f>
              <c:strCache>
                <c:ptCount val="1"/>
                <c:pt idx="0">
                  <c:v>Agriculture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Sheet1!$B$8:$I$8</c:f>
              <c:numCache>
                <c:formatCode>_-* #,##0_-;\-* #,##0_-;_-* "-"??_-;_-@_-</c:formatCode>
                <c:ptCount val="8"/>
                <c:pt idx="0">
                  <c:v>0.54</c:v>
                </c:pt>
                <c:pt idx="1">
                  <c:v>11.772</c:v>
                </c:pt>
                <c:pt idx="2">
                  <c:v>58.428000000000011</c:v>
                </c:pt>
                <c:pt idx="3">
                  <c:v>157.572</c:v>
                </c:pt>
                <c:pt idx="4">
                  <c:v>304.56</c:v>
                </c:pt>
                <c:pt idx="5">
                  <c:v>501.98399999999828</c:v>
                </c:pt>
                <c:pt idx="6">
                  <c:v>745.14600000000007</c:v>
                </c:pt>
                <c:pt idx="7">
                  <c:v>1021.41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05-4427-B196-E809DF8EE261}"/>
            </c:ext>
          </c:extLst>
        </c:ser>
        <c:ser>
          <c:idx val="1"/>
          <c:order val="6"/>
          <c:tx>
            <c:strRef>
              <c:f>Sheet1!$A$3</c:f>
              <c:strCache>
                <c:ptCount val="1"/>
                <c:pt idx="0">
                  <c:v>Consumer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Sheet1!$B$3:$I$3</c:f>
              <c:numCache>
                <c:formatCode>0</c:formatCode>
                <c:ptCount val="8"/>
                <c:pt idx="0">
                  <c:v>0.4</c:v>
                </c:pt>
                <c:pt idx="1">
                  <c:v>3</c:v>
                </c:pt>
                <c:pt idx="2">
                  <c:v>22.6</c:v>
                </c:pt>
                <c:pt idx="3">
                  <c:v>90.7</c:v>
                </c:pt>
                <c:pt idx="4" formatCode="General">
                  <c:v>238.1</c:v>
                </c:pt>
                <c:pt idx="5" formatCode="General">
                  <c:v>507.3</c:v>
                </c:pt>
                <c:pt idx="6" formatCode="General">
                  <c:v>971.7</c:v>
                </c:pt>
                <c:pt idx="7" formatCode="General">
                  <c:v>1539.9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05-4427-B196-E809DF8EE261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Smart buildings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Sheet1!$B$9:$I$9</c:f>
              <c:numCache>
                <c:formatCode>General</c:formatCode>
                <c:ptCount val="8"/>
                <c:pt idx="0">
                  <c:v>1.1000000000000001</c:v>
                </c:pt>
                <c:pt idx="1">
                  <c:v>25.7</c:v>
                </c:pt>
                <c:pt idx="2">
                  <c:v>89.2</c:v>
                </c:pt>
                <c:pt idx="3">
                  <c:v>188.9</c:v>
                </c:pt>
                <c:pt idx="4">
                  <c:v>329.1</c:v>
                </c:pt>
                <c:pt idx="5">
                  <c:v>558.5</c:v>
                </c:pt>
                <c:pt idx="6">
                  <c:v>913.5</c:v>
                </c:pt>
                <c:pt idx="7">
                  <c:v>1376.1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905-4427-B196-E809DF8E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  <c:axId val="301948736"/>
        <c:axId val="301955008"/>
      </c:barChart>
      <c:catAx>
        <c:axId val="301948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55008"/>
        <c:crosses val="autoZero"/>
        <c:auto val="1"/>
        <c:lblAlgn val="ctr"/>
        <c:lblOffset val="100"/>
        <c:noMultiLvlLbl val="0"/>
      </c:catAx>
      <c:valAx>
        <c:axId val="301955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Global LPWA Annual Revenue (US$ million) </a:t>
                </a:r>
              </a:p>
            </c:rich>
          </c:tx>
          <c:layout>
            <c:manualLayout>
              <c:xMode val="edge"/>
              <c:yMode val="edge"/>
              <c:x val="0.15919009750679508"/>
              <c:y val="4.5000186789200701E-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608902959097565"/>
          <c:y val="0.10515411194189132"/>
          <c:w val="0.27391094884579398"/>
          <c:h val="0.66219788307684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 sz="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8235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1" y="4723487"/>
            <a:ext cx="4989513" cy="4474131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31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752475"/>
            <a:ext cx="4951413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615607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6039" y="9445387"/>
            <a:ext cx="2947987" cy="4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32" tIns="45016" rIns="90032" bIns="45016"/>
          <a:lstStyle>
            <a:lvl1pPr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4538" indent="-285750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175" indent="-228600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6550" indent="-228600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5338" indent="-228600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538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9738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6938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4138" indent="-228600" defTabSz="928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402317-728D-4FF4-81E3-87030366246F}" type="slidenum">
              <a:rPr lang="en-GB" altLang="en-US" sz="2400"/>
              <a:pPr eaLnBrk="1" hangingPunct="1">
                <a:spcBef>
                  <a:spcPct val="0"/>
                </a:spcBef>
              </a:pPr>
              <a:t>2</a:t>
            </a:fld>
            <a:endParaRPr lang="en-GB" altLang="en-US" sz="2400" dirty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Notizenplatzhalter 4"/>
          <p:cNvSpPr>
            <a:spLocks noGrp="1"/>
          </p:cNvSpPr>
          <p:nvPr>
            <p:ph type="body" sz="quarter" idx="10"/>
          </p:nvPr>
        </p:nvSpPr>
        <p:spPr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5969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4688" y="809625"/>
            <a:ext cx="5387975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1800" b="1" dirty="0"/>
              <a:t>HG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50294" y="9435331"/>
            <a:ext cx="2945862" cy="49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6872" indent="-2757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2881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44033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85185" indent="-2205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26338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67490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08642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49794" indent="-22057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37B7BF9-C8EB-48D2-9004-4D144A358B1D}" type="slidenum">
              <a:rPr lang="fr-BE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3</a:t>
            </a:fld>
            <a:endParaRPr lang="fr-BE" altLang="en-U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825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Tx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M2M has been around for several decades now </a:t>
            </a:r>
          </a:p>
          <a:p>
            <a:pPr lvl="1">
              <a:spcAft>
                <a:spcPts val="600"/>
              </a:spcAft>
              <a:buFontTx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Some deployments date back more than 20 years. However M2M markets are struggling to realise the full M2M market potential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lang="en-US" sz="1400" dirty="0"/>
              <a:t>What exactly is Internet of Things : Smart Systems and the Internet of Things are driven by a combination of Sensors &amp; Actuators, Connectivity,</a:t>
            </a:r>
            <a:r>
              <a:rPr lang="en-US" sz="1400" baseline="0" dirty="0"/>
              <a:t> People &amp; Processes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02303" y="10230974"/>
            <a:ext cx="2909455" cy="53918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15DB9B-A0DD-4497-9E5F-58024C6684BD}" type="slidenum">
              <a:rPr lang="en-GB" smtClean="0">
                <a:solidFill>
                  <a:srgbClr val="000000"/>
                </a:solidFill>
                <a:cs typeface="Arial" charset="0"/>
              </a:rPr>
              <a:pPr>
                <a:defRPr/>
              </a:pPr>
              <a:t>4</a:t>
            </a:fld>
            <a:endParaRPr lang="en-GB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272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32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Wide range of Solutions and Applications possibilities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Automotive: </a:t>
            </a:r>
            <a:r>
              <a:rPr lang="en-GB" sz="1400" i="1" dirty="0">
                <a:solidFill>
                  <a:schemeClr val="tx2">
                    <a:lumMod val="75000"/>
                  </a:schemeClr>
                </a:solidFill>
              </a:rPr>
              <a:t>Telematics, Maintenance, Safety, Driver behaviour….. 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Home/Building: </a:t>
            </a:r>
            <a:r>
              <a:rPr lang="en-GB" sz="1400" i="1" dirty="0">
                <a:solidFill>
                  <a:schemeClr val="tx2">
                    <a:lumMod val="75000"/>
                  </a:schemeClr>
                </a:solidFill>
              </a:rPr>
              <a:t>Metering, Appliances, Lighting and HVAC,  Access Control, CCTV….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Health Care: Tele medicine, monitoring, Assisted living, Preventive and disease management……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Energy: </a:t>
            </a:r>
            <a:r>
              <a:rPr lang="en-GB" sz="1400" i="1" dirty="0">
                <a:solidFill>
                  <a:schemeClr val="tx2">
                    <a:lumMod val="75000"/>
                  </a:schemeClr>
                </a:solidFill>
              </a:rPr>
              <a:t>Metering, Generation, substations……  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Industrial, Logistical and Maintenance, Commerce, Infrastructure</a:t>
            </a:r>
            <a:r>
              <a:rPr lang="en-GB" sz="1500" dirty="0">
                <a:solidFill>
                  <a:schemeClr val="tx2">
                    <a:lumMod val="75000"/>
                  </a:schemeClr>
                </a:solidFill>
              </a:rPr>
              <a:t>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02303" y="10230974"/>
            <a:ext cx="2909455" cy="53918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15DB9B-A0DD-4497-9E5F-58024C6684B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48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  <a:buFontTx/>
              <a:buChar char="•"/>
              <a:defRPr/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Key challenges: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Fragmentation, provisioning/efficiency, integration complexity, scalability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M2M Communications meets non-ICT Industry [Automotive, Health, Energy..]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Make intelligent use of information, enabled by connected IT [Cloud..]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SDO/Fora roadmaps are not coordinated, and compete on similar subjects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02303" y="10230974"/>
            <a:ext cx="2909455" cy="53918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15DB9B-A0DD-4497-9E5F-58024C6684B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66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While IOT/M2M/IOE is a huge topic ranging from last mile connectivity all the way to data models and semantics, One cannot expect the work to focus in a single place. The following list contain few examples, many more exist:</a:t>
            </a: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 err="1">
                <a:solidFill>
                  <a:schemeClr val="tx2">
                    <a:lumMod val="75000"/>
                  </a:schemeClr>
                </a:solidFill>
              </a:rPr>
              <a:t>Alljoyn</a:t>
            </a: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 – open source project</a:t>
            </a: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ETSI / oneM2M</a:t>
            </a: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IEEE P2413—Standard for an Architectural Framework for the Internet of Things, IETF , ISA 100  (Industrial IOT)</a:t>
            </a: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ISO/IEC JTC1 /WG7: project named IOT RA covering Sensor Network Reference </a:t>
            </a:r>
            <a:r>
              <a:rPr lang="en-US" altLang="en-US" sz="1000" b="0" dirty="0" err="1">
                <a:solidFill>
                  <a:schemeClr val="tx2">
                    <a:lumMod val="75000"/>
                  </a:schemeClr>
                </a:solidFill>
              </a:rPr>
              <a:t>Atchitecture</a:t>
            </a:r>
            <a:endParaRPr lang="en-US" altLang="en-US" sz="1000" b="0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ITU Y 2066 and Y2067: Recommendation about IOT covering Requirements and Gateway capabilities</a:t>
            </a:r>
          </a:p>
          <a:p>
            <a:pPr lvl="1">
              <a:spcAft>
                <a:spcPts val="300"/>
              </a:spcAft>
              <a:buFontTx/>
              <a:buChar char="•"/>
            </a:pPr>
            <a:r>
              <a:rPr lang="en-US" altLang="en-US" sz="1000" b="0" dirty="0" err="1">
                <a:solidFill>
                  <a:schemeClr val="tx2">
                    <a:lumMod val="75000"/>
                  </a:schemeClr>
                </a:solidFill>
              </a:rPr>
              <a:t>OpenInterconnect</a:t>
            </a:r>
            <a:r>
              <a:rPr lang="en-US" altLang="en-US" sz="1000" b="0" dirty="0">
                <a:solidFill>
                  <a:schemeClr val="tx2">
                    <a:lumMod val="75000"/>
                  </a:schemeClr>
                </a:solidFill>
              </a:rPr>
              <a:t> , ZigBee, Z-Wave (wireless protocol for home automation)etc. </a:t>
            </a:r>
          </a:p>
          <a:p>
            <a:pPr>
              <a:spcAft>
                <a:spcPts val="300"/>
              </a:spcAft>
              <a:buFontTx/>
              <a:buChar char="•"/>
              <a:defRPr/>
            </a:pPr>
            <a:r>
              <a:rPr lang="en-GB" sz="1000" b="0" dirty="0">
                <a:solidFill>
                  <a:schemeClr val="tx2">
                    <a:lumMod val="75000"/>
                  </a:schemeClr>
                </a:solidFill>
              </a:rPr>
              <a:t>Key challenges: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US" sz="1000" b="0" dirty="0">
                <a:solidFill>
                  <a:schemeClr val="tx2">
                    <a:lumMod val="75000"/>
                  </a:schemeClr>
                </a:solidFill>
              </a:rPr>
              <a:t>Fragmentation, provisioning/efficiency, integration complexity, scalability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GB" sz="1000" b="0" dirty="0">
                <a:solidFill>
                  <a:schemeClr val="tx2">
                    <a:lumMod val="75000"/>
                  </a:schemeClr>
                </a:solidFill>
              </a:rPr>
              <a:t>M2M Communications meets non-ICT Industry [Automotive, Health, Energy..]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GB" sz="1000" b="0" dirty="0">
                <a:solidFill>
                  <a:schemeClr val="tx2">
                    <a:lumMod val="75000"/>
                  </a:schemeClr>
                </a:solidFill>
              </a:rPr>
              <a:t>Make intelligent use of information, enabled by connected IT [Cloud..]</a:t>
            </a:r>
          </a:p>
          <a:p>
            <a:pPr lvl="1">
              <a:spcAft>
                <a:spcPts val="300"/>
              </a:spcAft>
              <a:buFontTx/>
              <a:buChar char="•"/>
              <a:defRPr/>
            </a:pPr>
            <a:r>
              <a:rPr lang="en-US" sz="1000" b="0" dirty="0">
                <a:solidFill>
                  <a:schemeClr val="tx2">
                    <a:lumMod val="75000"/>
                  </a:schemeClr>
                </a:solidFill>
              </a:rPr>
              <a:t>SDO/Fora roadmaps are not coordinated, and compete on similar subjects</a:t>
            </a:r>
          </a:p>
          <a:p>
            <a:endParaRPr lang="en-US" sz="1000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38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90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45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60400" y="806450"/>
            <a:ext cx="5391150" cy="40433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1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eMTC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(Enhanced Machine. Type Communication)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Extended Coverage (EC-GSM)</a:t>
            </a:r>
          </a:p>
          <a:p>
            <a:r>
              <a:rPr lang="en-US" sz="1200" b="0" i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SIGFOX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THE GLOBAL CELLULAR CONNECTIVITY FOR THE INTERNET OF THINGS.</a:t>
            </a:r>
          </a:p>
          <a:p>
            <a:r>
              <a:rPr lang="en-US" sz="1200" b="0" i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Multi-Standard Radio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MSR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)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01778" y="10229783"/>
            <a:ext cx="2908429" cy="5385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787386E-CC77-4608-8487-1E0D4EEFC170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84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21125" y="9578975"/>
            <a:ext cx="3000375" cy="504825"/>
          </a:xfrm>
          <a:prstGeom prst="rect">
            <a:avLst/>
          </a:prstGeom>
        </p:spPr>
        <p:txBody>
          <a:bodyPr/>
          <a:lstStyle>
            <a:lvl1pPr defTabSz="944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4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4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4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4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425F40-C999-45A5-8BAD-167528A9BF83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14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023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93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IE" altLang="en-US"/>
              <a:t>oneM2M is a global partnership project, between 8 of the world’s leading ICT standards development organizations, 7 other partners (standards development organizations like CEN and CENELEC who have recently joined, or OMA, Broadband Forum, GlobalPlatform etc.)</a:t>
            </a:r>
          </a:p>
          <a:p>
            <a:pPr eaLnBrk="1" hangingPunct="1"/>
            <a:r>
              <a:rPr lang="en-IE" altLang="en-US"/>
              <a:t>Over 200 companies have participated in the development of the oneM2M specifications. – a set of 10 specs. Published in January 2015, recently updated in 2016. The specifications are all published by the 8 partner standards bodies, making a common set of IoT/M2M specifications across North America, Europe and Asia.</a:t>
            </a:r>
            <a:endParaRPr lang="en-GB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21125" y="9578975"/>
            <a:ext cx="3000375" cy="5048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45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45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45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45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F4CCC09-104C-4627-B5C1-570E2F362B81}" type="slidenum">
              <a:rPr lang="en-GB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17</a:t>
            </a:fld>
            <a:endParaRPr lang="en-GB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43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This is just a small sample of the type of company that is a member of oneM2M.</a:t>
            </a:r>
          </a:p>
          <a:p>
            <a:r>
              <a:rPr lang="en-GB" altLang="en-US"/>
              <a:t>NIST is an associate member, this is a category specifically created for government </a:t>
            </a:r>
            <a:r>
              <a:rPr lang="en-US" altLang="en-US"/>
              <a:t>t or regulatory agency that has an interest in the development of oneM2M standards. </a:t>
            </a:r>
            <a:endParaRPr lang="en-GB" altLang="en-US"/>
          </a:p>
        </p:txBody>
      </p:sp>
      <p:sp>
        <p:nvSpPr>
          <p:cNvPr id="48132" name="Date Placeholder 3"/>
          <p:cNvSpPr>
            <a:spLocks noGrp="1"/>
          </p:cNvSpPr>
          <p:nvPr>
            <p:ph type="dt" sz="quarter" idx="1"/>
          </p:nvPr>
        </p:nvSpPr>
        <p:spPr bwMode="auto">
          <a:xfrm>
            <a:off x="3802303" y="1"/>
            <a:ext cx="2909455" cy="53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28834" indent="-280321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21283" indent="-224257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569796" indent="-224257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18309" indent="-224257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466823" indent="-224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15336" indent="-224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363849" indent="-224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12362" indent="-224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450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60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Date Placeholder 1"/>
          <p:cNvSpPr txBox="1">
            <a:spLocks noGrp="1"/>
          </p:cNvSpPr>
          <p:nvPr/>
        </p:nvSpPr>
        <p:spPr bwMode="auto">
          <a:xfrm>
            <a:off x="3856039" y="0"/>
            <a:ext cx="2947987" cy="49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9" tIns="45090" rIns="90179" bIns="45090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0000"/>
                </a:solidFill>
              </a:rPr>
              <a:t>2012-05-02 </a:t>
            </a:r>
          </a:p>
        </p:txBody>
      </p:sp>
      <p:sp>
        <p:nvSpPr>
          <p:cNvPr id="107523" name="Slide Number Placeholder 2"/>
          <p:cNvSpPr txBox="1">
            <a:spLocks noGrp="1"/>
          </p:cNvSpPr>
          <p:nvPr/>
        </p:nvSpPr>
        <p:spPr bwMode="auto">
          <a:xfrm>
            <a:off x="3856039" y="9443798"/>
            <a:ext cx="2947987" cy="49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9" tIns="45090" rIns="90179" bIns="45090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8BA7C948-B018-45E4-9F5A-FA2A7E54A2D3}" type="slidenum">
              <a:rPr lang="en-US" altLang="en-US">
                <a:solidFill>
                  <a:srgbClr val="000000"/>
                </a:solidFill>
              </a:rPr>
              <a:pPr algn="r" eaLnBrk="1" hangingPunct="1">
                <a:spcBef>
                  <a:spcPct val="50000"/>
                </a:spcBef>
              </a:pPr>
              <a:t>26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7524" name="Header Placeholder 3"/>
          <p:cNvSpPr txBox="1">
            <a:spLocks noGrp="1"/>
          </p:cNvSpPr>
          <p:nvPr/>
        </p:nvSpPr>
        <p:spPr bwMode="auto">
          <a:xfrm>
            <a:off x="0" y="0"/>
            <a:ext cx="2947988" cy="49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9" tIns="45090" rIns="90179" bIns="45090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7525" name="Footer Placeholder 5"/>
          <p:cNvSpPr txBox="1">
            <a:spLocks noGrp="1"/>
          </p:cNvSpPr>
          <p:nvPr/>
        </p:nvSpPr>
        <p:spPr bwMode="auto">
          <a:xfrm>
            <a:off x="0" y="9443798"/>
            <a:ext cx="2947988" cy="49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9" tIns="45090" rIns="90179" bIns="45090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75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2338" y="746125"/>
            <a:ext cx="4965700" cy="3725863"/>
          </a:xfrm>
          <a:ln/>
        </p:spPr>
      </p:sp>
      <p:sp>
        <p:nvSpPr>
          <p:cNvPr id="107527" name="Rectangle 3"/>
          <p:cNvSpPr>
            <a:spLocks noGrp="1"/>
          </p:cNvSpPr>
          <p:nvPr>
            <p:ph type="body" idx="1"/>
          </p:nvPr>
        </p:nvSpPr>
        <p:spPr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lIns="90179" tIns="45090" rIns="90179" bIns="45090"/>
          <a:lstStyle/>
          <a:p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83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4451" y="9445387"/>
            <a:ext cx="2949575" cy="4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045" tIns="43023" rIns="86045" bIns="43023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C09ADD-EF14-4CBD-83F4-3B46AA27D158}" type="slidenum">
              <a:rPr lang="en-GB" altLang="en-US" sz="2400"/>
              <a:pPr eaLnBrk="1" hangingPunct="1">
                <a:spcBef>
                  <a:spcPct val="0"/>
                </a:spcBef>
              </a:pPr>
              <a:t>27</a:t>
            </a:fld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73269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1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447088" y="6389688"/>
            <a:ext cx="4032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fld id="{E67C70D3-CF84-41DE-AD42-C4FB2E193BF6}" type="slidenum">
              <a:rPr lang="en-US" altLang="en-US" sz="600" smtClean="0">
                <a:latin typeface="Arial" pitchFamily="34" charset="0"/>
              </a:rPr>
              <a:pPr>
                <a:defRPr/>
              </a:pPr>
              <a:t>‹#›</a:t>
            </a:fld>
            <a:endParaRPr lang="en-US" altLang="en-US" sz="600" dirty="0">
              <a:latin typeface="Arial" pitchFamily="34" charset="0"/>
            </a:endParaRPr>
          </a:p>
        </p:txBody>
      </p:sp>
      <p:sp>
        <p:nvSpPr>
          <p:cNvPr id="3" name="Rectangle 100"/>
          <p:cNvSpPr>
            <a:spLocks noChangeArrowheads="1"/>
          </p:cNvSpPr>
          <p:nvPr userDrawn="1"/>
        </p:nvSpPr>
        <p:spPr bwMode="auto">
          <a:xfrm>
            <a:off x="25400" y="268446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IN" altLang="en-US" sz="2800" b="1" dirty="0">
                <a:solidFill>
                  <a:srgbClr val="484848"/>
                </a:solidFill>
                <a:latin typeface="Calibri" pitchFamily="34" charset="0"/>
              </a:rPr>
              <a:t>“M2M/IoT Standards &amp; Interoperability” </a:t>
            </a:r>
          </a:p>
        </p:txBody>
      </p:sp>
      <p:pic>
        <p:nvPicPr>
          <p:cNvPr id="4" name="Picture 8" descr="efta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7004050" y="211138"/>
            <a:ext cx="77946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1"/>
          <p:cNvCxnSpPr/>
          <p:nvPr userDrawn="1"/>
        </p:nvCxnSpPr>
        <p:spPr>
          <a:xfrm flipV="1">
            <a:off x="263525" y="942975"/>
            <a:ext cx="8609013" cy="0"/>
          </a:xfrm>
          <a:prstGeom prst="line">
            <a:avLst/>
          </a:prstGeom>
          <a:ln w="9525">
            <a:solidFill>
              <a:srgbClr val="B80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5" descr="ETSI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298450"/>
            <a:ext cx="1558925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EN logo transparent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212725"/>
            <a:ext cx="796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LogoDefPMS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225425"/>
            <a:ext cx="1243013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rapidis.blogactiv.eu/files/2012/09/European_Commission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3" y="19050"/>
            <a:ext cx="1233487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26"/>
          <p:cNvSpPr txBox="1">
            <a:spLocks noChangeArrowheads="1"/>
          </p:cNvSpPr>
          <p:nvPr userDrawn="1"/>
        </p:nvSpPr>
        <p:spPr bwMode="auto">
          <a:xfrm>
            <a:off x="505080" y="5380672"/>
            <a:ext cx="8299450" cy="147732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nl-BE" sz="18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Dinesh Chand Sharma 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Director – Standards</a:t>
            </a:r>
            <a:r>
              <a:rPr lang="en-US" sz="1800" baseline="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&amp; Public</a:t>
            </a:r>
            <a:r>
              <a:rPr lang="en-US" sz="18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Policy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EU Project SESEI </a:t>
            </a:r>
          </a:p>
          <a:p>
            <a:pPr algn="ctr">
              <a:defRPr/>
            </a:pPr>
            <a:r>
              <a:rPr lang="en-IN" sz="1800" b="1" dirty="0">
                <a:solidFill>
                  <a:srgbClr val="484848"/>
                </a:solidFill>
                <a:latin typeface="Calibri" pitchFamily="34" charset="0"/>
              </a:rPr>
              <a:t>BIS 2nd plenary ISO_IEC_JTC1_SC41 &amp; Seminar</a:t>
            </a:r>
          </a:p>
          <a:p>
            <a:pPr algn="ctr">
              <a:defRPr/>
            </a:pPr>
            <a:r>
              <a:rPr lang="en-IN" sz="1800" b="1" baseline="0" dirty="0">
                <a:solidFill>
                  <a:srgbClr val="484848"/>
                </a:solidFill>
                <a:latin typeface="Calibri" pitchFamily="34" charset="0"/>
                <a:cs typeface="Arial" charset="0"/>
              </a:rPr>
              <a:t>15</a:t>
            </a:r>
            <a:r>
              <a:rPr lang="en-IN" sz="1800" b="1" baseline="30000" dirty="0">
                <a:solidFill>
                  <a:srgbClr val="484848"/>
                </a:solidFill>
                <a:latin typeface="Calibri" pitchFamily="34" charset="0"/>
                <a:cs typeface="Arial" charset="0"/>
              </a:rPr>
              <a:t>th</a:t>
            </a:r>
            <a:r>
              <a:rPr lang="en-IN" sz="1800" b="1" baseline="0" dirty="0">
                <a:solidFill>
                  <a:srgbClr val="484848"/>
                </a:solidFill>
                <a:latin typeface="Calibri" pitchFamily="34" charset="0"/>
                <a:cs typeface="Arial" charset="0"/>
              </a:rPr>
              <a:t> November 2017</a:t>
            </a:r>
            <a:endParaRPr lang="en-US" sz="18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24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737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0">
                <a:solidFill>
                  <a:srgbClr val="006699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1pPr>
            <a:lvl2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2pPr>
            <a:lvl3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3pPr>
            <a:lvl4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2698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01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727200"/>
            <a:ext cx="390525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727200"/>
            <a:ext cx="390525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6939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2289175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2289175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9524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583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77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424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3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2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09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8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108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457200" y="5075238"/>
            <a:ext cx="8229600" cy="1222375"/>
          </a:xfrm>
          <a:prstGeom prst="roundRect">
            <a:avLst/>
          </a:prstGeom>
          <a:noFill/>
          <a:ln>
            <a:solidFill>
              <a:srgbClr val="A0A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7" descr="C:\Documents and Settings\mcauley\Local Settings\Temp\wz83a6\oneM2M\oneM2M-Logo.gif"/>
          <p:cNvPicPr>
            <a:picLocks noChangeAspect="1" noChangeArrowheads="1"/>
          </p:cNvPicPr>
          <p:nvPr userDrawn="1"/>
        </p:nvPicPr>
        <p:blipFill>
          <a:blip r:embed="rId2" cstate="print"/>
          <a:srcRect t="7465"/>
          <a:stretch>
            <a:fillRect/>
          </a:stretch>
        </p:blipFill>
        <p:spPr bwMode="auto">
          <a:xfrm>
            <a:off x="1581150" y="152400"/>
            <a:ext cx="59817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076826"/>
            <a:ext cx="7772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C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0" y="3629025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90000"/>
              </a:lnSpc>
              <a:defRPr sz="4800" b="1" cap="all">
                <a:solidFill>
                  <a:srgbClr val="A0A0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9976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W -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344321" y="86003"/>
            <a:ext cx="8580438" cy="86522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40186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447088" y="6389688"/>
            <a:ext cx="4032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fld id="{E67C70D3-CF84-41DE-AD42-C4FB2E193BF6}" type="slidenum">
              <a:rPr lang="en-US" altLang="en-US" sz="600" smtClean="0">
                <a:solidFill>
                  <a:srgbClr val="CCFFCC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altLang="en-US" sz="600" dirty="0">
              <a:solidFill>
                <a:srgbClr val="CCFFCC"/>
              </a:solidFill>
              <a:latin typeface="Arial" pitchFamily="34" charset="0"/>
            </a:endParaRPr>
          </a:p>
        </p:txBody>
      </p:sp>
      <p:sp>
        <p:nvSpPr>
          <p:cNvPr id="3" name="Rectangle 100"/>
          <p:cNvSpPr>
            <a:spLocks noChangeArrowheads="1"/>
          </p:cNvSpPr>
          <p:nvPr userDrawn="1"/>
        </p:nvSpPr>
        <p:spPr bwMode="auto">
          <a:xfrm>
            <a:off x="25400" y="268446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IN" altLang="en-US" sz="2800" b="1" dirty="0">
                <a:solidFill>
                  <a:srgbClr val="484848"/>
                </a:solidFill>
                <a:latin typeface="Calibri" pitchFamily="34" charset="0"/>
              </a:rPr>
              <a:t>“EU best Practices around emerging area of Digitization” </a:t>
            </a:r>
          </a:p>
        </p:txBody>
      </p:sp>
      <p:pic>
        <p:nvPicPr>
          <p:cNvPr id="4" name="Picture 8" descr="efta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7004050" y="211138"/>
            <a:ext cx="77946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1"/>
          <p:cNvCxnSpPr/>
          <p:nvPr userDrawn="1"/>
        </p:nvCxnSpPr>
        <p:spPr>
          <a:xfrm flipV="1">
            <a:off x="263525" y="942975"/>
            <a:ext cx="8609013" cy="0"/>
          </a:xfrm>
          <a:prstGeom prst="line">
            <a:avLst/>
          </a:prstGeom>
          <a:ln w="9525">
            <a:solidFill>
              <a:srgbClr val="B80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5" descr="ETSI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298450"/>
            <a:ext cx="1558925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EN logo transparent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212725"/>
            <a:ext cx="796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LogoDefPMS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225425"/>
            <a:ext cx="1243013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rapidis.blogactiv.eu/files/2012/09/European_Commission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3" y="19050"/>
            <a:ext cx="1233487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26"/>
          <p:cNvSpPr txBox="1">
            <a:spLocks noChangeArrowheads="1"/>
          </p:cNvSpPr>
          <p:nvPr userDrawn="1"/>
        </p:nvSpPr>
        <p:spPr bwMode="auto">
          <a:xfrm>
            <a:off x="505080" y="5380672"/>
            <a:ext cx="8299450" cy="147732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nl-BE" sz="1800" dirty="0">
                <a:solidFill>
                  <a:srgbClr val="00279F"/>
                </a:solidFill>
                <a:latin typeface="Calibri" pitchFamily="34" charset="0"/>
                <a:cs typeface="Arial" charset="0"/>
              </a:rPr>
              <a:t>Dinesh Chand Sharma </a:t>
            </a:r>
          </a:p>
          <a:p>
            <a:pPr algn="ctr">
              <a:defRPr/>
            </a:pPr>
            <a:r>
              <a:rPr lang="en-US" sz="1800" dirty="0">
                <a:solidFill>
                  <a:srgbClr val="00279F"/>
                </a:solidFill>
                <a:latin typeface="Calibri" pitchFamily="34" charset="0"/>
                <a:cs typeface="Arial" charset="0"/>
              </a:rPr>
              <a:t>Director – Standards &amp; Public Policy</a:t>
            </a:r>
          </a:p>
          <a:p>
            <a:pPr algn="ctr">
              <a:defRPr/>
            </a:pPr>
            <a:r>
              <a:rPr lang="en-US" sz="1800" dirty="0">
                <a:solidFill>
                  <a:srgbClr val="00279F"/>
                </a:solidFill>
                <a:latin typeface="Calibri" pitchFamily="34" charset="0"/>
                <a:cs typeface="Arial" charset="0"/>
              </a:rPr>
              <a:t>Project SESEI </a:t>
            </a:r>
          </a:p>
          <a:p>
            <a:pPr algn="ctr">
              <a:defRPr/>
            </a:pPr>
            <a:r>
              <a:rPr lang="en-US" altLang="en-US" sz="1800" b="1" dirty="0">
                <a:solidFill>
                  <a:srgbClr val="484848"/>
                </a:solidFill>
                <a:latin typeface="Calibri" pitchFamily="34" charset="0"/>
              </a:rPr>
              <a:t>(</a:t>
            </a:r>
            <a:r>
              <a:rPr lang="en-IN" sz="1800" b="1" dirty="0">
                <a:solidFill>
                  <a:srgbClr val="484848"/>
                </a:solidFill>
                <a:latin typeface="Calibri" pitchFamily="34" charset="0"/>
              </a:rPr>
              <a:t>Leadership Talk Series - IIM Lucknow (Noida Campus)</a:t>
            </a:r>
            <a:r>
              <a:rPr lang="en-US" sz="1800" b="1" dirty="0">
                <a:solidFill>
                  <a:srgbClr val="484848"/>
                </a:solidFill>
                <a:latin typeface="Calibri" pitchFamily="34" charset="0"/>
              </a:rPr>
              <a:t>, 15</a:t>
            </a:r>
            <a:r>
              <a:rPr lang="en-US" sz="1800" b="1" baseline="30000" dirty="0">
                <a:solidFill>
                  <a:srgbClr val="484848"/>
                </a:solidFill>
                <a:latin typeface="Calibri" pitchFamily="34" charset="0"/>
              </a:rPr>
              <a:t>th</a:t>
            </a:r>
            <a:r>
              <a:rPr lang="en-US" sz="1800" b="1" dirty="0">
                <a:solidFill>
                  <a:srgbClr val="484848"/>
                </a:solidFill>
                <a:latin typeface="Calibri" pitchFamily="34" charset="0"/>
              </a:rPr>
              <a:t> July ’2017</a:t>
            </a:r>
            <a:r>
              <a:rPr lang="en-US" altLang="en-US" sz="1800" b="1" dirty="0">
                <a:solidFill>
                  <a:srgbClr val="484848"/>
                </a:solidFill>
                <a:latin typeface="Calibri" pitchFamily="34" charset="0"/>
              </a:rPr>
              <a:t>)</a:t>
            </a:r>
          </a:p>
          <a:p>
            <a:pPr algn="ctr">
              <a:defRPr/>
            </a:pPr>
            <a:endParaRPr lang="en-US" sz="1800" dirty="0">
              <a:solidFill>
                <a:srgbClr val="00279F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31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28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0">
                <a:solidFill>
                  <a:srgbClr val="006699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1pPr>
            <a:lvl2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2pPr>
            <a:lvl3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3pPr>
            <a:lvl4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56855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6770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727200"/>
            <a:ext cx="390525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727200"/>
            <a:ext cx="390525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07615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2289175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2289175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65210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0448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459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846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565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6" descr="open-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42950" y="4981193"/>
            <a:ext cx="8067675" cy="684277"/>
          </a:xfrm>
        </p:spPr>
        <p:txBody>
          <a:bodyPr anchor="t"/>
          <a:lstStyle>
            <a:lvl1pPr algn="l">
              <a:defRPr sz="1600" b="1" cap="all"/>
            </a:lvl1pPr>
          </a:lstStyle>
          <a:p>
            <a:r>
              <a:rPr lang="en-US" dirty="0"/>
              <a:t>INDIA M2M FORUM 2015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42949" y="5474970"/>
            <a:ext cx="8081011" cy="514350"/>
          </a:xfr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1"/>
          </p:nvPr>
        </p:nvSpPr>
        <p:spPr>
          <a:xfrm>
            <a:off x="742949" y="6000768"/>
            <a:ext cx="8088631" cy="514350"/>
          </a:xfrm>
        </p:spPr>
        <p:txBody>
          <a:bodyPr anchor="ctr"/>
          <a:lstStyle>
            <a:lvl1pPr marL="0" indent="0" algn="l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85549851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E974E-0F36-46F3-AD27-052C91AC764E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004101"/>
      </p:ext>
    </p:extLst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C944C-BD6D-45D6-94B2-29E3914DAA0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588751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91225" cy="4819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71E8B-6CC8-46AC-A603-1708CCB117F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331477798"/>
      </p:ext>
    </p:extLst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62650" cy="473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DE2D9-C7C4-4A14-9F81-BCFCE5D84E4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33192809"/>
      </p:ext>
    </p:extLst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76925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C94AC-E9EA-440F-8459-2F6AF233F03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61508065"/>
      </p:ext>
    </p:extLst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05500" cy="4610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65B59-5730-49F2-A99D-7A2AAB968876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32846012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62650" cy="4562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FCBE9-BEE2-4484-9CFE-DE4EBFE16B88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59128945"/>
      </p:ext>
    </p:extLst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86450" cy="460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799D0-D5D1-4324-8FEA-D35AC29EBFAA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21402136"/>
      </p:ext>
    </p:extLst>
  </p:cSld>
  <p:clrMapOvr>
    <a:masterClrMapping/>
  </p:clrMapOvr>
  <p:transition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371600"/>
            <a:ext cx="26193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25" cy="4552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E003-3309-40B9-B670-68C75AD6F73C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27820197"/>
      </p:ext>
    </p:extLst>
  </p:cSld>
  <p:clrMapOvr>
    <a:masterClrMapping/>
  </p:clrMapOvr>
  <p:transition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2D216-9BA2-45CF-88D9-995359C84174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84189500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92E3B-8948-48D5-AE3B-90956BE86008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39375857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E6140-BC62-4A5E-B6F4-1AE03F128DE0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49360210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471B5-8F0F-4F97-B6A2-C4940F5FF803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74210715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FC7C-563A-473A-912D-6E801459204F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88287803"/>
      </p:ext>
    </p:extLst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09406-8ED2-4C66-9B0A-50D37B4B8E53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06031183"/>
      </p:ext>
    </p:extLst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6" descr="Divid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5349876"/>
            <a:ext cx="7772400" cy="66040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67425"/>
            <a:ext cx="7772400" cy="434975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618B2-98B6-4F5F-90EE-928A44EB27D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4338683"/>
      </p:ext>
    </p:extLst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7D0E7-2E76-4C8C-BD57-5C7BAAC4F80E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973353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C9697-C3CD-44B6-A9DA-02F90383A8FE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4432"/>
      </p:ext>
    </p:extLst>
  </p:cSld>
  <p:clrMapOvr>
    <a:masterClrMapping/>
  </p:clrMapOvr>
  <p:transition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44D37-7E38-45B2-9F12-5CB494B4011B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694063"/>
      </p:ext>
    </p:extLst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3903" y="333778"/>
            <a:ext cx="6383714" cy="532639"/>
          </a:xfrm>
          <a:prstGeom prst="rect">
            <a:avLst/>
          </a:prstGeo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מציין מיקום תוכן 2"/>
          <p:cNvSpPr>
            <a:spLocks noGrp="1"/>
          </p:cNvSpPr>
          <p:nvPr>
            <p:ph idx="1"/>
          </p:nvPr>
        </p:nvSpPr>
        <p:spPr>
          <a:xfrm>
            <a:off x="450574" y="1404730"/>
            <a:ext cx="8038685" cy="4903305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/>
            </a:lvl1pPr>
          </a:lstStyle>
          <a:p>
            <a:r>
              <a:rPr lang="en-GB" dirty="0"/>
              <a:t>This is the 1st level text</a:t>
            </a:r>
          </a:p>
          <a:p>
            <a:pPr lvl="1"/>
            <a:r>
              <a:rPr lang="en-GB" dirty="0"/>
              <a:t>This is the 2nd level text</a:t>
            </a:r>
          </a:p>
          <a:p>
            <a:pPr lvl="2"/>
            <a:r>
              <a:rPr lang="en-GB" dirty="0"/>
              <a:t>This is the 3rd level text</a:t>
            </a:r>
          </a:p>
          <a:p>
            <a:pPr lvl="3"/>
            <a:r>
              <a:rPr lang="en-GB" dirty="0"/>
              <a:t>This is the 4th level text</a:t>
            </a:r>
          </a:p>
          <a:p>
            <a:pPr lvl="4"/>
            <a:r>
              <a:rPr lang="en-GB" dirty="0"/>
              <a:t>This is the 5th level text</a:t>
            </a:r>
          </a:p>
          <a:p>
            <a:pPr lvl="4"/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28938" y="6356350"/>
            <a:ext cx="3419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GSC-18, 22-23 July 2014, Sophia Antipolis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26A9AB-8DA3-41A3-AD08-53342815B43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76256"/>
      </p:ext>
    </p:extLst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832189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0064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Vertical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57158" y="980728"/>
            <a:ext cx="8429683" cy="5112568"/>
          </a:xfrm>
        </p:spPr>
        <p:txBody>
          <a:bodyPr lIns="0"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C008C"/>
              </a:buClr>
              <a:buSzTx/>
              <a:buFont typeface="Wingdings" panose="05000000000000000000" pitchFamily="2" charset="2"/>
              <a:buChar char="v"/>
              <a:tabLst/>
              <a:defRPr sz="2400" i="0">
                <a:solidFill>
                  <a:schemeClr val="accent3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447C"/>
              </a:buClr>
              <a:buSzTx/>
              <a:buFont typeface="Wingdings" panose="05000000000000000000" pitchFamily="2" charset="2"/>
              <a:buChar char="Ø"/>
              <a:tabLst/>
              <a:defRPr sz="1800" i="0">
                <a:solidFill>
                  <a:schemeClr val="accent3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Courier New" panose="02070309020205020404" pitchFamily="49" charset="0"/>
              <a:buChar char="o"/>
              <a:tabLst/>
              <a:defRPr sz="1800" i="0">
                <a:solidFill>
                  <a:schemeClr val="accent3"/>
                </a:solidFill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Wingdings" panose="05000000000000000000" pitchFamily="2" charset="2"/>
              <a:buChar char="§"/>
              <a:tabLst/>
              <a:defRPr sz="1800" i="0">
                <a:solidFill>
                  <a:schemeClr val="accent3"/>
                </a:solidFill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Arial" panose="020B0604020202020204" pitchFamily="34" charset="0"/>
              <a:buChar char="•"/>
              <a:tabLst/>
              <a:defRPr sz="1800" i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22"/>
          </p:nvPr>
        </p:nvSpPr>
        <p:spPr>
          <a:xfrm>
            <a:off x="357158" y="332656"/>
            <a:ext cx="8429684" cy="504056"/>
          </a:xfrm>
        </p:spPr>
        <p:txBody>
          <a:bodyPr lIns="0" tIns="46800">
            <a:noAutofit/>
          </a:bodyPr>
          <a:lstStyle>
            <a:lvl1pPr marL="0" indent="0">
              <a:buNone/>
              <a:defRPr sz="2800" b="1">
                <a:solidFill>
                  <a:srgbClr val="00447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00D8F-B8F9-4F41-8365-69F064BFB3B1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119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5636" y="274638"/>
            <a:ext cx="7907885" cy="544228"/>
          </a:xfrm>
          <a:prstGeom prst="rect">
            <a:avLst/>
          </a:prstGeom>
        </p:spPr>
        <p:txBody>
          <a:bodyPr lIns="44917" tIns="22458" rIns="44917" bIns="22458"/>
          <a:lstStyle>
            <a:lvl1pPr>
              <a:defRPr lang="zh-CN" altLang="en-US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0526378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39810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00565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051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4992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4F972-C058-4AB0-B62D-CD6C285581C7}" type="datetimeFigureOut">
              <a:rPr lang="en-US" sz="1800">
                <a:solidFill>
                  <a:prstClr val="black"/>
                </a:solidFill>
                <a:latin typeface="Arial" charset="0"/>
                <a:cs typeface="Arial" charset="0"/>
              </a:rPr>
              <a:pPr>
                <a:defRPr/>
              </a:pPr>
              <a:t>11/13/2017</a:t>
            </a:fld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19DDE-0DB1-433F-94D2-B062A8ADAA85}" type="slidenum">
              <a:rPr lang="en-US" sz="1800">
                <a:solidFill>
                  <a:prstClr val="black"/>
                </a:solidFill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en-US" sz="18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8915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90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070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3468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305800" y="6400800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fld id="{B52B8AB2-264B-4AC2-9175-A38C93BC556B}" type="slidenum">
              <a:rPr lang="en-US" sz="120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765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457200" y="5075238"/>
            <a:ext cx="8229600" cy="1222375"/>
          </a:xfrm>
          <a:prstGeom prst="roundRect">
            <a:avLst/>
          </a:prstGeom>
          <a:noFill/>
          <a:ln>
            <a:solidFill>
              <a:srgbClr val="A0A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7" descr="C:\Documents and Settings\mcauley\Local Settings\Temp\wz83a6\oneM2M\oneM2M-Logo.gif"/>
          <p:cNvPicPr>
            <a:picLocks noChangeAspect="1" noChangeArrowheads="1"/>
          </p:cNvPicPr>
          <p:nvPr userDrawn="1"/>
        </p:nvPicPr>
        <p:blipFill>
          <a:blip r:embed="rId2" cstate="print"/>
          <a:srcRect t="7465"/>
          <a:stretch>
            <a:fillRect/>
          </a:stretch>
        </p:blipFill>
        <p:spPr bwMode="auto">
          <a:xfrm>
            <a:off x="1581150" y="152400"/>
            <a:ext cx="59817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076826"/>
            <a:ext cx="7772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C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0" y="3629025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90000"/>
              </a:lnSpc>
              <a:defRPr sz="4800" b="1" cap="all">
                <a:solidFill>
                  <a:srgbClr val="A0A0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0283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400050" y="6472238"/>
            <a:ext cx="849312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tabLst>
                <a:tab pos="7259638" algn="r"/>
              </a:tabLst>
              <a:defRPr/>
            </a:pPr>
            <a:r>
              <a:rPr lang="en-US" sz="900" dirty="0">
                <a:solidFill>
                  <a:prstClr val="black"/>
                </a:solidFill>
                <a:latin typeface="Verdana" pitchFamily="34" charset="0"/>
              </a:rPr>
              <a:t>   Page </a:t>
            </a:r>
            <a:fld id="{A41AAAFC-6566-4928-94DC-595314CE3DB4}" type="slidenum">
              <a:rPr lang="en-US" sz="900">
                <a:solidFill>
                  <a:prstClr val="black"/>
                </a:solidFill>
                <a:latin typeface="Verdana" pitchFamily="34" charset="0"/>
              </a:rPr>
              <a:pPr>
                <a:tabLst>
                  <a:tab pos="7259638" algn="r"/>
                </a:tabLst>
                <a:defRPr/>
              </a:pPr>
              <a:t>‹#›</a:t>
            </a:fld>
            <a:r>
              <a:rPr lang="en-US" sz="900" dirty="0">
                <a:solidFill>
                  <a:prstClr val="black"/>
                </a:solidFill>
                <a:latin typeface="Verdana" pitchFamily="34" charset="0"/>
              </a:rPr>
              <a:t>                                                CEN-CENELEC-ETSI Smart Energy Co-ordination Group                          © CEN-CENELEC-ETSI 2015         </a:t>
            </a:r>
          </a:p>
        </p:txBody>
      </p:sp>
      <p:pic>
        <p:nvPicPr>
          <p:cNvPr id="5" name="Picture 7" descr="CEN logo transparent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463" y="233363"/>
            <a:ext cx="458787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enelec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475" y="231775"/>
            <a:ext cx="90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ETSI Logo_Press.jpg"/>
          <p:cNvPicPr>
            <a:picLocks noChangeArrowheads="1"/>
          </p:cNvPicPr>
          <p:nvPr userDrawn="1"/>
        </p:nvPicPr>
        <p:blipFill>
          <a:blip r:embed="rId4" cstate="print"/>
          <a:srcRect b="-520"/>
          <a:stretch>
            <a:fillRect/>
          </a:stretch>
        </p:blipFill>
        <p:spPr bwMode="auto">
          <a:xfrm>
            <a:off x="2051050" y="188913"/>
            <a:ext cx="13620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24" y="2173289"/>
            <a:ext cx="8786842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294" y="3886200"/>
            <a:ext cx="875870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88022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7150"/>
            <a:ext cx="8153400" cy="1295400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rgbClr val="006699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1pPr>
            <a:lvl2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2pPr>
            <a:lvl3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3pPr>
            <a:lvl4pPr>
              <a:buClr>
                <a:srgbClr val="006699"/>
              </a:buClr>
              <a:defRPr>
                <a:latin typeface="Calibri" pitchFamily="34" charset="0"/>
                <a:cs typeface="Calibri" pitchFamily="34" charset="0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126920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W -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344321" y="86003"/>
            <a:ext cx="8580438" cy="86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43995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02006-238A-4C9D-9A6F-779801B2C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F2D71-BA0F-48E3-95BB-90C616FEE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B7C36-A784-4A9D-B91D-00948AC1D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F6B65-57F3-4273-8156-3423D5CE1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D16FB-29C8-4F04-B6AA-77F56AC6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1459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E3930-69FC-4066-A151-BC327A67C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0D837-C4B5-4E39-A9DC-89E01A2E8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AC9C1-BF6D-4B39-989E-E20BD4B2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8096E-AF0B-433C-AADE-598A3D48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47313-1B53-45EA-9542-62A3B5D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124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0256A-C75B-40D7-A84B-E48A1836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1414A-9050-42FB-8805-6B90EC916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3BBBC-4548-413A-9A5E-68DC2431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8B832-D99C-450C-82AE-951D78F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1C915-553C-413F-8049-DB9C1DDBE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4745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56B91-CF46-428E-8132-6A6EA661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AC684-170D-4FE8-9AEE-E11FC8FD4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CB033-A0C9-4E9E-977D-BBB063FE5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02A47-6E66-4031-9447-480A9827A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9DAC9-73B6-4355-AA62-3B0C852A1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8389F-5365-4521-8A9F-E614988F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9084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D4591-69F4-4C3B-8F92-92440988A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BF526-E616-4046-A981-92EAA93B2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3F554-CF20-474B-9CC1-64B94BB72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56F26-0AE3-4E5C-BC30-511645128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18A32-9A57-4209-A47C-659958EA6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092906-8371-41E1-AF51-A6CA86FB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050C99-23D5-482B-A94F-B0EEC2B1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AA442-CD71-4560-815B-62F334F25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6362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4554-653F-48FB-B4AD-CF35147E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A1B51-29FF-457E-AEB6-6A5CDA1D5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09621-BFA1-495D-B6D7-D8663EB97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C72B1-F25A-4FA7-9741-4DEA811F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438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CCD96-2027-488A-A648-BB501CFF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3CD89-6CC6-4A48-8574-20922B61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149E5-51B1-4F4A-9586-6CCBEEA0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5554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29E4-2FCC-437C-B952-0CB1CA05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B3079-3097-4AAF-B900-48601D7A6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C2322-0643-4C17-A5CF-7DD4A13E7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65D4D-57C3-447E-81DE-0469590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2D06A-557E-4CD2-A4EE-799FA304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3508A-D6BC-40F9-B420-12AE2F42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4301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1E32-ED9F-4D91-AD45-3B5EC1C9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3E8844-4763-436B-A9D2-24E4A794B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28896-FDDE-4138-A67D-AC8C4E0B2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32706-87D7-4F6D-A664-104126A2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B9568-EDB9-44FB-BA8C-BFABA451D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82DE1-DA81-47BC-8C69-F2203BAF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7146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D5543-CB11-4E56-B3BD-DF0A869C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32C03-56D3-437A-8626-3775EDB63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6ACEA-B4B8-4C58-BB8F-907CA7A74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51440-01DC-4DDC-AF87-F054232F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FEE2-BE92-426B-A6DB-C7EAF36A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5271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89B79D-3C43-437A-910F-22B2B933D1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9243D-2F1E-44D6-AA0C-AB51268B0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44840-2A72-4CF2-B92B-B8276322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38929-D68F-43D8-AB0B-C1D5B8C0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3D63A-DC8A-46E1-B5B2-07578861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096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51520" y="4077072"/>
            <a:ext cx="3250612" cy="288000"/>
          </a:xfrm>
        </p:spPr>
        <p:txBody>
          <a:bodyPr wrap="square" lIns="0" bIns="0" anchor="b" anchorCtr="0">
            <a:noAutofit/>
          </a:bodyPr>
          <a:lstStyle>
            <a:lvl1pPr marL="0" indent="0">
              <a:buNone/>
              <a:defRPr sz="1200" baseline="0">
                <a:solidFill>
                  <a:schemeClr val="tx1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GB" noProof="0"/>
              <a:t>Click to insert text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7A9B3F3-0CDD-4032-910D-70E77255700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251520" y="5301208"/>
            <a:ext cx="8640000" cy="432048"/>
          </a:xfrm>
        </p:spPr>
        <p:txBody>
          <a:bodyPr lIns="0" tIns="0" rIns="0" bIns="0">
            <a:noAutofit/>
          </a:bodyPr>
          <a:lstStyle>
            <a:lvl1pPr>
              <a:buFont typeface="Arial" pitchFamily="34" charset="0"/>
              <a:buNone/>
              <a:defRPr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GB" noProof="0" dirty="0"/>
              <a:t>Click to insert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51520" y="4556141"/>
            <a:ext cx="8640000" cy="553998"/>
          </a:xfrm>
        </p:spPr>
        <p:txBody>
          <a:bodyPr wrap="square" lIns="0" tIns="0" rIns="0" bIns="0" numCol="1" spcCol="0" anchor="t" anchorCtr="0">
            <a:noAutofit/>
          </a:bodyPr>
          <a:lstStyle>
            <a:lvl1pPr marL="0" indent="0">
              <a:buNone/>
              <a:defRPr sz="2700" b="1" spc="0" baseline="0">
                <a:solidFill>
                  <a:schemeClr val="accent3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GB" noProof="0" dirty="0"/>
              <a:t>Click to insert text</a:t>
            </a:r>
          </a:p>
        </p:txBody>
      </p:sp>
      <p:sp>
        <p:nvSpPr>
          <p:cNvPr id="10" name="Rectangle 9"/>
          <p:cNvSpPr>
            <a:spLocks/>
          </p:cNvSpPr>
          <p:nvPr userDrawn="1"/>
        </p:nvSpPr>
        <p:spPr>
          <a:xfrm>
            <a:off x="251520" y="6163542"/>
            <a:ext cx="8640000" cy="50400"/>
          </a:xfrm>
          <a:prstGeom prst="rect">
            <a:avLst/>
          </a:prstGeom>
          <a:solidFill>
            <a:srgbClr val="082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noProof="0"/>
          </a:p>
        </p:txBody>
      </p:sp>
      <p:grpSp>
        <p:nvGrpSpPr>
          <p:cNvPr id="18" name="Groeperen 17"/>
          <p:cNvGrpSpPr/>
          <p:nvPr userDrawn="1"/>
        </p:nvGrpSpPr>
        <p:grpSpPr>
          <a:xfrm>
            <a:off x="143508" y="2405778"/>
            <a:ext cx="7668852" cy="1485031"/>
            <a:chOff x="119336" y="2420888"/>
            <a:chExt cx="10225136" cy="1485031"/>
          </a:xfrm>
        </p:grpSpPr>
        <p:sp>
          <p:nvSpPr>
            <p:cNvPr id="19" name="TextBox 6"/>
            <p:cNvSpPr txBox="1"/>
            <p:nvPr/>
          </p:nvSpPr>
          <p:spPr>
            <a:xfrm>
              <a:off x="2782992" y="2578259"/>
              <a:ext cx="7561480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AIOTI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ALLIANCE FOR INTERNET OF THINGS INNOVATION</a:t>
              </a: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6" y="2420888"/>
              <a:ext cx="2736304" cy="1485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109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Vertical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242442"/>
            <a:ext cx="9144000" cy="642942"/>
          </a:xfrm>
          <a:prstGeom prst="rect">
            <a:avLst/>
          </a:prstGeom>
          <a:solidFill>
            <a:srgbClr val="082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noProof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51520" y="6259379"/>
            <a:ext cx="8098572" cy="523669"/>
            <a:chOff x="251520" y="6259378"/>
            <a:chExt cx="8098572" cy="523669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861244" y="6259378"/>
              <a:ext cx="7488848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AIOTI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ALLIANCE FOR INTERNET OF THINGS INNOVATION</a:t>
              </a: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6314090"/>
              <a:ext cx="648072" cy="46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57159" y="980728"/>
            <a:ext cx="8429683" cy="5112568"/>
          </a:xfrm>
        </p:spPr>
        <p:txBody>
          <a:bodyPr lIns="0">
            <a:noAutofit/>
          </a:bodyPr>
          <a:lstStyle>
            <a:lvl1pPr marL="257175" marR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C008C"/>
              </a:buClr>
              <a:buSzTx/>
              <a:buFont typeface="Wingdings" panose="05000000000000000000" pitchFamily="2" charset="2"/>
              <a:buChar char="v"/>
              <a:tabLst/>
              <a:defRPr sz="1800" i="0">
                <a:solidFill>
                  <a:schemeClr val="accent3"/>
                </a:solidFill>
              </a:defRPr>
            </a:lvl1pPr>
            <a:lvl2pPr marL="557213" marR="0" indent="-214313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447C"/>
              </a:buClr>
              <a:buSzTx/>
              <a:buFont typeface="Wingdings" panose="05000000000000000000" pitchFamily="2" charset="2"/>
              <a:buChar char="Ø"/>
              <a:tabLst/>
              <a:defRPr sz="1350" i="0">
                <a:solidFill>
                  <a:schemeClr val="accent3"/>
                </a:solidFill>
              </a:defRPr>
            </a:lvl2pPr>
            <a:lvl3pPr marL="8572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Courier New" panose="02070309020205020404" pitchFamily="49" charset="0"/>
              <a:buChar char="o"/>
              <a:tabLst/>
              <a:defRPr sz="1350" i="0">
                <a:solidFill>
                  <a:schemeClr val="accent3"/>
                </a:solidFill>
              </a:defRPr>
            </a:lvl3pPr>
            <a:lvl4pPr marL="12001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Wingdings" panose="05000000000000000000" pitchFamily="2" charset="2"/>
              <a:buChar char="§"/>
              <a:tabLst/>
              <a:defRPr sz="1350" i="0">
                <a:solidFill>
                  <a:schemeClr val="accent3"/>
                </a:solidFill>
              </a:defRPr>
            </a:lvl4pPr>
            <a:lvl5pPr marL="15430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DEF"/>
              </a:buClr>
              <a:buSzTx/>
              <a:buFont typeface="Arial" panose="020B0604020202020204" pitchFamily="34" charset="0"/>
              <a:buChar char="•"/>
              <a:tabLst/>
              <a:defRPr sz="1350" i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57159" y="332656"/>
            <a:ext cx="8429684" cy="504056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100" b="1">
                <a:solidFill>
                  <a:srgbClr val="00447C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GB" noProof="0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4207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848" y="0"/>
            <a:ext cx="8429625" cy="836712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u-E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1EDFEA-D055-49EB-8A43-B3A80DAF07F4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u-ES"/>
              <a:t>AIOTI WG03 @ CSC Conference</a:t>
            </a:r>
            <a:endParaRPr lang="eu-ES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2"/>
          </p:nvPr>
        </p:nvSpPr>
        <p:spPr>
          <a:xfrm>
            <a:off x="395041" y="981079"/>
            <a:ext cx="8425433" cy="50402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41416273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215067"/>
            <a:ext cx="9144000" cy="642937"/>
          </a:xfrm>
          <a:prstGeom prst="rect">
            <a:avLst/>
          </a:prstGeom>
          <a:solidFill>
            <a:srgbClr val="082F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/>
          </a:p>
        </p:txBody>
      </p:sp>
      <p:grpSp>
        <p:nvGrpSpPr>
          <p:cNvPr id="11" name="Group 6"/>
          <p:cNvGrpSpPr>
            <a:grpSpLocks/>
          </p:cNvGrpSpPr>
          <p:nvPr userDrawn="1"/>
        </p:nvGrpSpPr>
        <p:grpSpPr bwMode="auto">
          <a:xfrm>
            <a:off x="250827" y="6259518"/>
            <a:ext cx="8099425" cy="523706"/>
            <a:chOff x="251520" y="6259378"/>
            <a:chExt cx="8098572" cy="523669"/>
          </a:xfrm>
        </p:grpSpPr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6314090"/>
              <a:ext cx="648072" cy="468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>
              <a:spLocks noChangeArrowheads="1"/>
            </p:cNvSpPr>
            <p:nvPr userDrawn="1"/>
          </p:nvSpPr>
          <p:spPr bwMode="auto">
            <a:xfrm>
              <a:off x="861056" y="6259378"/>
              <a:ext cx="7489036" cy="4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en-US" sz="1500" b="1">
                  <a:solidFill>
                    <a:srgbClr val="FFFFFF"/>
                  </a:solidFill>
                  <a:latin typeface="Myriad Pro"/>
                </a:rPr>
                <a:t>AIOTI</a:t>
              </a:r>
            </a:p>
            <a:p>
              <a:pPr eaLnBrk="1" hangingPunct="1">
                <a:defRPr/>
              </a:pPr>
              <a:r>
                <a:rPr lang="en-GB" altLang="en-US" sz="750">
                  <a:solidFill>
                    <a:srgbClr val="FFFFFF"/>
                  </a:solidFill>
                  <a:latin typeface="Myriad Pro"/>
                </a:rPr>
                <a:t>ALLIANCE FOR INTERNET OF THINGS INNOVATION</a:t>
              </a:r>
            </a:p>
          </p:txBody>
        </p:sp>
      </p:grpSp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57159" y="1580203"/>
            <a:ext cx="2714644" cy="2420305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6072200" y="1580178"/>
            <a:ext cx="2714617" cy="2420326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Text Placeholder 2"/>
          <p:cNvSpPr>
            <a:spLocks noGrp="1"/>
          </p:cNvSpPr>
          <p:nvPr>
            <p:ph type="body" idx="23"/>
          </p:nvPr>
        </p:nvSpPr>
        <p:spPr>
          <a:xfrm>
            <a:off x="357160" y="428604"/>
            <a:ext cx="8429684" cy="1000132"/>
          </a:xfrm>
        </p:spPr>
        <p:txBody>
          <a:bodyPr lIns="0" tIns="46800">
            <a:noAutofit/>
          </a:bodyPr>
          <a:lstStyle>
            <a:lvl1pPr marL="0" indent="0">
              <a:buNone/>
              <a:defRPr sz="2100" b="0">
                <a:solidFill>
                  <a:schemeClr val="accent3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3214680" y="1571612"/>
            <a:ext cx="2714644" cy="2433452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8"/>
          </p:nvPr>
        </p:nvSpPr>
        <p:spPr>
          <a:xfrm>
            <a:off x="356400" y="4149080"/>
            <a:ext cx="2703432" cy="1922400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05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9"/>
          </p:nvPr>
        </p:nvSpPr>
        <p:spPr>
          <a:xfrm>
            <a:off x="3214800" y="4149080"/>
            <a:ext cx="2703432" cy="1922400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05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30"/>
          </p:nvPr>
        </p:nvSpPr>
        <p:spPr>
          <a:xfrm>
            <a:off x="6084168" y="4149080"/>
            <a:ext cx="2703432" cy="1922400"/>
          </a:xfrm>
        </p:spPr>
        <p:txBody>
          <a:bodyPr lIns="0">
            <a:normAutofit/>
          </a:bodyPr>
          <a:lstStyle>
            <a:lvl1pPr>
              <a:buFont typeface="Arial" pitchFamily="34" charset="0"/>
              <a:buNone/>
              <a:defRPr sz="1050"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92824-AF0A-4E89-AEE8-40956400AA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68013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4"/>
          </p:nvPr>
        </p:nvSpPr>
        <p:spPr>
          <a:xfrm>
            <a:off x="357160" y="332656"/>
            <a:ext cx="8429684" cy="504056"/>
          </a:xfrm>
        </p:spPr>
        <p:txBody>
          <a:bodyPr lIns="0" tIns="46800">
            <a:noAutofit/>
          </a:bodyPr>
          <a:lstStyle>
            <a:lvl1pPr marL="0" indent="0">
              <a:buNone/>
              <a:defRPr sz="2100" b="1">
                <a:solidFill>
                  <a:srgbClr val="00447C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356400" y="980728"/>
            <a:ext cx="8431200" cy="5112568"/>
          </a:xfrm>
        </p:spPr>
        <p:txBody>
          <a:bodyPr lIns="0"/>
          <a:lstStyle>
            <a:lvl1pPr>
              <a:buFont typeface="Arial" pitchFamily="34" charset="0"/>
              <a:buNone/>
              <a:defRPr>
                <a:solidFill>
                  <a:schemeClr val="accent3"/>
                </a:solidFill>
              </a:defRPr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u-ES"/>
              <a:t>AIOTI WG03 @ CSC Conference</a:t>
            </a:r>
            <a:endParaRPr lang="eu-ES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>
              <a:defRPr/>
            </a:pPr>
            <a:fld id="{CF1EDFEA-D055-49EB-8A43-B3A80DAF07F4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1428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IOT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2095501" y="5373692"/>
            <a:ext cx="158921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1650" b="1" dirty="0" err="1">
                <a:solidFill>
                  <a:srgbClr val="00447C"/>
                </a:solidFill>
                <a:latin typeface="Myriad Pro"/>
              </a:rPr>
              <a:t>www.aioti.org</a:t>
            </a:r>
            <a:endParaRPr lang="en-GB" altLang="en-US" sz="1650" b="1" dirty="0">
              <a:solidFill>
                <a:srgbClr val="00447C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5853114" y="5373691"/>
            <a:ext cx="86869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1650" b="1">
                <a:solidFill>
                  <a:srgbClr val="00447C"/>
                </a:solidFill>
                <a:latin typeface="Myriad Pro"/>
              </a:rPr>
              <a:t>#AIOTI</a:t>
            </a:r>
            <a:endParaRPr lang="en-GB" altLang="en-US" sz="1650" b="1">
              <a:solidFill>
                <a:srgbClr val="00447C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2492375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5400" b="1">
                <a:solidFill>
                  <a:srgbClr val="00447C"/>
                </a:solidFill>
                <a:latin typeface="Myriad Pro"/>
              </a:rPr>
              <a:t>Thank you!</a:t>
            </a:r>
            <a:endParaRPr lang="en-GB" altLang="en-US" sz="5400" b="1">
              <a:solidFill>
                <a:srgbClr val="00447C"/>
              </a:solidFill>
              <a:latin typeface="Myriad Pro"/>
            </a:endParaRPr>
          </a:p>
        </p:txBody>
      </p:sp>
      <p:grpSp>
        <p:nvGrpSpPr>
          <p:cNvPr id="5" name="Group 17"/>
          <p:cNvGrpSpPr>
            <a:grpSpLocks/>
          </p:cNvGrpSpPr>
          <p:nvPr userDrawn="1"/>
        </p:nvGrpSpPr>
        <p:grpSpPr bwMode="auto">
          <a:xfrm>
            <a:off x="169863" y="549279"/>
            <a:ext cx="8907462" cy="1370013"/>
            <a:chOff x="169784" y="116632"/>
            <a:chExt cx="8908295" cy="1371207"/>
          </a:xfrm>
        </p:grpSpPr>
        <p:pic>
          <p:nvPicPr>
            <p:cNvPr id="6" name="Picture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0" t="12009" r="10428" b="7867"/>
            <a:stretch>
              <a:fillRect/>
            </a:stretch>
          </p:blipFill>
          <p:spPr bwMode="auto">
            <a:xfrm>
              <a:off x="169784" y="116632"/>
              <a:ext cx="1894431" cy="137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4"/>
            <p:cNvSpPr txBox="1">
              <a:spLocks noChangeArrowheads="1"/>
            </p:cNvSpPr>
            <p:nvPr userDrawn="1"/>
          </p:nvSpPr>
          <p:spPr bwMode="auto">
            <a:xfrm>
              <a:off x="2014632" y="215143"/>
              <a:ext cx="7063447" cy="854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en-US" sz="3300" b="1">
                  <a:solidFill>
                    <a:srgbClr val="082F68"/>
                  </a:solidFill>
                  <a:latin typeface="Myriad Pro"/>
                </a:rPr>
                <a:t>AIOTI</a:t>
              </a:r>
            </a:p>
            <a:p>
              <a:pPr eaLnBrk="1" hangingPunct="1">
                <a:defRPr/>
              </a:pPr>
              <a:r>
                <a:rPr lang="en-GB" altLang="en-US" sz="1650">
                  <a:solidFill>
                    <a:srgbClr val="082F68"/>
                  </a:solidFill>
                  <a:latin typeface="Myriad Pro"/>
                </a:rPr>
                <a:t>ALLIANCE FOR INTERNET OF THINGS INNOVATION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067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3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57150"/>
            <a:ext cx="8153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1650" y="1727200"/>
            <a:ext cx="8167688" cy="448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1028" name="Text Box 11"/>
          <p:cNvSpPr txBox="1">
            <a:spLocks noChangeArrowheads="1"/>
          </p:cNvSpPr>
          <p:nvPr/>
        </p:nvSpPr>
        <p:spPr bwMode="auto">
          <a:xfrm>
            <a:off x="4914900" y="6353145"/>
            <a:ext cx="3003550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IN" sz="1000" b="1" dirty="0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BIS 2nd plenary ISO_IEC_JTC1_SC41 &amp; Seminar</a:t>
            </a:r>
          </a:p>
          <a:p>
            <a:pPr algn="ctr">
              <a:defRPr/>
            </a:pPr>
            <a:r>
              <a:rPr lang="en-IN" sz="1000" b="1" dirty="0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15</a:t>
            </a:r>
            <a:r>
              <a:rPr lang="en-IN" sz="1000" b="1" baseline="30000" dirty="0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</a:t>
            </a:r>
            <a:r>
              <a:rPr lang="en-IN" sz="1000" b="1" dirty="0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November 2017</a:t>
            </a:r>
          </a:p>
        </p:txBody>
      </p:sp>
      <p:sp>
        <p:nvSpPr>
          <p:cNvPr id="1029" name="Text Box 12"/>
          <p:cNvSpPr txBox="1">
            <a:spLocks noChangeArrowheads="1"/>
          </p:cNvSpPr>
          <p:nvPr/>
        </p:nvSpPr>
        <p:spPr bwMode="auto">
          <a:xfrm>
            <a:off x="7918450" y="6430963"/>
            <a:ext cx="608013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Slide </a:t>
            </a:r>
            <a:fld id="{E82B51C2-C787-487A-A530-36AC041F27EF}" type="slidenum">
              <a:rPr lang="en-US" sz="100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pPr>
                <a:defRPr/>
              </a:pPr>
              <a:t>‹#›</a:t>
            </a:fld>
            <a:endParaRPr lang="en-US" sz="1000" dirty="0">
              <a:solidFill>
                <a:schemeClr val="tx2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030" name="Picture 6" descr="ETSI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6392863"/>
            <a:ext cx="94138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3" descr="CEN logo transparent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392863"/>
            <a:ext cx="374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4" descr="LogoDefPMS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362700"/>
            <a:ext cx="6461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8" descr="eftalogo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3779838" y="6400800"/>
            <a:ext cx="4651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5" descr="http://rapidis.blogactiv.eu/files/2012/09/European_Commission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6243638"/>
            <a:ext cx="835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6052" r:id="rId1"/>
    <p:sldLayoutId id="2147486005" r:id="rId2"/>
    <p:sldLayoutId id="2147486006" r:id="rId3"/>
    <p:sldLayoutId id="2147486007" r:id="rId4"/>
    <p:sldLayoutId id="2147486008" r:id="rId5"/>
    <p:sldLayoutId id="2147486009" r:id="rId6"/>
    <p:sldLayoutId id="2147486010" r:id="rId7"/>
    <p:sldLayoutId id="2147486011" r:id="rId8"/>
    <p:sldLayoutId id="2147486012" r:id="rId9"/>
    <p:sldLayoutId id="2147486013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Wingdings" pitchFamily="2" charset="2"/>
        <a:buChar char="q"/>
        <a:defRPr sz="26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1025525" indent="-454025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Times New Roman" pitchFamily="18" charset="0"/>
        <a:buChar char="—"/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1608138" indent="-468313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Wingdings" pitchFamily="2" charset="2"/>
        <a:buChar char="§"/>
        <a:defRPr sz="23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marL="2174875" indent="-452438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Char char="–"/>
        <a:defRPr sz="22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25177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5pPr>
      <a:lvl6pPr marL="29749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6pPr>
      <a:lvl7pPr marL="34321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7pPr>
      <a:lvl8pPr marL="38893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8pPr>
      <a:lvl9pPr marL="43465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55" name="Picture 7" descr="C:\Documents and Settings\mcauley\Local Settings\Temp\wz83a6\oneM2M\oneM2M-Logo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6988" y="0"/>
            <a:ext cx="1497012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 userDrawn="1"/>
        </p:nvSpPr>
        <p:spPr>
          <a:xfrm>
            <a:off x="3903686" y="6400800"/>
            <a:ext cx="12779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© 2017 oneM2M</a:t>
            </a:r>
          </a:p>
        </p:txBody>
      </p:sp>
    </p:spTree>
    <p:extLst>
      <p:ext uri="{BB962C8B-B14F-4D97-AF65-F5344CB8AC3E}">
        <p14:creationId xmlns:p14="http://schemas.microsoft.com/office/powerpoint/2010/main" val="175712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3" r:id="rId1"/>
    <p:sldLayoutId id="2147486094" r:id="rId2"/>
    <p:sldLayoutId id="2147486095" r:id="rId3"/>
    <p:sldLayoutId id="2147486096" r:id="rId4"/>
    <p:sldLayoutId id="2147486097" r:id="rId5"/>
    <p:sldLayoutId id="2147486098" r:id="rId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57150"/>
            <a:ext cx="8153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1650" y="1727200"/>
            <a:ext cx="8167688" cy="448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1028" name="Text Box 11"/>
          <p:cNvSpPr txBox="1">
            <a:spLocks noChangeArrowheads="1"/>
          </p:cNvSpPr>
          <p:nvPr/>
        </p:nvSpPr>
        <p:spPr bwMode="auto">
          <a:xfrm>
            <a:off x="4914900" y="6353145"/>
            <a:ext cx="3003550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IN" sz="1000" b="1" dirty="0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Leadership Talk Series - IIM Lucknow (Noida Campus), 15th July ’2017</a:t>
            </a:r>
            <a:endParaRPr lang="en-US" sz="100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29" name="Text Box 12"/>
          <p:cNvSpPr txBox="1">
            <a:spLocks noChangeArrowheads="1"/>
          </p:cNvSpPr>
          <p:nvPr/>
        </p:nvSpPr>
        <p:spPr bwMode="auto">
          <a:xfrm>
            <a:off x="7918450" y="6430963"/>
            <a:ext cx="608013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Slide </a:t>
            </a:r>
            <a:fld id="{E82B51C2-C787-487A-A530-36AC041F27EF}" type="slidenum">
              <a:rPr lang="en-US" sz="100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pPr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030" name="Picture 6" descr="ETSI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6392863"/>
            <a:ext cx="94138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3" descr="CEN logo transparent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392863"/>
            <a:ext cx="374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4" descr="LogoDefPMS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362700"/>
            <a:ext cx="6461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8" descr="eftalogo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3779838" y="6400800"/>
            <a:ext cx="4651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5" descr="http://rapidis.blogactiv.eu/files/2012/09/European_Commission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6243638"/>
            <a:ext cx="835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9471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6132" r:id="rId1"/>
    <p:sldLayoutId id="2147486133" r:id="rId2"/>
    <p:sldLayoutId id="2147486134" r:id="rId3"/>
    <p:sldLayoutId id="2147486135" r:id="rId4"/>
    <p:sldLayoutId id="2147486136" r:id="rId5"/>
    <p:sldLayoutId id="2147486137" r:id="rId6"/>
    <p:sldLayoutId id="2147486138" r:id="rId7"/>
    <p:sldLayoutId id="2147486139" r:id="rId8"/>
    <p:sldLayoutId id="2147486140" r:id="rId9"/>
    <p:sldLayoutId id="2147486141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99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77777"/>
          </a:solidFill>
          <a:latin typeface="Arial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Wingdings" pitchFamily="2" charset="2"/>
        <a:buChar char="q"/>
        <a:defRPr sz="26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1025525" indent="-454025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Times New Roman" pitchFamily="18" charset="0"/>
        <a:buChar char="—"/>
        <a:defRPr sz="24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1608138" indent="-468313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Font typeface="Wingdings" pitchFamily="2" charset="2"/>
        <a:buChar char="§"/>
        <a:defRPr sz="23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3pPr>
      <a:lvl4pPr marL="2174875" indent="-452438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Char char="–"/>
        <a:defRPr sz="2200">
          <a:solidFill>
            <a:schemeClr val="tx2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25177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5pPr>
      <a:lvl6pPr marL="29749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6pPr>
      <a:lvl7pPr marL="34321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7pPr>
      <a:lvl8pPr marL="38893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8pPr>
      <a:lvl9pPr marL="4346575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6" descr="content-slide.jp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1800" y="6588125"/>
            <a:ext cx="52101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rgbClr val="898989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© ETSI 2012.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95250" y="6588125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F0429CA-7D70-4ECF-BD48-7D06DDDB157D}" type="slidenum">
              <a:rPr lang="en-GB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43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96" r:id="rId1"/>
    <p:sldLayoutId id="2147486197" r:id="rId2"/>
    <p:sldLayoutId id="2147486198" r:id="rId3"/>
    <p:sldLayoutId id="2147486199" r:id="rId4"/>
    <p:sldLayoutId id="2147486200" r:id="rId5"/>
    <p:sldLayoutId id="2147486201" r:id="rId6"/>
    <p:sldLayoutId id="2147486202" r:id="rId7"/>
    <p:sldLayoutId id="2147486203" r:id="rId8"/>
    <p:sldLayoutId id="2147486204" r:id="rId9"/>
    <p:sldLayoutId id="2147486205" r:id="rId10"/>
    <p:sldLayoutId id="2147486206" r:id="rId11"/>
    <p:sldLayoutId id="2147486207" r:id="rId12"/>
    <p:sldLayoutId id="2147486208" r:id="rId13"/>
    <p:sldLayoutId id="2147486209" r:id="rId14"/>
    <p:sldLayoutId id="2147486210" r:id="rId15"/>
    <p:sldLayoutId id="2147486211" r:id="rId16"/>
    <p:sldLayoutId id="2147486212" r:id="rId17"/>
    <p:sldLayoutId id="2147486213" r:id="rId18"/>
    <p:sldLayoutId id="2147486214" r:id="rId19"/>
    <p:sldLayoutId id="2147486215" r:id="rId20"/>
    <p:sldLayoutId id="2147486216" r:id="rId21"/>
    <p:sldLayoutId id="2147486228" r:id="rId22"/>
    <p:sldLayoutId id="2147486229" r:id="rId23"/>
    <p:sldLayoutId id="2147486231" r:id="rId24"/>
    <p:sldLayoutId id="2147486275" r:id="rId25"/>
  </p:sldLayoutIdLst>
  <p:transition>
    <p:wipe dir="r"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90000"/>
        <a:buBlip>
          <a:blip r:embed="rId28"/>
        </a:buBlip>
        <a:defRPr sz="2400" kern="1200">
          <a:solidFill>
            <a:srgbClr val="404040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2000" kern="1200">
          <a:solidFill>
            <a:srgbClr val="404040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 kern="1200">
          <a:solidFill>
            <a:srgbClr val="404040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 kern="1200">
          <a:solidFill>
            <a:srgbClr val="404040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 kern="1200">
          <a:solidFill>
            <a:srgbClr val="404040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2052" name="Picture 7" descr="C:\Documents and Settings\mcauley\Local Settings\Temp\wz83a6\oneM2M\oneM2M-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0"/>
            <a:ext cx="1497012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ChangeArrowheads="1"/>
          </p:cNvSpPr>
          <p:nvPr userDrawn="1"/>
        </p:nvSpPr>
        <p:spPr bwMode="auto">
          <a:xfrm>
            <a:off x="8248650" y="6372225"/>
            <a:ext cx="423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8733E382-E3BB-4474-A035-9579D3BBECB1}" type="slidenum">
              <a:rPr lang="en-US" altLang="en-US" sz="1600">
                <a:solidFill>
                  <a:prstClr val="black"/>
                </a:solidFill>
              </a:rPr>
              <a:pPr algn="r"/>
              <a:t>‹#›</a:t>
            </a:fld>
            <a:endParaRPr lang="en-US" altLang="en-US" sz="16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9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4" r:id="rId1"/>
    <p:sldLayoutId id="2147486255" r:id="rId2"/>
    <p:sldLayoutId id="2147486256" r:id="rId3"/>
    <p:sldLayoutId id="2147486257" r:id="rId4"/>
    <p:sldLayoutId id="2147486258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C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C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55" name="Picture 7" descr="C:\Documents and Settings\mcauley\Local Settings\Temp\wz83a6\oneM2M\oneM2M-Logo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46988" y="0"/>
            <a:ext cx="1497012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 userDrawn="1"/>
        </p:nvSpPr>
        <p:spPr>
          <a:xfrm>
            <a:off x="3903686" y="6400800"/>
            <a:ext cx="12779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© 2016 oneM2M</a:t>
            </a:r>
          </a:p>
        </p:txBody>
      </p:sp>
    </p:spTree>
    <p:extLst>
      <p:ext uri="{BB962C8B-B14F-4D97-AF65-F5344CB8AC3E}">
        <p14:creationId xmlns:p14="http://schemas.microsoft.com/office/powerpoint/2010/main" val="149383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60" r:id="rId1"/>
    <p:sldLayoutId id="2147486261" r:id="rId2"/>
    <p:sldLayoutId id="2147486262" r:id="rId3"/>
    <p:sldLayoutId id="2147486263" r:id="rId4"/>
    <p:sldLayoutId id="2147486264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7188" y="1143000"/>
            <a:ext cx="86868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816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72" r:id="rId1"/>
    <p:sldLayoutId id="2147486273" r:id="rId2"/>
    <p:sldLayoutId id="2147486274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A2D599-42A3-4793-A7AF-66FD096C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9B525-0886-42FD-B915-19E503B7E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51B05-CF7B-44AC-B9E5-4D91F499E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BC94E-8364-4C66-88D8-32C476259154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B2DB0-6647-4EF4-922F-0767FC10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8D24F-EFAE-4C07-928C-B46F0D6CE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14904-8B01-47A1-B4C6-FFB2CBF1A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57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77" r:id="rId1"/>
    <p:sldLayoutId id="2147486278" r:id="rId2"/>
    <p:sldLayoutId id="2147486279" r:id="rId3"/>
    <p:sldLayoutId id="2147486280" r:id="rId4"/>
    <p:sldLayoutId id="2147486281" r:id="rId5"/>
    <p:sldLayoutId id="2147486282" r:id="rId6"/>
    <p:sldLayoutId id="2147486283" r:id="rId7"/>
    <p:sldLayoutId id="2147486284" r:id="rId8"/>
    <p:sldLayoutId id="2147486285" r:id="rId9"/>
    <p:sldLayoutId id="2147486286" r:id="rId10"/>
    <p:sldLayoutId id="2147486287" r:id="rId11"/>
    <p:sldLayoutId id="2147486288" r:id="rId12"/>
    <p:sldLayoutId id="2147486289" r:id="rId13"/>
    <p:sldLayoutId id="2147486290" r:id="rId14"/>
    <p:sldLayoutId id="2147486291" r:id="rId15"/>
    <p:sldLayoutId id="2147486292" r:id="rId16"/>
    <p:sldLayoutId id="2147486293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hyperlink" Target="http://www.eustandards.in/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://www.sesei.in/" TargetMode="External"/><Relationship Id="rId4" Type="http://schemas.openxmlformats.org/officeDocument/2006/relationships/image" Target="../media/image6.jpeg"/><Relationship Id="rId9" Type="http://schemas.openxmlformats.org/officeDocument/2006/relationships/hyperlink" Target="http://www.sesei.e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ioti.eu/aioti-wg03-reports-on-iot-standard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8.xml"/><Relationship Id="rId6" Type="http://schemas.openxmlformats.org/officeDocument/2006/relationships/hyperlink" Target="http://www.etsi.org/deliver/etsi_tr/103300_103399/103376/01.01.01_60/tr_103376v010101p.pdf" TargetMode="External"/><Relationship Id="rId5" Type="http://schemas.openxmlformats.org/officeDocument/2006/relationships/image" Target="../media/image44.emf"/><Relationship Id="rId4" Type="http://schemas.openxmlformats.org/officeDocument/2006/relationships/hyperlink" Target="http://www.etsi.org/deliver/etsi_tr/103300_103399/103375/01.01.01_60/tr_103375v010101p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59.jpeg"/><Relationship Id="rId3" Type="http://schemas.openxmlformats.org/officeDocument/2006/relationships/image" Target="../media/image45.emf"/><Relationship Id="rId21" Type="http://schemas.openxmlformats.org/officeDocument/2006/relationships/image" Target="../media/image62.jpe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hyperlink" Target="http://www.onem2m.org/" TargetMode="Externa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8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0.jpe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26" Type="http://schemas.openxmlformats.org/officeDocument/2006/relationships/image" Target="../media/image86.png"/><Relationship Id="rId39" Type="http://schemas.openxmlformats.org/officeDocument/2006/relationships/image" Target="../media/image99.png"/><Relationship Id="rId3" Type="http://schemas.openxmlformats.org/officeDocument/2006/relationships/image" Target="../media/image63.png"/><Relationship Id="rId21" Type="http://schemas.openxmlformats.org/officeDocument/2006/relationships/image" Target="../media/image81.png"/><Relationship Id="rId34" Type="http://schemas.openxmlformats.org/officeDocument/2006/relationships/image" Target="../media/image94.png"/><Relationship Id="rId42" Type="http://schemas.openxmlformats.org/officeDocument/2006/relationships/image" Target="../media/image102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Relationship Id="rId46" Type="http://schemas.openxmlformats.org/officeDocument/2006/relationships/image" Target="../media/image10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29" Type="http://schemas.openxmlformats.org/officeDocument/2006/relationships/image" Target="../media/image89.png"/><Relationship Id="rId41" Type="http://schemas.openxmlformats.org/officeDocument/2006/relationships/image" Target="../media/image10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24" Type="http://schemas.openxmlformats.org/officeDocument/2006/relationships/image" Target="../media/image84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40" Type="http://schemas.openxmlformats.org/officeDocument/2006/relationships/image" Target="../media/image100.png"/><Relationship Id="rId45" Type="http://schemas.openxmlformats.org/officeDocument/2006/relationships/image" Target="../media/image105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28" Type="http://schemas.openxmlformats.org/officeDocument/2006/relationships/image" Target="../media/image88.png"/><Relationship Id="rId36" Type="http://schemas.openxmlformats.org/officeDocument/2006/relationships/image" Target="../media/image96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31" Type="http://schemas.openxmlformats.org/officeDocument/2006/relationships/image" Target="../media/image91.png"/><Relationship Id="rId44" Type="http://schemas.openxmlformats.org/officeDocument/2006/relationships/image" Target="../media/image104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35" Type="http://schemas.openxmlformats.org/officeDocument/2006/relationships/image" Target="../media/image95.png"/><Relationship Id="rId43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" Type="http://schemas.openxmlformats.org/officeDocument/2006/relationships/image" Target="../media/image46.png"/><Relationship Id="rId21" Type="http://schemas.openxmlformats.org/officeDocument/2006/relationships/image" Target="../media/image113.png"/><Relationship Id="rId34" Type="http://schemas.openxmlformats.org/officeDocument/2006/relationships/image" Target="../media/image12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5.png"/><Relationship Id="rId2" Type="http://schemas.openxmlformats.org/officeDocument/2006/relationships/image" Target="../media/image107.jpe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116.png"/><Relationship Id="rId32" Type="http://schemas.openxmlformats.org/officeDocument/2006/relationships/image" Target="../media/image12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115.jpeg"/><Relationship Id="rId28" Type="http://schemas.openxmlformats.org/officeDocument/2006/relationships/image" Target="../media/image120.jpeg"/><Relationship Id="rId10" Type="http://schemas.openxmlformats.org/officeDocument/2006/relationships/image" Target="../media/image53.png"/><Relationship Id="rId19" Type="http://schemas.openxmlformats.org/officeDocument/2006/relationships/image" Target="../media/image111.png"/><Relationship Id="rId31" Type="http://schemas.openxmlformats.org/officeDocument/2006/relationships/image" Target="../media/image12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2.png"/><Relationship Id="rId35" Type="http://schemas.openxmlformats.org/officeDocument/2006/relationships/image" Target="../media/image1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32.png"/><Relationship Id="rId18" Type="http://schemas.openxmlformats.org/officeDocument/2006/relationships/image" Target="../media/image136.png"/><Relationship Id="rId3" Type="http://schemas.openxmlformats.org/officeDocument/2006/relationships/image" Target="../media/image128.png"/><Relationship Id="rId7" Type="http://schemas.openxmlformats.org/officeDocument/2006/relationships/image" Target="../media/image67.png"/><Relationship Id="rId12" Type="http://schemas.openxmlformats.org/officeDocument/2006/relationships/image" Target="../media/image86.png"/><Relationship Id="rId17" Type="http://schemas.openxmlformats.org/officeDocument/2006/relationships/image" Target="../media/image13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0.png"/><Relationship Id="rId11" Type="http://schemas.openxmlformats.org/officeDocument/2006/relationships/image" Target="../media/image131.png"/><Relationship Id="rId5" Type="http://schemas.openxmlformats.org/officeDocument/2006/relationships/image" Target="../media/image130.png"/><Relationship Id="rId15" Type="http://schemas.openxmlformats.org/officeDocument/2006/relationships/image" Target="../media/image134.png"/><Relationship Id="rId10" Type="http://schemas.openxmlformats.org/officeDocument/2006/relationships/image" Target="../media/image92.png"/><Relationship Id="rId4" Type="http://schemas.openxmlformats.org/officeDocument/2006/relationships/image" Target="../media/image129.png"/><Relationship Id="rId9" Type="http://schemas.openxmlformats.org/officeDocument/2006/relationships/image" Target="../media/image79.png"/><Relationship Id="rId14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inesh.chand.sharma@sesei.e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sesei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 txBox="1">
            <a:spLocks noGrp="1"/>
          </p:cNvSpPr>
          <p:nvPr/>
        </p:nvSpPr>
        <p:spPr>
          <a:xfrm>
            <a:off x="-95250" y="6588125"/>
            <a:ext cx="3810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9395EA8-3922-48E3-B2E5-673B7530FF78}" type="slidenum">
              <a:rPr lang="en-GB" sz="9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+mn-cs"/>
              </a:rPr>
              <a:pPr algn="r">
                <a:defRPr/>
              </a:pPr>
              <a:t>2</a:t>
            </a:fld>
            <a:endParaRPr lang="en-GB" sz="900" dirty="0">
              <a:solidFill>
                <a:schemeClr val="tx2">
                  <a:lumMod val="40000"/>
                  <a:lumOff val="60000"/>
                </a:schemeClr>
              </a:solidFill>
              <a:latin typeface="Arial" charset="0"/>
              <a:cs typeface="+mn-cs"/>
            </a:endParaRPr>
          </a:p>
        </p:txBody>
      </p:sp>
      <p:sp>
        <p:nvSpPr>
          <p:cNvPr id="71683" name="כותרת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Content</a:t>
            </a:r>
            <a:endParaRPr lang="ar-SA" altLang="en-US" dirty="0"/>
          </a:p>
        </p:txBody>
      </p:sp>
      <p:sp>
        <p:nvSpPr>
          <p:cNvPr id="28676" name="Rectangle 3"/>
          <p:cNvSpPr>
            <a:spLocks/>
          </p:cNvSpPr>
          <p:nvPr/>
        </p:nvSpPr>
        <p:spPr bwMode="auto">
          <a:xfrm>
            <a:off x="457200" y="1600200"/>
            <a:ext cx="835660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Who am I – EU Project SESEI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M2M/IoT background &amp; evolution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Market Projections &amp; Opportunities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Standardization Landscape &amp; Challenges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Activities carried out in Europe and India around M2M/IOT Policy and standardization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en-IN" sz="2800" dirty="0">
                <a:solidFill>
                  <a:schemeClr val="tx2"/>
                </a:solidFill>
                <a:latin typeface="Calibri" pitchFamily="34" charset="0"/>
              </a:rPr>
              <a:t>Conclusion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endParaRPr lang="en-IN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SzPct val="90000"/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SzPct val="90000"/>
              <a:buFontTx/>
              <a:buBlip>
                <a:blip r:embed="rId3"/>
              </a:buBlip>
              <a:defRPr/>
            </a:pP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93558" y="0"/>
            <a:ext cx="8550442" cy="971256"/>
          </a:xfrm>
          <a:noFill/>
          <a:ln>
            <a:noFill/>
          </a:ln>
          <a:ex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r>
              <a:rPr lang="en-GB" altLang="en-US" sz="3200" kern="1200" dirty="0"/>
              <a:t>Project is a permanent presence in India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83814" y="1278708"/>
            <a:ext cx="6335120" cy="13890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 algn="ctr"/>
            <a:r>
              <a:rPr lang="en-GB" altLang="en-US" sz="1667" b="1" i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SESEI 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</a:t>
            </a: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econded </a:t>
            </a: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uropean </a:t>
            </a: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tandardization </a:t>
            </a: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xpert in </a:t>
            </a:r>
            <a:r>
              <a:rPr lang="en-GB" altLang="en-US" sz="16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lang="en-GB" altLang="en-US" sz="1600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ndia)</a:t>
            </a:r>
            <a:r>
              <a:rPr lang="en-GB" altLang="en-US" sz="1667" b="1" i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is a face for the European standardization community in India</a:t>
            </a:r>
          </a:p>
          <a:p>
            <a:pPr marL="0" lvl="2" algn="ctr"/>
            <a:endParaRPr lang="en-GB" altLang="en-US" sz="1667" b="1" i="1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21" y="1525708"/>
            <a:ext cx="1656184" cy="1183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383813" y="3071338"/>
            <a:ext cx="8201891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r>
              <a:rPr lang="en-GB" altLang="en-US" sz="14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Why SESEI: </a:t>
            </a:r>
            <a:r>
              <a:rPr lang="en-GB" sz="14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India is a major trade partners for Europe, Increasing role of standards to gain market access and Evolving &amp; complex national regulatory and standardization landscapes</a:t>
            </a:r>
          </a:p>
          <a:p>
            <a:pPr marL="0" lvl="2">
              <a:lnSpc>
                <a:spcPct val="80000"/>
              </a:lnSpc>
              <a:spcBef>
                <a:spcPts val="1200"/>
              </a:spcBef>
            </a:pPr>
            <a:endParaRPr lang="en-GB" altLang="en-US" sz="800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418137" y="2245947"/>
            <a:ext cx="4266474" cy="729312"/>
            <a:chOff x="395536" y="1412777"/>
            <a:chExt cx="8424936" cy="14401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Rounded Rectangle 9"/>
            <p:cNvSpPr/>
            <p:nvPr/>
          </p:nvSpPr>
          <p:spPr>
            <a:xfrm>
              <a:off x="395536" y="1412777"/>
              <a:ext cx="8424936" cy="1440160"/>
            </a:xfrm>
            <a:prstGeom prst="round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Group 6"/>
            <p:cNvGrpSpPr>
              <a:grpSpLocks noChangeAspect="1"/>
            </p:cNvGrpSpPr>
            <p:nvPr/>
          </p:nvGrpSpPr>
          <p:grpSpPr bwMode="auto">
            <a:xfrm>
              <a:off x="715427" y="1565533"/>
              <a:ext cx="7572136" cy="1083258"/>
              <a:chOff x="3100" y="15403"/>
              <a:chExt cx="7095" cy="1016"/>
            </a:xfrm>
          </p:grpSpPr>
          <p:pic>
            <p:nvPicPr>
              <p:cNvPr id="12" name="Picture 11" descr="eftalogo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619"/>
              <a:stretch>
                <a:fillRect/>
              </a:stretch>
            </p:blipFill>
            <p:spPr bwMode="auto">
              <a:xfrm>
                <a:off x="9328" y="15617"/>
                <a:ext cx="867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2" descr="ETSI.gi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5" y="15714"/>
                <a:ext cx="1735" cy="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5" descr="CEN logo transparent.gi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0" y="15619"/>
                <a:ext cx="887" cy="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6" descr="LogoDefPMS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4" y="15633"/>
                <a:ext cx="1383" cy="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7" descr="http://rapidis.blogactiv.eu/files/2012/09/European_Commission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5" y="15403"/>
                <a:ext cx="1373" cy="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" name="Rounded Rectangle 16"/>
          <p:cNvSpPr/>
          <p:nvPr/>
        </p:nvSpPr>
        <p:spPr>
          <a:xfrm>
            <a:off x="383812" y="4164691"/>
            <a:ext cx="8201891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r>
              <a:rPr lang="en-GB" altLang="en-US" sz="1400" b="1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Sector: 1. </a:t>
            </a:r>
            <a:r>
              <a:rPr lang="en-IN" sz="14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ICT</a:t>
            </a:r>
            <a:r>
              <a:rPr lang="en-IN" sz="14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M2M/IoT, Security, 5G, NFV/SDN, e-Accesibility, eHealth, eCALL… </a:t>
            </a:r>
            <a:r>
              <a:rPr lang="en-IN" sz="14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2. Electrical equipment including Consumer Electronics</a:t>
            </a:r>
            <a:r>
              <a:rPr lang="en-IN" sz="14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Smart Grid, Smart Meter, LVDC, Micro- Grid, Lift Escalator… 3</a:t>
            </a:r>
            <a:r>
              <a:rPr lang="en-IN" sz="14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. Automotive</a:t>
            </a:r>
            <a:r>
              <a:rPr lang="en-IN" sz="14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Connected Cars, ITS, e-Mobility… 4</a:t>
            </a:r>
            <a:r>
              <a:rPr lang="en-IN" sz="1400" b="1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. Smart Cities</a:t>
            </a:r>
            <a:r>
              <a:rPr lang="en-IN" sz="1400" kern="0" dirty="0">
                <a:solidFill>
                  <a:srgbClr val="00279F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: Mobility, Waste, Energy, ICT..</a:t>
            </a:r>
          </a:p>
          <a:p>
            <a:pPr lvl="0" eaLnBrk="0" hangingPunct="0">
              <a:spcBef>
                <a:spcPct val="20000"/>
              </a:spcBef>
              <a:buClr>
                <a:srgbClr val="006699"/>
              </a:buClr>
            </a:pPr>
            <a:endParaRPr lang="en-GB" altLang="en-US" sz="800" dirty="0">
              <a:solidFill>
                <a:srgbClr val="1F497D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83812" y="5242332"/>
            <a:ext cx="8201891" cy="9814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 algn="ctr">
              <a:lnSpc>
                <a:spcPct val="80000"/>
              </a:lnSpc>
              <a:spcBef>
                <a:spcPts val="1200"/>
              </a:spcBef>
            </a:pP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9"/>
              </a:rPr>
              <a:t>www.sesei.eu</a:t>
            </a: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, </a:t>
            </a: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10"/>
              </a:rPr>
              <a:t>www.sesei.in</a:t>
            </a: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, </a:t>
            </a: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hlinkClick r:id="rId11"/>
              </a:rPr>
              <a:t>www.eustandards.in</a:t>
            </a:r>
            <a:r>
              <a:rPr lang="en-GB" altLang="en-US" dirty="0">
                <a:solidFill>
                  <a:srgbClr val="1F497D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9289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76225" y="332508"/>
            <a:ext cx="8229600" cy="810491"/>
          </a:xfrm>
        </p:spPr>
        <p:txBody>
          <a:bodyPr/>
          <a:lstStyle/>
          <a:p>
            <a:r>
              <a:rPr lang="en-US" altLang="en-US" dirty="0"/>
              <a:t>The next step in internet evolution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9745" y="5578084"/>
            <a:ext cx="1223412" cy="21544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kern="0" dirty="0">
                <a:solidFill>
                  <a:srgbClr val="FFFFFF">
                    <a:lumMod val="50000"/>
                  </a:srgbClr>
                </a:solidFill>
                <a:latin typeface="Arial"/>
                <a:cs typeface="Arial" charset="0"/>
              </a:rPr>
              <a:t>Source: Alcatel-Lucent</a:t>
            </a:r>
          </a:p>
        </p:txBody>
      </p:sp>
      <p:sp>
        <p:nvSpPr>
          <p:cNvPr id="96" name="Pentagon 95"/>
          <p:cNvSpPr/>
          <p:nvPr/>
        </p:nvSpPr>
        <p:spPr>
          <a:xfrm>
            <a:off x="299745" y="1635125"/>
            <a:ext cx="1800225" cy="719138"/>
          </a:xfrm>
          <a:prstGeom prst="homePlate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Pre-</a:t>
            </a:r>
            <a:b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</a:b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internet</a:t>
            </a:r>
          </a:p>
        </p:txBody>
      </p:sp>
      <p:sp>
        <p:nvSpPr>
          <p:cNvPr id="97" name="Chevron 96"/>
          <p:cNvSpPr/>
          <p:nvPr/>
        </p:nvSpPr>
        <p:spPr>
          <a:xfrm>
            <a:off x="1920582" y="1635125"/>
            <a:ext cx="1800225" cy="719138"/>
          </a:xfrm>
          <a:prstGeom prst="chevron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Internet of</a:t>
            </a:r>
            <a:b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</a:br>
            <a:r>
              <a:rPr lang="en-US" sz="1600" b="1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CONTENT</a:t>
            </a:r>
            <a:endParaRPr lang="en-US" sz="1200" b="1" kern="0" dirty="0">
              <a:solidFill>
                <a:srgbClr val="FFFFFF"/>
              </a:solidFill>
              <a:latin typeface="Arial"/>
              <a:cs typeface="Tahoma" pitchFamily="34" charset="0"/>
            </a:endParaRPr>
          </a:p>
        </p:txBody>
      </p:sp>
      <p:sp>
        <p:nvSpPr>
          <p:cNvPr id="98" name="Chevron 97"/>
          <p:cNvSpPr/>
          <p:nvPr/>
        </p:nvSpPr>
        <p:spPr>
          <a:xfrm>
            <a:off x="3539832" y="1635125"/>
            <a:ext cx="1800225" cy="719138"/>
          </a:xfrm>
          <a:prstGeom prst="chevron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Internet of</a:t>
            </a:r>
            <a:b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</a:br>
            <a:r>
              <a:rPr lang="en-US" sz="1600" b="1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SERVICES</a:t>
            </a:r>
            <a:endParaRPr lang="en-US" sz="1200" b="1" kern="0" dirty="0">
              <a:solidFill>
                <a:srgbClr val="FFFFFF"/>
              </a:solidFill>
              <a:latin typeface="Arial"/>
              <a:cs typeface="Tahoma" pitchFamily="34" charset="0"/>
            </a:endParaRPr>
          </a:p>
        </p:txBody>
      </p:sp>
      <p:sp>
        <p:nvSpPr>
          <p:cNvPr id="99" name="Chevron 98"/>
          <p:cNvSpPr/>
          <p:nvPr/>
        </p:nvSpPr>
        <p:spPr>
          <a:xfrm>
            <a:off x="5160670" y="1635125"/>
            <a:ext cx="1800225" cy="719138"/>
          </a:xfrm>
          <a:prstGeom prst="chevron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Internet of</a:t>
            </a:r>
            <a:b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</a:br>
            <a:r>
              <a:rPr lang="en-US" sz="1600" b="1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PEOPLE</a:t>
            </a:r>
            <a:endParaRPr lang="en-US" sz="1200" b="1" kern="0" dirty="0">
              <a:solidFill>
                <a:srgbClr val="FFFFFF"/>
              </a:solidFill>
              <a:latin typeface="Arial"/>
              <a:cs typeface="Tahoma" pitchFamily="34" charset="0"/>
            </a:endParaRPr>
          </a:p>
        </p:txBody>
      </p:sp>
      <p:sp>
        <p:nvSpPr>
          <p:cNvPr id="100" name="Chevron 99"/>
          <p:cNvSpPr/>
          <p:nvPr/>
        </p:nvSpPr>
        <p:spPr>
          <a:xfrm>
            <a:off x="6781507" y="1635125"/>
            <a:ext cx="1979613" cy="719138"/>
          </a:xfrm>
          <a:prstGeom prst="chevron">
            <a:avLst/>
          </a:prstGeom>
          <a:solidFill>
            <a:srgbClr val="34B233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Internet of</a:t>
            </a:r>
            <a:br>
              <a:rPr lang="en-US" sz="1200" kern="0" dirty="0">
                <a:solidFill>
                  <a:srgbClr val="FFFFFF"/>
                </a:solidFill>
                <a:latin typeface="Arial"/>
                <a:cs typeface="Tahoma" pitchFamily="34" charset="0"/>
              </a:rPr>
            </a:br>
            <a:r>
              <a:rPr lang="en-US" sz="1600" b="1" kern="0" dirty="0">
                <a:solidFill>
                  <a:srgbClr val="FFFFFF"/>
                </a:solidFill>
                <a:latin typeface="Arial"/>
                <a:cs typeface="Tahoma" pitchFamily="34" charset="0"/>
              </a:rPr>
              <a:t>THINGS</a:t>
            </a:r>
            <a:endParaRPr lang="en-US" sz="1200" b="1" kern="0" dirty="0">
              <a:solidFill>
                <a:srgbClr val="FFFFFF"/>
              </a:solidFill>
              <a:latin typeface="Arial"/>
              <a:cs typeface="Tahoma" pitchFamily="34" charset="0"/>
            </a:endParaRPr>
          </a:p>
        </p:txBody>
      </p:sp>
      <p:grpSp>
        <p:nvGrpSpPr>
          <p:cNvPr id="10249" name="Group 47"/>
          <p:cNvGrpSpPr>
            <a:grpSpLocks/>
          </p:cNvGrpSpPr>
          <p:nvPr/>
        </p:nvGrpSpPr>
        <p:grpSpPr bwMode="auto">
          <a:xfrm>
            <a:off x="1920582" y="2444750"/>
            <a:ext cx="4860925" cy="2609850"/>
            <a:chOff x="1961651" y="1808784"/>
            <a:chExt cx="4860648" cy="4320579"/>
          </a:xfrm>
        </p:grpSpPr>
        <p:cxnSp>
          <p:nvCxnSpPr>
            <p:cNvPr id="10282" name="Straight Connector 101"/>
            <p:cNvCxnSpPr>
              <a:cxnSpLocks noChangeShapeType="1"/>
            </p:cNvCxnSpPr>
            <p:nvPr/>
          </p:nvCxnSpPr>
          <p:spPr bwMode="auto">
            <a:xfrm rot="5400000">
              <a:off x="-198637" y="3969072"/>
              <a:ext cx="4320576" cy="0"/>
            </a:xfrm>
            <a:prstGeom prst="line">
              <a:avLst/>
            </a:prstGeom>
            <a:noFill/>
            <a:ln w="19050" algn="ctr">
              <a:solidFill>
                <a:srgbClr val="002A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3" name="Straight Connector 102"/>
            <p:cNvCxnSpPr>
              <a:cxnSpLocks noChangeShapeType="1"/>
            </p:cNvCxnSpPr>
            <p:nvPr/>
          </p:nvCxnSpPr>
          <p:spPr bwMode="auto">
            <a:xfrm rot="5400000">
              <a:off x="1421579" y="3969073"/>
              <a:ext cx="4320576" cy="0"/>
            </a:xfrm>
            <a:prstGeom prst="line">
              <a:avLst/>
            </a:prstGeom>
            <a:noFill/>
            <a:ln w="19050" algn="ctr">
              <a:solidFill>
                <a:srgbClr val="002A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4" name="Straight Connector 103"/>
            <p:cNvCxnSpPr>
              <a:cxnSpLocks noChangeShapeType="1"/>
            </p:cNvCxnSpPr>
            <p:nvPr/>
          </p:nvCxnSpPr>
          <p:spPr bwMode="auto">
            <a:xfrm rot="5400000">
              <a:off x="3041795" y="3969074"/>
              <a:ext cx="4320576" cy="0"/>
            </a:xfrm>
            <a:prstGeom prst="line">
              <a:avLst/>
            </a:prstGeom>
            <a:noFill/>
            <a:ln w="19050" algn="ctr">
              <a:solidFill>
                <a:srgbClr val="002A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5" name="Straight Connector 104"/>
            <p:cNvCxnSpPr>
              <a:cxnSpLocks noChangeShapeType="1"/>
            </p:cNvCxnSpPr>
            <p:nvPr/>
          </p:nvCxnSpPr>
          <p:spPr bwMode="auto">
            <a:xfrm rot="5400000">
              <a:off x="4662011" y="3969075"/>
              <a:ext cx="4320576" cy="0"/>
            </a:xfrm>
            <a:prstGeom prst="line">
              <a:avLst/>
            </a:prstGeom>
            <a:noFill/>
            <a:ln w="19050" algn="ctr">
              <a:solidFill>
                <a:srgbClr val="002A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6" name="Curved Up Arrow 105"/>
          <p:cNvSpPr/>
          <p:nvPr/>
        </p:nvSpPr>
        <p:spPr>
          <a:xfrm>
            <a:off x="1379245" y="4965700"/>
            <a:ext cx="1081087" cy="358775"/>
          </a:xfrm>
          <a:prstGeom prst="curvedUpArrow">
            <a:avLst>
              <a:gd name="adj1" fmla="val 50617"/>
              <a:gd name="adj2" fmla="val 116666"/>
              <a:gd name="adj3" fmla="val 35582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 dirty="0">
              <a:solidFill>
                <a:srgbClr val="000000"/>
              </a:solidFill>
              <a:latin typeface="Arial"/>
              <a:cs typeface="Tahoma" pitchFamily="34" charset="0"/>
            </a:endParaRPr>
          </a:p>
        </p:txBody>
      </p:sp>
      <p:sp>
        <p:nvSpPr>
          <p:cNvPr id="107" name="Curved Up Arrow 106"/>
          <p:cNvSpPr/>
          <p:nvPr/>
        </p:nvSpPr>
        <p:spPr>
          <a:xfrm>
            <a:off x="3000082" y="4965700"/>
            <a:ext cx="1079500" cy="358775"/>
          </a:xfrm>
          <a:prstGeom prst="curvedUpArrow">
            <a:avLst>
              <a:gd name="adj1" fmla="val 50617"/>
              <a:gd name="adj2" fmla="val 116666"/>
              <a:gd name="adj3" fmla="val 35582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 dirty="0">
              <a:solidFill>
                <a:srgbClr val="000000"/>
              </a:solidFill>
              <a:latin typeface="Arial"/>
              <a:cs typeface="Tahoma" pitchFamily="34" charset="0"/>
            </a:endParaRPr>
          </a:p>
        </p:txBody>
      </p:sp>
      <p:sp>
        <p:nvSpPr>
          <p:cNvPr id="108" name="Curved Up Arrow 107"/>
          <p:cNvSpPr/>
          <p:nvPr/>
        </p:nvSpPr>
        <p:spPr>
          <a:xfrm>
            <a:off x="4620920" y="4965700"/>
            <a:ext cx="1079500" cy="358775"/>
          </a:xfrm>
          <a:prstGeom prst="curvedUpArrow">
            <a:avLst>
              <a:gd name="adj1" fmla="val 50617"/>
              <a:gd name="adj2" fmla="val 116666"/>
              <a:gd name="adj3" fmla="val 35582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 dirty="0">
              <a:solidFill>
                <a:srgbClr val="000000"/>
              </a:solidFill>
              <a:latin typeface="Arial"/>
              <a:cs typeface="Tahoma" pitchFamily="34" charset="0"/>
            </a:endParaRPr>
          </a:p>
        </p:txBody>
      </p:sp>
      <p:sp>
        <p:nvSpPr>
          <p:cNvPr id="109" name="Curved Up Arrow 108"/>
          <p:cNvSpPr/>
          <p:nvPr/>
        </p:nvSpPr>
        <p:spPr>
          <a:xfrm>
            <a:off x="6240170" y="4965700"/>
            <a:ext cx="1081087" cy="358775"/>
          </a:xfrm>
          <a:prstGeom prst="curvedUpArrow">
            <a:avLst>
              <a:gd name="adj1" fmla="val 50617"/>
              <a:gd name="adj2" fmla="val 116666"/>
              <a:gd name="adj3" fmla="val 35582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 dirty="0">
              <a:solidFill>
                <a:srgbClr val="000000"/>
              </a:solidFill>
              <a:latin typeface="Arial"/>
              <a:cs typeface="Tahoma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290345" y="5414963"/>
            <a:ext cx="1042273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+ 	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IP</a:t>
            </a:r>
            <a:b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networks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730207" y="5414963"/>
            <a:ext cx="1249060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+ 	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IT platforms</a:t>
            </a:r>
            <a:b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&amp;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 services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530432" y="5414963"/>
            <a:ext cx="973343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+ 	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devices </a:t>
            </a:r>
            <a:b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&amp; 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apps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151270" y="5414963"/>
            <a:ext cx="1348446" cy="7571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+ 	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sensors</a:t>
            </a: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,</a:t>
            </a:r>
          </a:p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	more devices</a:t>
            </a:r>
            <a:b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&amp; tags,</a:t>
            </a:r>
            <a:b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big data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430545" y="2714158"/>
            <a:ext cx="1079500" cy="52322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“SOCIAL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MEDIA”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539832" y="2821880"/>
            <a:ext cx="1620838" cy="30777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“WEB 2.0”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099970" y="2821880"/>
            <a:ext cx="1260475" cy="30777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“WWW”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60070" y="2607230"/>
            <a:ext cx="1350962" cy="73866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“HUMAN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TO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HUMAN”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88657" y="3551238"/>
            <a:ext cx="1250950" cy="7448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Fixed &amp;</a:t>
            </a:r>
            <a:b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mobile</a:t>
            </a:r>
            <a:b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telephony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SMS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2009482" y="3551238"/>
            <a:ext cx="1431925" cy="8987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e-mail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Information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Entertainment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…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630320" y="3551238"/>
            <a:ext cx="1431925" cy="6778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e-productivity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e-commerce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…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251157" y="3551238"/>
            <a:ext cx="1431925" cy="8987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Skype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Facebook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YouTube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…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870407" y="3551238"/>
            <a:ext cx="2232025" cy="9656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Identification, tracking, monitoring, metering, …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Automation, actuation, payment, …</a:t>
            </a:r>
          </a:p>
          <a:p>
            <a:pPr marL="85725" indent="-85725" fontAlgn="auto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…</a:t>
            </a:r>
          </a:p>
        </p:txBody>
      </p:sp>
      <p:grpSp>
        <p:nvGrpSpPr>
          <p:cNvPr id="10267" name="Group 79"/>
          <p:cNvGrpSpPr>
            <a:grpSpLocks/>
          </p:cNvGrpSpPr>
          <p:nvPr/>
        </p:nvGrpSpPr>
        <p:grpSpPr bwMode="auto">
          <a:xfrm>
            <a:off x="1739607" y="2778125"/>
            <a:ext cx="360363" cy="360363"/>
            <a:chOff x="-558684" y="728640"/>
            <a:chExt cx="558684" cy="558684"/>
          </a:xfrm>
        </p:grpSpPr>
        <p:sp>
          <p:nvSpPr>
            <p:cNvPr id="124" name="Oval 123"/>
            <p:cNvSpPr/>
            <p:nvPr/>
          </p:nvSpPr>
          <p:spPr>
            <a:xfrm>
              <a:off x="-558684" y="728640"/>
              <a:ext cx="558684" cy="55868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125" name="Cross 124"/>
            <p:cNvSpPr/>
            <p:nvPr/>
          </p:nvSpPr>
          <p:spPr>
            <a:xfrm>
              <a:off x="-467620" y="819704"/>
              <a:ext cx="359329" cy="359329"/>
            </a:xfrm>
            <a:prstGeom prst="plus">
              <a:avLst>
                <a:gd name="adj" fmla="val 3425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</p:grpSp>
      <p:grpSp>
        <p:nvGrpSpPr>
          <p:cNvPr id="10268" name="Group 80"/>
          <p:cNvGrpSpPr>
            <a:grpSpLocks/>
          </p:cNvGrpSpPr>
          <p:nvPr/>
        </p:nvGrpSpPr>
        <p:grpSpPr bwMode="auto">
          <a:xfrm>
            <a:off x="3360445" y="2778125"/>
            <a:ext cx="360362" cy="360363"/>
            <a:chOff x="-558684" y="728640"/>
            <a:chExt cx="558684" cy="558684"/>
          </a:xfrm>
        </p:grpSpPr>
        <p:sp>
          <p:nvSpPr>
            <p:cNvPr id="127" name="Oval 126"/>
            <p:cNvSpPr/>
            <p:nvPr/>
          </p:nvSpPr>
          <p:spPr>
            <a:xfrm>
              <a:off x="-558684" y="728640"/>
              <a:ext cx="558684" cy="55868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128" name="Cross 127"/>
            <p:cNvSpPr/>
            <p:nvPr/>
          </p:nvSpPr>
          <p:spPr>
            <a:xfrm>
              <a:off x="-467622" y="819704"/>
              <a:ext cx="359330" cy="359329"/>
            </a:xfrm>
            <a:prstGeom prst="plus">
              <a:avLst>
                <a:gd name="adj" fmla="val 3425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</p:grpSp>
      <p:grpSp>
        <p:nvGrpSpPr>
          <p:cNvPr id="10269" name="Group 83"/>
          <p:cNvGrpSpPr>
            <a:grpSpLocks/>
          </p:cNvGrpSpPr>
          <p:nvPr/>
        </p:nvGrpSpPr>
        <p:grpSpPr bwMode="auto">
          <a:xfrm>
            <a:off x="4981282" y="2778125"/>
            <a:ext cx="358775" cy="360363"/>
            <a:chOff x="-558684" y="728640"/>
            <a:chExt cx="558684" cy="558684"/>
          </a:xfrm>
        </p:grpSpPr>
        <p:sp>
          <p:nvSpPr>
            <p:cNvPr id="130" name="Oval 129"/>
            <p:cNvSpPr/>
            <p:nvPr/>
          </p:nvSpPr>
          <p:spPr>
            <a:xfrm>
              <a:off x="-558684" y="728640"/>
              <a:ext cx="558684" cy="55868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131" name="Cross 130"/>
            <p:cNvSpPr/>
            <p:nvPr/>
          </p:nvSpPr>
          <p:spPr>
            <a:xfrm>
              <a:off x="-469690" y="819704"/>
              <a:ext cx="360920" cy="359329"/>
            </a:xfrm>
            <a:prstGeom prst="plus">
              <a:avLst>
                <a:gd name="adj" fmla="val 3425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</p:grpSp>
      <p:grpSp>
        <p:nvGrpSpPr>
          <p:cNvPr id="10270" name="Group 86"/>
          <p:cNvGrpSpPr>
            <a:grpSpLocks/>
          </p:cNvGrpSpPr>
          <p:nvPr/>
        </p:nvGrpSpPr>
        <p:grpSpPr bwMode="auto">
          <a:xfrm>
            <a:off x="6600532" y="2778125"/>
            <a:ext cx="360363" cy="360363"/>
            <a:chOff x="-558684" y="728640"/>
            <a:chExt cx="558684" cy="558684"/>
          </a:xfrm>
        </p:grpSpPr>
        <p:sp>
          <p:nvSpPr>
            <p:cNvPr id="133" name="Oval 132"/>
            <p:cNvSpPr/>
            <p:nvPr/>
          </p:nvSpPr>
          <p:spPr>
            <a:xfrm>
              <a:off x="-558684" y="728640"/>
              <a:ext cx="558684" cy="55868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134" name="Cross 133"/>
            <p:cNvSpPr/>
            <p:nvPr/>
          </p:nvSpPr>
          <p:spPr>
            <a:xfrm>
              <a:off x="-467620" y="819704"/>
              <a:ext cx="359329" cy="359329"/>
            </a:xfrm>
            <a:prstGeom prst="plus">
              <a:avLst>
                <a:gd name="adj" fmla="val 3425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 dirty="0">
                <a:solidFill>
                  <a:srgbClr val="FFFFFF"/>
                </a:solidFill>
                <a:latin typeface="Arial"/>
                <a:cs typeface="Tahoma" pitchFamily="34" charset="0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7051382" y="2607230"/>
            <a:ext cx="1530350" cy="73866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“MACHINE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TO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MACHINE”</a:t>
            </a:r>
          </a:p>
        </p:txBody>
      </p:sp>
      <p:sp>
        <p:nvSpPr>
          <p:cNvPr id="136" name="Curved Up Arrow 135"/>
          <p:cNvSpPr/>
          <p:nvPr/>
        </p:nvSpPr>
        <p:spPr>
          <a:xfrm>
            <a:off x="7770520" y="4965700"/>
            <a:ext cx="1081087" cy="358775"/>
          </a:xfrm>
          <a:prstGeom prst="curvedUpArrow">
            <a:avLst>
              <a:gd name="adj1" fmla="val 50617"/>
              <a:gd name="adj2" fmla="val 116666"/>
              <a:gd name="adj3" fmla="val 35582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 dirty="0">
              <a:solidFill>
                <a:srgbClr val="000000"/>
              </a:solidFill>
              <a:latin typeface="Arial"/>
              <a:cs typeface="Tahoma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684795" y="5414963"/>
            <a:ext cx="1117614" cy="7571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+ 	</a:t>
            </a: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ambient</a:t>
            </a:r>
          </a:p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	context, </a:t>
            </a:r>
          </a:p>
          <a:p>
            <a:pPr marL="180975" indent="-1809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	data </a:t>
            </a:r>
            <a:b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</a:br>
            <a:r>
              <a:rPr lang="en-US" sz="1200" b="1" kern="0" dirty="0">
                <a:solidFill>
                  <a:prstClr val="black"/>
                </a:solidFill>
                <a:latin typeface="Arial"/>
                <a:cs typeface="Tahoma" pitchFamily="34" charset="0"/>
              </a:rPr>
              <a:t>semantics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5089" y="6172093"/>
            <a:ext cx="8382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Arial" charset="0"/>
                <a:cs typeface="Arial" charset="0"/>
              </a:rPr>
              <a:t>The </a:t>
            </a:r>
            <a:r>
              <a:rPr lang="en-US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Internet </a:t>
            </a:r>
            <a:r>
              <a:rPr lang="en-US" sz="1200" dirty="0">
                <a:solidFill>
                  <a:prstClr val="black"/>
                </a:solidFill>
                <a:latin typeface="Arial" charset="0"/>
                <a:cs typeface="Arial" charset="0"/>
              </a:rPr>
              <a:t>gave us the opportunity to connect in ways we could never have dreamed possible. 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  <a:latin typeface="Arial" charset="0"/>
                <a:cs typeface="Arial" charset="0"/>
              </a:rPr>
              <a:t>The </a:t>
            </a:r>
            <a:r>
              <a:rPr lang="en-US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Internet of Things </a:t>
            </a:r>
            <a:r>
              <a:rPr lang="en-US" sz="1200" dirty="0">
                <a:solidFill>
                  <a:prstClr val="black"/>
                </a:solidFill>
                <a:latin typeface="Arial" charset="0"/>
                <a:cs typeface="Arial" charset="0"/>
              </a:rPr>
              <a:t>will take us beyond connection to become  part of a living, moving, </a:t>
            </a:r>
            <a:r>
              <a:rPr lang="en-US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global nervous system</a:t>
            </a:r>
            <a:endParaRPr lang="en-US" sz="1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299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M2M/IoT – Projection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6360"/>
            <a:ext cx="8229600" cy="513588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Trillion Dollar Opportunity - Unlimited possibilities;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 err="1"/>
              <a:t>Harbor</a:t>
            </a:r>
            <a:r>
              <a:rPr lang="en-IN" dirty="0"/>
              <a:t> Research – Potential to grow up to $1 Trillion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IDC forecasts - The worldwide market for IoT solutions will grow up to $7.1 trillion in 2020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Cisco  - $19 trillion forecast for the economic value created by the “Internet of Everything” by 2020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India and China are biggest contributor..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As per Deloitte's TMT India Predictions 2017, Internet of Things (IoT) is going to be the next big thing for operators as India will rapidly grow into a hub for IoT Solutions. </a:t>
            </a:r>
          </a:p>
          <a:p>
            <a:pPr lvl="1"/>
            <a:r>
              <a:rPr lang="en-IN" dirty="0"/>
              <a:t>The market value of IoT is expected to reach $ 9 billion by 2020. </a:t>
            </a:r>
          </a:p>
          <a:p>
            <a:pPr lvl="2"/>
            <a:r>
              <a:rPr lang="en-IN" dirty="0"/>
              <a:t>IoT units in India is expected to see a rapid growth of 31 times and to reach 1.9 billion by 2020. </a:t>
            </a:r>
            <a:endParaRPr lang="en-US" altLang="zh-CN" sz="1400" dirty="0">
              <a:ea typeface="微软雅黑" pitchFamily="34" charset="-122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ETSI 2015.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0CB0D-B1DC-40EB-AA26-1A0FA21C563C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1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LPWA </a:t>
            </a:r>
            <a:r>
              <a:rPr lang="en-US" altLang="zh-CN" sz="3600" dirty="0" err="1"/>
              <a:t>IoT</a:t>
            </a:r>
            <a:r>
              <a:rPr lang="en-US" altLang="zh-CN" sz="3600" dirty="0"/>
              <a:t> Market Analysis</a:t>
            </a:r>
            <a:endParaRPr lang="zh-CN" altLang="en-US" sz="3600" dirty="0"/>
          </a:p>
        </p:txBody>
      </p:sp>
      <p:pic>
        <p:nvPicPr>
          <p:cNvPr id="8" name="Picture 4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10" r="9915"/>
          <a:stretch>
            <a:fillRect/>
          </a:stretch>
        </p:blipFill>
        <p:spPr bwMode="auto">
          <a:xfrm>
            <a:off x="668967" y="1558129"/>
            <a:ext cx="2526849" cy="2556671"/>
          </a:xfrm>
          <a:prstGeom prst="rect">
            <a:avLst/>
          </a:prstGeom>
          <a:noFill/>
        </p:spPr>
      </p:pic>
      <p:sp>
        <p:nvSpPr>
          <p:cNvPr id="9" name="标题 6"/>
          <p:cNvSpPr txBox="1">
            <a:spLocks/>
          </p:cNvSpPr>
          <p:nvPr/>
        </p:nvSpPr>
        <p:spPr bwMode="auto">
          <a:xfrm>
            <a:off x="505403" y="5077630"/>
            <a:ext cx="8229838" cy="149408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buClrTx/>
              <a:buFont typeface="Wingdings" pitchFamily="2" charset="2"/>
              <a:buChar char="ü"/>
            </a:pPr>
            <a:r>
              <a:rPr lang="en-US" altLang="zh-CN" sz="1400" kern="0" dirty="0">
                <a:solidFill>
                  <a:schemeClr val="bg1"/>
                </a:solidFill>
                <a:latin typeface="FrutigerNext LT Medium"/>
                <a:ea typeface="华文细黑"/>
              </a:rPr>
              <a:t>2.7 billion connections and annual connectivity revenue will reach US$7.5 billion by 2022 </a:t>
            </a:r>
          </a:p>
          <a:p>
            <a:pPr marL="285750" indent="-285750"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sz="1400" kern="0" dirty="0">
                <a:solidFill>
                  <a:schemeClr val="bg1"/>
                </a:solidFill>
                <a:latin typeface="FrutigerNext LT Medium"/>
                <a:ea typeface="华文细黑"/>
              </a:rPr>
              <a:t>LPWA Market is large enough for an individual UE category but avoiding fragmentation is essential to the success of </a:t>
            </a:r>
            <a:r>
              <a:rPr lang="en-US" altLang="zh-CN" sz="1400" kern="0" dirty="0" err="1">
                <a:solidFill>
                  <a:schemeClr val="bg1"/>
                </a:solidFill>
                <a:latin typeface="FrutigerNext LT Medium"/>
                <a:ea typeface="华文细黑"/>
              </a:rPr>
              <a:t>CIoT</a:t>
            </a:r>
            <a:r>
              <a:rPr lang="en-US" altLang="zh-CN" sz="1400" kern="0" dirty="0">
                <a:solidFill>
                  <a:schemeClr val="bg1"/>
                </a:solidFill>
                <a:latin typeface="FrutigerNext LT Medium"/>
                <a:ea typeface="华文细黑"/>
              </a:rPr>
              <a:t>.</a:t>
            </a:r>
            <a:endParaRPr lang="zh-CN" altLang="en-US" sz="1400" kern="0" dirty="0">
              <a:solidFill>
                <a:schemeClr val="bg1"/>
              </a:solidFill>
              <a:latin typeface="FrutigerNext LT Medium"/>
              <a:ea typeface="华文细黑"/>
            </a:endParaRPr>
          </a:p>
          <a:p>
            <a:pPr algn="ctr">
              <a:lnSpc>
                <a:spcPct val="150000"/>
              </a:lnSpc>
              <a:buClrTx/>
              <a:buFont typeface="Wingdings" pitchFamily="2" charset="2"/>
              <a:buChar char="ü"/>
            </a:pPr>
            <a:endParaRPr lang="zh-CN" altLang="en-US" sz="1400" kern="0" dirty="0">
              <a:solidFill>
                <a:schemeClr val="bg1"/>
              </a:solidFill>
              <a:latin typeface="FrutigerNext LT Medium"/>
              <a:ea typeface="华文细黑"/>
            </a:endParaRPr>
          </a:p>
        </p:txBody>
      </p:sp>
      <p:graphicFrame>
        <p:nvGraphicFramePr>
          <p:cNvPr id="12" name="Chart 101"/>
          <p:cNvGraphicFramePr/>
          <p:nvPr/>
        </p:nvGraphicFramePr>
        <p:xfrm>
          <a:off x="4090605" y="1447800"/>
          <a:ext cx="4113729" cy="346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861754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369454"/>
            <a:ext cx="8229600" cy="773545"/>
          </a:xfrm>
        </p:spPr>
        <p:txBody>
          <a:bodyPr/>
          <a:lstStyle/>
          <a:p>
            <a:r>
              <a:rPr lang="en-US" dirty="0"/>
              <a:t>Diverse Applications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30183" y="1315128"/>
          <a:ext cx="7035830" cy="5464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4" imgW="9515272" imgH="7391349" progId="AcroExch.Document.11">
                  <p:embed/>
                </p:oleObj>
              </mc:Choice>
              <mc:Fallback>
                <p:oleObj name="Acrobat Document" r:id="rId4" imgW="9515272" imgH="7391349" progId="AcroExch.Document.11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0183" y="1315128"/>
                        <a:ext cx="7035830" cy="5464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7466013" y="6627813"/>
            <a:ext cx="16779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fr-FR" altLang="en-US" sz="900" dirty="0">
                <a:solidFill>
                  <a:prstClr val="black"/>
                </a:solidFill>
              </a:rPr>
              <a:t>Source HarborResearch.com</a:t>
            </a:r>
            <a:endParaRPr lang="en-US" altLang="en-US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4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/>
          <p:cNvSpPr>
            <a:spLocks noGrp="1"/>
          </p:cNvSpPr>
          <p:nvPr>
            <p:ph type="sldNum" sz="quarter" idx="23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F6B3E9-013E-4203-84ED-484ADEC2D570}" type="slidenum">
              <a:rPr lang="en-GB" smtClean="0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8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6387" name="Text Placeholder 3"/>
          <p:cNvSpPr>
            <a:spLocks noGrp="1"/>
          </p:cNvSpPr>
          <p:nvPr>
            <p:ph type="body" idx="22"/>
          </p:nvPr>
        </p:nvSpPr>
        <p:spPr>
          <a:xfrm>
            <a:off x="357188" y="333375"/>
            <a:ext cx="8429625" cy="503238"/>
          </a:xfrm>
        </p:spPr>
        <p:txBody>
          <a:bodyPr/>
          <a:lstStyle/>
          <a:p>
            <a:pPr eaLnBrk="1" hangingPunct="1"/>
            <a:r>
              <a:rPr lang="en-GB" altLang="en-US" dirty="0" err="1"/>
              <a:t>IoT</a:t>
            </a:r>
            <a:r>
              <a:rPr lang="en-GB" altLang="en-US" dirty="0"/>
              <a:t> standardization landscape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4C5F99-CC0B-4746-8E64-AFA12F9F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40" y="1368003"/>
            <a:ext cx="8856693" cy="483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0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"/>
          <p:cNvSpPr>
            <a:spLocks noGrp="1"/>
          </p:cNvSpPr>
          <p:nvPr>
            <p:ph type="sldNum" sz="quarter" idx="23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5D2C48-C4D8-4590-AF5A-D7D3075E5FEF}" type="slidenum">
              <a:rPr lang="en-GB" smtClean="0">
                <a:solidFill>
                  <a:srgbClr val="1F497D">
                    <a:lumMod val="40000"/>
                    <a:lumOff val="60000"/>
                  </a:srgbClr>
                </a:solidFill>
              </a:rPr>
              <a:pPr>
                <a:defRPr/>
              </a:pPr>
              <a:t>9</a:t>
            </a:fld>
            <a:endParaRPr lang="en-GB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7411" name="Text Placeholder 3"/>
          <p:cNvSpPr>
            <a:spLocks noGrp="1"/>
          </p:cNvSpPr>
          <p:nvPr>
            <p:ph type="body" idx="22"/>
          </p:nvPr>
        </p:nvSpPr>
        <p:spPr>
          <a:xfrm>
            <a:off x="357188" y="333375"/>
            <a:ext cx="8429625" cy="503238"/>
          </a:xfrm>
        </p:spPr>
        <p:txBody>
          <a:bodyPr/>
          <a:lstStyle/>
          <a:p>
            <a:pPr eaLnBrk="1" hangingPunct="1"/>
            <a:r>
              <a:rPr lang="en-US" altLang="en-US" dirty="0"/>
              <a:t>Many related vertical and horizontal activities</a:t>
            </a:r>
            <a:endParaRPr lang="en-GB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04AEC4-D912-406B-9BD0-EAB7916D4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9" y="1572206"/>
            <a:ext cx="8858251" cy="495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28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AIOTI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6360"/>
            <a:ext cx="6441325" cy="513588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US" sz="1800" dirty="0"/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1800" dirty="0"/>
              <a:t>February 2015, the IoT industry together with the European Commission launched the </a:t>
            </a:r>
            <a:r>
              <a:rPr lang="en-US" sz="1800" b="1" dirty="0">
                <a:solidFill>
                  <a:srgbClr val="FF0000"/>
                </a:solidFill>
              </a:rPr>
              <a:t>Alliance for IoT Innovation (AIOTI)</a:t>
            </a:r>
            <a:r>
              <a:rPr lang="en-US" sz="1800" dirty="0"/>
              <a:t> as a new global voice for IoT . </a:t>
            </a:r>
            <a:endParaRPr lang="en-US" altLang="zh-CN" sz="1800" dirty="0">
              <a:ea typeface="微软雅黑" pitchFamily="34" charset="-122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1800" dirty="0"/>
              <a:t>AIOTI is the biggest IoT stakeholder forum in Europe.</a:t>
            </a:r>
            <a:r>
              <a:rPr lang="en-US" altLang="zh-CN" sz="2000" b="1" dirty="0">
                <a:ea typeface="微软雅黑" pitchFamily="34" charset="-122"/>
              </a:rPr>
              <a:t>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IN" altLang="zh-CN" sz="1600" dirty="0">
                <a:ea typeface="微软雅黑" pitchFamily="34" charset="-122"/>
              </a:rPr>
              <a:t>In 2016, transformed into a legally recognized Association 21 Founding Members, &gt;200 regular members in AIOTI on 11 October2017</a:t>
            </a:r>
            <a:endParaRPr lang="en-US" altLang="zh-CN" sz="1600" dirty="0">
              <a:ea typeface="微软雅黑" pitchFamily="34" charset="-122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altLang="zh-CN" sz="1800" dirty="0">
                <a:ea typeface="微软雅黑" pitchFamily="34" charset="-122"/>
              </a:rPr>
              <a:t>AIOTI is a driver for the </a:t>
            </a:r>
            <a:r>
              <a:rPr lang="en-US" altLang="zh-CN" sz="1800" b="1" dirty="0">
                <a:solidFill>
                  <a:srgbClr val="FF0000"/>
                </a:solidFill>
                <a:ea typeface="微软雅黑" pitchFamily="34" charset="-122"/>
              </a:rPr>
              <a:t>H2020/EC funded  IoT Large Scale Pilot  (LSP) projects</a:t>
            </a:r>
            <a:endParaRPr lang="en-US" altLang="zh-CN" sz="1800" dirty="0">
              <a:ea typeface="微软雅黑" pitchFamily="34" charset="-122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IN" altLang="zh-CN" sz="1800" dirty="0">
                <a:ea typeface="微软雅黑" pitchFamily="34" charset="-122"/>
              </a:rPr>
              <a:t>With EC plans to have 7 LSPs covering Smart City, Wearables, Farming, Smart Living and Ageing Well Being, Autonomous Vehicle in Connected Environment, Smart Water and Smart Manufacturing (All part of H2020 </a:t>
            </a:r>
            <a:r>
              <a:rPr lang="en-IN" altLang="zh-CN" sz="1800" dirty="0" err="1">
                <a:ea typeface="微软雅黑" pitchFamily="34" charset="-122"/>
              </a:rPr>
              <a:t>IoT</a:t>
            </a:r>
            <a:r>
              <a:rPr lang="en-IN" altLang="zh-CN" sz="1800" dirty="0">
                <a:ea typeface="微软雅黑" pitchFamily="34" charset="-122"/>
              </a:rPr>
              <a:t> calls) </a:t>
            </a:r>
            <a:endParaRPr lang="en-US" altLang="zh-CN" sz="1800" dirty="0">
              <a:ea typeface="微软雅黑" pitchFamily="34" charset="-122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altLang="zh-CN" sz="1800" dirty="0">
                <a:ea typeface="微软雅黑" pitchFamily="34" charset="-122"/>
              </a:rPr>
              <a:t>Promotion of  interoperability based Standards between applications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IN" altLang="zh-CN" sz="1800" dirty="0">
                <a:ea typeface="微软雅黑" pitchFamily="34" charset="-122"/>
                <a:hlinkClick r:id="rId3"/>
              </a:rPr>
              <a:t>AIOTI WG03 Reports on IoT Standards</a:t>
            </a:r>
            <a:endParaRPr lang="en-US" altLang="zh-CN" sz="1800" dirty="0">
              <a:ea typeface="微软雅黑" pitchFamily="34" charset="-122"/>
            </a:endParaRPr>
          </a:p>
          <a:p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ETSI 2015.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0CB0D-B1DC-40EB-AA26-1A0FA21C563C}" type="slidenum">
              <a:rPr lang="en-GB" altLang="en-US" smtClean="0"/>
              <a:pPr/>
              <a:t>10</a:t>
            </a:fld>
            <a:endParaRPr lang="en-GB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F8032F-57AB-4AA0-B7C7-9713273A90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7"/>
          <a:stretch/>
        </p:blipFill>
        <p:spPr>
          <a:xfrm>
            <a:off x="6898525" y="1356360"/>
            <a:ext cx="2245475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8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1"/>
          </p:nvPr>
        </p:nvSpPr>
        <p:spPr>
          <a:prstGeom prst="rect">
            <a:avLst/>
          </a:prstGeom>
        </p:spPr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7A9B3F3-0CDD-4032-910D-70E772557002}" type="slidenum">
              <a:rPr lang="en-GB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11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33118A-9E40-4102-B3D6-53964A483B07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357159" y="1066985"/>
            <a:ext cx="8429684" cy="378042"/>
          </a:xfrm>
        </p:spPr>
        <p:txBody>
          <a:bodyPr/>
          <a:lstStyle/>
          <a:p>
            <a:r>
              <a:rPr lang="en-GB" dirty="0"/>
              <a:t>AIOTI Working Group Structure</a:t>
            </a:r>
          </a:p>
        </p:txBody>
      </p:sp>
      <p:pic>
        <p:nvPicPr>
          <p:cNvPr id="6" name="Picture 5" descr="AIOTI_Over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862" y="1970838"/>
            <a:ext cx="795394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4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IoT in 3GPP</a:t>
            </a:r>
          </a:p>
        </p:txBody>
      </p:sp>
      <p:sp>
        <p:nvSpPr>
          <p:cNvPr id="4403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t>© ETSI 2016. All rights reserved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225" y="1325563"/>
            <a:ext cx="8867775" cy="5532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sz="18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9675" y="3902075"/>
            <a:ext cx="4498975" cy="2305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sz="1800">
              <a:solidFill>
                <a:prstClr val="black"/>
              </a:solidFill>
            </a:endParaRPr>
          </a:p>
        </p:txBody>
      </p:sp>
      <p:sp>
        <p:nvSpPr>
          <p:cNvPr id="10" name="מציין מיקום תוכן 2"/>
          <p:cNvSpPr txBox="1">
            <a:spLocks/>
          </p:cNvSpPr>
          <p:nvPr/>
        </p:nvSpPr>
        <p:spPr>
          <a:xfrm>
            <a:off x="485626" y="1594008"/>
            <a:ext cx="8020199" cy="48115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Work had began from 3GPP Release 10, MTC (Machine Type Communication) requirements: </a:t>
            </a: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MTC device overload control;  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 Rel11 feature - MTC device triggering; 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 Rel12 feature - recall/replace device triggering, power saving mode.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In Release 13 3GPP has made a major effort to address the IoT market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The portfolio of technologies that 3GPP operators can not use to address their different market requirements includes: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eMTC:  Further LTE enhancements for MTC, building on the work started in Release-12 (UE Cat 0, new power saving mode:PSM)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 NB-IOT: New radio added to the LTE platform optimized for the low end of the market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EC-GSM-IoT: EGPRS enhancements which in cobination with PSM makes GSM/EDGE market prepared for  IoT</a:t>
            </a:r>
          </a:p>
          <a:p>
            <a:pPr marL="800100" lvl="1" indent="-34290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pt-PT" sz="1600" dirty="0">
                <a:solidFill>
                  <a:srgbClr val="002060"/>
                </a:solidFill>
                <a:latin typeface="Calibri" pitchFamily="34" charset="0"/>
              </a:rPr>
              <a:t>Protocol specification finalised now     </a:t>
            </a:r>
            <a:endParaRPr lang="en-US" sz="16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7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35619"/>
              </p:ext>
            </p:extLst>
          </p:nvPr>
        </p:nvGraphicFramePr>
        <p:xfrm>
          <a:off x="209443" y="1539784"/>
          <a:ext cx="8725114" cy="5288947"/>
        </p:xfrm>
        <a:graphic>
          <a:graphicData uri="http://schemas.openxmlformats.org/drawingml/2006/table">
            <a:tbl>
              <a:tblPr/>
              <a:tblGrid>
                <a:gridCol w="1034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3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81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78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07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300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br>
                        <a:rPr lang="en-GB" sz="1200" b="1" kern="1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endParaRPr lang="zh-CN" sz="1400" kern="10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Standard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/Global ecosystem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Band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System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Bandwidth</a:t>
                      </a:r>
                      <a:endParaRPr lang="zh-CN" sz="14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Coverage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Module cost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Battery life</a:t>
                      </a:r>
                      <a:endParaRPr lang="zh-CN" sz="14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Capacity</a:t>
                      </a:r>
                      <a:endParaRPr lang="zh-CN" sz="14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b="1" kern="100" dirty="0">
                          <a:solidFill>
                            <a:schemeClr val="bg1"/>
                          </a:solidFill>
                          <a:latin typeface="+mn-lt"/>
                          <a:ea typeface="微软雅黑" pitchFamily="34" charset="-122"/>
                          <a:cs typeface="Times New Roman"/>
                        </a:rPr>
                        <a:t>Time to market (years)</a:t>
                      </a:r>
                      <a:endParaRPr lang="zh-CN" sz="1400" b="1" kern="100" dirty="0">
                        <a:solidFill>
                          <a:schemeClr val="bg1"/>
                        </a:solidFill>
                        <a:latin typeface="+mn-lt"/>
                        <a:ea typeface="微软雅黑" pitchFamily="34" charset="-122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 err="1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SigFox</a:t>
                      </a: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</a:t>
                      </a: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kern="100" dirty="0">
                          <a:solidFill>
                            <a:srgbClr val="FF000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O</a:t>
                      </a:r>
                      <a:endParaRPr lang="zh-CN" sz="2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GB" altLang="zh-CN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Unlicensed</a:t>
                      </a:r>
                      <a:endParaRPr lang="zh-CN" sz="12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250kHz~</a:t>
                      </a:r>
                      <a:r>
                        <a:rPr lang="en-GB" sz="1200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?MHz</a:t>
                      </a:r>
                    </a:p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GB" altLang="zh-CN" sz="1200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UL 100Hz</a:t>
                      </a:r>
                      <a:endParaRPr lang="zh-CN" sz="12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14dB+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Lower</a:t>
                      </a:r>
                      <a:r>
                        <a:rPr lang="en-US" altLang="zh-CN" sz="1400" kern="100" baseline="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 than </a:t>
                      </a: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NB-</a:t>
                      </a:r>
                      <a:r>
                        <a:rPr lang="en-US" altLang="zh-CN" sz="1400" kern="100" dirty="0" err="1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IoT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LoRa </a:t>
                      </a: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kern="100" dirty="0">
                          <a:solidFill>
                            <a:srgbClr val="FF000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O</a:t>
                      </a:r>
                      <a:endParaRPr lang="zh-CN" sz="2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GB" altLang="zh-CN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Unlicensed</a:t>
                      </a:r>
                      <a:endParaRPr lang="zh-CN" sz="12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GB" altLang="zh-CN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7.8k~500kHz</a:t>
                      </a:r>
                      <a:endParaRPr lang="zh-CN" sz="12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18dB+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EC</a:t>
                      </a:r>
                      <a:r>
                        <a:rPr lang="en-US" altLang="zh-CN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-GSM (R13)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alt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band</a:t>
                      </a:r>
                      <a:endParaRPr lang="zh-CN" altLang="zh-CN" sz="12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2.4MHz</a:t>
                      </a:r>
                      <a:endParaRPr lang="zh-CN" altLang="zh-CN" sz="12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宋体"/>
                          <a:cs typeface="Times New Roman"/>
                        </a:rPr>
                        <a:t>GSM ~20dB+</a:t>
                      </a:r>
                      <a:endParaRPr kumimoji="0" lang="zh-CN" altLang="en-US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About 1/10 of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NB-</a:t>
                      </a:r>
                      <a:r>
                        <a:rPr lang="en-US" altLang="zh-CN" sz="1400" kern="100" dirty="0" err="1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IoT</a:t>
                      </a:r>
                      <a:r>
                        <a:rPr lang="zh-CN" altLang="en-US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per unit BW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1~2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kern="100" dirty="0" err="1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eMTC</a:t>
                      </a:r>
                      <a:r>
                        <a:rPr lang="en-GB" sz="16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(R13</a:t>
                      </a: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altLang="zh-CN" sz="2400" kern="100" dirty="0">
                        <a:solidFill>
                          <a:srgbClr val="00B05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LTE band</a:t>
                      </a:r>
                      <a:endParaRPr lang="zh-CN" sz="14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1.4MHz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LTE</a:t>
                      </a:r>
                      <a:r>
                        <a:rPr lang="en-GB" sz="1400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15dB+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3</a:t>
                      </a:r>
                      <a:r>
                        <a:rPr lang="en-US" altLang="zh-CN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~10X</a:t>
                      </a:r>
                      <a:endParaRPr lang="zh-CN" altLang="en-US" sz="14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Similar as NB-</a:t>
                      </a:r>
                      <a:r>
                        <a:rPr lang="en-US" altLang="zh-CN" sz="1400" kern="100" dirty="0" err="1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IoT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1~2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4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NB-IOT (standalone)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sz="2800" kern="100" dirty="0">
                        <a:solidFill>
                          <a:srgbClr val="00B05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G/U/L MSR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/dedicated</a:t>
                      </a:r>
                      <a:endParaRPr lang="zh-CN" sz="14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200kHz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400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</a:t>
                      </a:r>
                      <a:r>
                        <a:rPr lang="en-GB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25dB+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&gt;50k/cell/200kHz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1~2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NB-IOT (</a:t>
                      </a:r>
                      <a:r>
                        <a:rPr lang="en-US" altLang="zh-CN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guard-band</a:t>
                      </a: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sz="2800" kern="100" dirty="0">
                        <a:solidFill>
                          <a:srgbClr val="00B05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LTE</a:t>
                      </a:r>
                      <a:r>
                        <a:rPr lang="en-GB" altLang="zh-CN" sz="1200" b="1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band</a:t>
                      </a:r>
                      <a:endParaRPr lang="zh-CN" sz="14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200kHz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400" kern="100" baseline="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20</a:t>
                      </a:r>
                      <a:r>
                        <a:rPr lang="en-GB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dB+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1~2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NB-IOT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(in-band)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kern="100" dirty="0">
                          <a:solidFill>
                            <a:srgbClr val="00B050"/>
                          </a:solidFill>
                          <a:latin typeface="Wingdings 2"/>
                          <a:ea typeface="宋体"/>
                          <a:cs typeface="Times New Roman"/>
                        </a:rPr>
                        <a:t>P</a:t>
                      </a:r>
                      <a:endParaRPr lang="zh-CN" sz="2800" kern="100" dirty="0">
                        <a:solidFill>
                          <a:srgbClr val="00B05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LTE 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band</a:t>
                      </a:r>
                      <a:endParaRPr lang="zh-CN" sz="1400" b="1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altLang="zh-CN" sz="12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200kHz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GSM </a:t>
                      </a: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17dB+</a:t>
                      </a:r>
                      <a:endParaRPr 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137133" marR="1371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X</a:t>
                      </a:r>
                      <a:endParaRPr lang="zh-CN" altLang="en-US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58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1~2</a:t>
                      </a:r>
                      <a:endParaRPr lang="zh-CN" altLang="zh-CN" sz="140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51422" marR="5142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" name="椭圆 37"/>
          <p:cNvSpPr/>
          <p:nvPr/>
        </p:nvSpPr>
        <p:spPr>
          <a:xfrm>
            <a:off x="6384593" y="3224578"/>
            <a:ext cx="231397" cy="308610"/>
          </a:xfrm>
          <a:prstGeom prst="ellipse">
            <a:avLst/>
          </a:prstGeom>
          <a:solidFill>
            <a:srgbClr val="0F5A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247" tIns="45624" rIns="91247" bIns="45624" rtlCol="0" anchor="ctr"/>
          <a:lstStyle/>
          <a:p>
            <a:pPr marL="164748" indent="-164748" defTabSz="782546">
              <a:lnSpc>
                <a:spcPct val="105000"/>
              </a:lnSpc>
              <a:spcBef>
                <a:spcPct val="20000"/>
              </a:spcBef>
              <a:buClr>
                <a:srgbClr val="333399"/>
              </a:buClr>
              <a:buSzPct val="50000"/>
              <a:buFont typeface="Wingdings" pitchFamily="2" charset="2"/>
              <a:buChar char="l"/>
            </a:pPr>
            <a:endParaRPr lang="zh-CN" altLang="en-US" sz="2400" dirty="0">
              <a:solidFill>
                <a:srgbClr val="FFFF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384593" y="2677286"/>
            <a:ext cx="231397" cy="308610"/>
          </a:xfrm>
          <a:prstGeom prst="ellipse">
            <a:avLst/>
          </a:prstGeom>
          <a:solidFill>
            <a:srgbClr val="0F5A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247" tIns="45624" rIns="91247" bIns="45624" rtlCol="0" anchor="ctr"/>
          <a:lstStyle/>
          <a:p>
            <a:pPr marL="164748" indent="-164748" defTabSz="782546">
              <a:lnSpc>
                <a:spcPct val="105000"/>
              </a:lnSpc>
              <a:spcBef>
                <a:spcPct val="20000"/>
              </a:spcBef>
              <a:buClr>
                <a:srgbClr val="333399"/>
              </a:buClr>
              <a:buSzPct val="50000"/>
              <a:buFont typeface="Wingdings" pitchFamily="2" charset="2"/>
              <a:buChar char="l"/>
            </a:pPr>
            <a:endParaRPr lang="zh-CN" altLang="en-US" sz="2400" dirty="0">
              <a:solidFill>
                <a:srgbClr val="FFFF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grpSp>
        <p:nvGrpSpPr>
          <p:cNvPr id="2" name="组合 42"/>
          <p:cNvGrpSpPr/>
          <p:nvPr/>
        </p:nvGrpSpPr>
        <p:grpSpPr>
          <a:xfrm>
            <a:off x="6384593" y="4358640"/>
            <a:ext cx="239968" cy="297179"/>
            <a:chOff x="8732520" y="2491740"/>
            <a:chExt cx="1337310" cy="1337310"/>
          </a:xfrm>
        </p:grpSpPr>
        <p:sp>
          <p:nvSpPr>
            <p:cNvPr id="44" name="饼形 43"/>
            <p:cNvSpPr/>
            <p:nvPr/>
          </p:nvSpPr>
          <p:spPr>
            <a:xfrm rot="10800000">
              <a:off x="8732520" y="2491740"/>
              <a:ext cx="1337310" cy="1337310"/>
            </a:xfrm>
            <a:prstGeom prst="pie">
              <a:avLst>
                <a:gd name="adj1" fmla="val 5460965"/>
                <a:gd name="adj2" fmla="val 16200000"/>
              </a:avLst>
            </a:prstGeom>
            <a:solidFill>
              <a:srgbClr val="0F5A7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45" name="饼形 44"/>
            <p:cNvSpPr/>
            <p:nvPr/>
          </p:nvSpPr>
          <p:spPr>
            <a:xfrm>
              <a:off x="8732520" y="2491740"/>
              <a:ext cx="1337310" cy="1337310"/>
            </a:xfrm>
            <a:prstGeom prst="pie">
              <a:avLst>
                <a:gd name="adj1" fmla="val 5460965"/>
                <a:gd name="adj2" fmla="val 162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Calibri"/>
                <a:ea typeface="Calibri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Calibri"/>
                <a:ea typeface="Calibri"/>
                <a:cs typeface="Times New Roman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Calibri"/>
                <a:ea typeface="Calibri"/>
                <a:cs typeface="Times New Roman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sz="2400" kern="100" dirty="0">
                <a:solidFill>
                  <a:prstClr val="black"/>
                </a:solidFill>
                <a:latin typeface="FrutigerNext LT Regular"/>
                <a:ea typeface="FrutigerNext LT Regular"/>
                <a:cs typeface="Times New Roman"/>
              </a:endParaRPr>
            </a:p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 rot="16200000">
            <a:off x="6341060" y="3792575"/>
            <a:ext cx="320040" cy="232971"/>
            <a:chOff x="5053888" y="1745417"/>
            <a:chExt cx="320040" cy="310709"/>
          </a:xfrm>
        </p:grpSpPr>
        <p:sp>
          <p:nvSpPr>
            <p:cNvPr id="53" name="饼形 52"/>
            <p:cNvSpPr/>
            <p:nvPr/>
          </p:nvSpPr>
          <p:spPr>
            <a:xfrm>
              <a:off x="5056604" y="1747516"/>
              <a:ext cx="313509" cy="308610"/>
            </a:xfrm>
            <a:prstGeom prst="pie">
              <a:avLst/>
            </a:prstGeom>
            <a:solidFill>
              <a:srgbClr val="0F5A7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247" tIns="45624" rIns="91247" bIns="45624" rtlCol="0" anchor="ctr"/>
            <a:lstStyle/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54" name="弧形 53"/>
            <p:cNvSpPr/>
            <p:nvPr/>
          </p:nvSpPr>
          <p:spPr bwMode="auto">
            <a:xfrm>
              <a:off x="5053888" y="1745417"/>
              <a:ext cx="320040" cy="295469"/>
            </a:xfrm>
            <a:prstGeom prst="arc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161415" y="1"/>
            <a:ext cx="7031865" cy="899226"/>
          </a:xfrm>
        </p:spPr>
        <p:txBody>
          <a:bodyPr anchor="ctr"/>
          <a:lstStyle/>
          <a:p>
            <a:pPr lvl="1" algn="l">
              <a:defRPr/>
            </a:pPr>
            <a:r>
              <a:rPr lang="en-US" altLang="zh-CN" sz="2800" b="1" kern="1200" dirty="0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Non-standard </a:t>
            </a:r>
            <a:r>
              <a:rPr lang="en-US" altLang="zh-CN" sz="2800" b="1" kern="1200" dirty="0" err="1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IoT</a:t>
            </a:r>
            <a:r>
              <a:rPr lang="zh-CN" altLang="en-US" sz="2800" b="1" kern="1200" dirty="0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 </a:t>
            </a:r>
            <a:r>
              <a:rPr lang="en-US" altLang="zh-CN" sz="2800" b="1" kern="1200" dirty="0" err="1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v.s</a:t>
            </a:r>
            <a:r>
              <a:rPr lang="en-US" altLang="zh-CN" sz="2800" b="1" kern="1200" dirty="0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. Cellular </a:t>
            </a:r>
            <a:r>
              <a:rPr lang="en-US" altLang="zh-CN" sz="2800" b="1" kern="1200" dirty="0" err="1">
                <a:solidFill>
                  <a:schemeClr val="tx2"/>
                </a:solidFill>
                <a:ea typeface="微软雅黑" pitchFamily="34" charset="-122"/>
                <a:cs typeface="+mj-cs"/>
                <a:sym typeface="Huawei Script Regular" charset="0"/>
              </a:rPr>
              <a:t>IoT</a:t>
            </a:r>
            <a:endParaRPr lang="zh-CN" altLang="en-US" sz="2800" b="1" kern="1200" dirty="0">
              <a:solidFill>
                <a:schemeClr val="tx2"/>
              </a:solidFill>
              <a:ea typeface="微软雅黑" pitchFamily="34" charset="-122"/>
              <a:cs typeface="+mj-cs"/>
              <a:sym typeface="Huawei Script Regular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397290" y="5056666"/>
            <a:ext cx="231397" cy="308610"/>
          </a:xfrm>
          <a:prstGeom prst="ellipse">
            <a:avLst/>
          </a:prstGeom>
          <a:solidFill>
            <a:srgbClr val="0F5A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247" tIns="45624" rIns="91247" bIns="45624" rtlCol="0" anchor="ctr"/>
          <a:lstStyle/>
          <a:p>
            <a:pPr marL="164748" indent="-164748" defTabSz="782546">
              <a:lnSpc>
                <a:spcPct val="105000"/>
              </a:lnSpc>
              <a:spcBef>
                <a:spcPct val="20000"/>
              </a:spcBef>
              <a:buClr>
                <a:srgbClr val="333399"/>
              </a:buClr>
              <a:buSzPct val="50000"/>
              <a:buFont typeface="Wingdings" pitchFamily="2" charset="2"/>
              <a:buChar char="l"/>
            </a:pPr>
            <a:endParaRPr lang="zh-CN" altLang="en-US" sz="2400" dirty="0">
              <a:solidFill>
                <a:srgbClr val="FFFF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397292" y="5878830"/>
            <a:ext cx="231397" cy="308610"/>
          </a:xfrm>
          <a:prstGeom prst="ellipse">
            <a:avLst/>
          </a:prstGeom>
          <a:solidFill>
            <a:srgbClr val="0F5A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247" tIns="45624" rIns="91247" bIns="45624" rtlCol="0" anchor="ctr"/>
          <a:lstStyle/>
          <a:p>
            <a:pPr marL="164748" indent="-164748" defTabSz="782546">
              <a:lnSpc>
                <a:spcPct val="105000"/>
              </a:lnSpc>
              <a:spcBef>
                <a:spcPct val="20000"/>
              </a:spcBef>
              <a:buClr>
                <a:srgbClr val="333399"/>
              </a:buClr>
              <a:buSzPct val="50000"/>
              <a:buFont typeface="Wingdings" pitchFamily="2" charset="2"/>
              <a:buChar char="l"/>
            </a:pPr>
            <a:endParaRPr lang="zh-CN" altLang="en-US" sz="2400" dirty="0">
              <a:solidFill>
                <a:srgbClr val="FFFFFF"/>
              </a:solidFill>
              <a:latin typeface="华文楷体" pitchFamily="2" charset="-122"/>
              <a:ea typeface="华文楷体" pitchFamily="2" charset="-122"/>
            </a:endParaRPr>
          </a:p>
        </p:txBody>
      </p:sp>
      <p:grpSp>
        <p:nvGrpSpPr>
          <p:cNvPr id="5" name="组合 49"/>
          <p:cNvGrpSpPr/>
          <p:nvPr/>
        </p:nvGrpSpPr>
        <p:grpSpPr>
          <a:xfrm rot="16200000">
            <a:off x="6353759" y="6459575"/>
            <a:ext cx="320040" cy="232971"/>
            <a:chOff x="5053888" y="1745417"/>
            <a:chExt cx="320040" cy="310709"/>
          </a:xfrm>
        </p:grpSpPr>
        <p:sp>
          <p:nvSpPr>
            <p:cNvPr id="22" name="饼形 21"/>
            <p:cNvSpPr/>
            <p:nvPr/>
          </p:nvSpPr>
          <p:spPr>
            <a:xfrm>
              <a:off x="5056604" y="1747516"/>
              <a:ext cx="313509" cy="308610"/>
            </a:xfrm>
            <a:prstGeom prst="pie">
              <a:avLst/>
            </a:prstGeom>
            <a:solidFill>
              <a:srgbClr val="0F5A7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247" tIns="45624" rIns="91247" bIns="45624" rtlCol="0" anchor="ctr"/>
            <a:lstStyle/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25" name="弧形 24"/>
            <p:cNvSpPr/>
            <p:nvPr/>
          </p:nvSpPr>
          <p:spPr bwMode="auto">
            <a:xfrm>
              <a:off x="5053888" y="1745417"/>
              <a:ext cx="320040" cy="295469"/>
            </a:xfrm>
            <a:prstGeom prst="arc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164748" indent="-164748" defTabSz="782546">
                <a:lnSpc>
                  <a:spcPct val="105000"/>
                </a:lnSpc>
                <a:spcBef>
                  <a:spcPct val="20000"/>
                </a:spcBef>
                <a:buClr>
                  <a:srgbClr val="333399"/>
                </a:buClr>
                <a:buSzPct val="50000"/>
                <a:buFont typeface="Wingdings" pitchFamily="2" charset="2"/>
                <a:buChar char="l"/>
              </a:pPr>
              <a:endParaRPr lang="zh-CN" altLang="en-US" sz="2400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</p:grpSp>
      <p:sp>
        <p:nvSpPr>
          <p:cNvPr id="17" name="Footer Placeholder 16"/>
          <p:cNvSpPr>
            <a:spLocks noGrp="1"/>
          </p:cNvSpPr>
          <p:nvPr>
            <p:ph type="ftr" sz="quarter" idx="4294967295"/>
          </p:nvPr>
        </p:nvSpPr>
        <p:spPr>
          <a:xfrm>
            <a:off x="3124577" y="6905107"/>
            <a:ext cx="2894846" cy="36504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6" descr="3GPP_TM_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80" y="105573"/>
            <a:ext cx="14938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27623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ETSI Specialist Tasks Force STF 505 - IoT</a:t>
            </a:r>
          </a:p>
        </p:txBody>
      </p:sp>
      <p:sp>
        <p:nvSpPr>
          <p:cNvPr id="2560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de-DE" sz="2000" dirty="0">
                <a:solidFill>
                  <a:schemeClr val="tx1"/>
                </a:solidFill>
              </a:rPr>
              <a:t>The European Commission runs the </a:t>
            </a:r>
            <a:r>
              <a:rPr lang="en-GB" sz="2000" dirty="0">
                <a:solidFill>
                  <a:schemeClr val="tx1"/>
                </a:solidFill>
              </a:rPr>
              <a:t>EU Research and Innovation program Horizon 2020. It </a:t>
            </a:r>
            <a:r>
              <a:rPr lang="en-GB" altLang="de-DE" sz="2000" dirty="0">
                <a:solidFill>
                  <a:schemeClr val="tx1"/>
                </a:solidFill>
              </a:rPr>
              <a:t>s</a:t>
            </a:r>
            <a:r>
              <a:rPr lang="en-GB" sz="2000" dirty="0">
                <a:solidFill>
                  <a:schemeClr val="tx1"/>
                </a:solidFill>
              </a:rPr>
              <a:t>upports the emergence of an eco-system capable of delivering the Internet of Things with actions like</a:t>
            </a:r>
            <a:endParaRPr lang="en-GB" altLang="de-DE" sz="2000" dirty="0">
              <a:solidFill>
                <a:schemeClr val="tx1"/>
              </a:solidFill>
            </a:endParaRP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Validation of IoT technologies and approaches through </a:t>
            </a:r>
            <a:r>
              <a:rPr lang="en-GB" sz="1800" b="1" dirty="0">
                <a:solidFill>
                  <a:schemeClr val="tx1"/>
                </a:solidFill>
              </a:rPr>
              <a:t>L</a:t>
            </a:r>
            <a:r>
              <a:rPr lang="en-GB" sz="1800" dirty="0">
                <a:solidFill>
                  <a:schemeClr val="tx1"/>
                </a:solidFill>
              </a:rPr>
              <a:t>arge </a:t>
            </a:r>
            <a:r>
              <a:rPr lang="en-GB" sz="1800" b="1" dirty="0">
                <a:solidFill>
                  <a:schemeClr val="tx1"/>
                </a:solidFill>
              </a:rPr>
              <a:t>S</a:t>
            </a:r>
            <a:r>
              <a:rPr lang="en-GB" sz="1800" dirty="0">
                <a:solidFill>
                  <a:schemeClr val="tx1"/>
                </a:solidFill>
              </a:rPr>
              <a:t>cale innovation </a:t>
            </a:r>
            <a:r>
              <a:rPr lang="en-GB" sz="1800" b="1" dirty="0">
                <a:solidFill>
                  <a:schemeClr val="tx1"/>
                </a:solidFill>
              </a:rPr>
              <a:t>P</a:t>
            </a:r>
            <a:r>
              <a:rPr lang="en-GB" sz="1800" dirty="0">
                <a:solidFill>
                  <a:schemeClr val="tx1"/>
                </a:solidFill>
              </a:rPr>
              <a:t>ilots (LSPs); 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Identification of required standards in support of global deployments and interoperability in order to support the LSPs</a:t>
            </a:r>
            <a:br>
              <a:rPr lang="en-GB" sz="1800" dirty="0">
                <a:solidFill>
                  <a:schemeClr val="tx1"/>
                </a:solidFill>
              </a:rPr>
            </a:b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  <a:sym typeface="Wingdings" panose="05000000000000000000" pitchFamily="2" charset="2"/>
              </a:rPr>
              <a:t> For this purpose ETSI has been tasked to provide two reports on</a:t>
            </a:r>
            <a:br>
              <a:rPr lang="en-GB" sz="1800" dirty="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en-GB" sz="1800" dirty="0">
                <a:solidFill>
                  <a:schemeClr val="tx1"/>
                </a:solidFill>
                <a:sym typeface="Wingdings" panose="05000000000000000000" pitchFamily="2" charset="2"/>
              </a:rPr>
              <a:t>      “</a:t>
            </a:r>
            <a:r>
              <a:rPr lang="en-GB" altLang="en-US" sz="1800" dirty="0">
                <a:solidFill>
                  <a:schemeClr val="tx1"/>
                </a:solidFill>
              </a:rPr>
              <a:t>IoT </a:t>
            </a:r>
            <a:r>
              <a:rPr lang="en-GB" sz="1800" dirty="0">
                <a:solidFill>
                  <a:schemeClr val="tx1"/>
                </a:solidFill>
              </a:rPr>
              <a:t>Standards Landscaping“ and “IoT European LSP gap analysis“; </a:t>
            </a:r>
            <a:br>
              <a:rPr lang="en-GB" sz="1800" dirty="0"/>
            </a:br>
            <a:r>
              <a:rPr lang="en-GB" sz="1800" dirty="0"/>
              <a:t>      </a:t>
            </a:r>
            <a:r>
              <a:rPr lang="en-GB" sz="1800" dirty="0">
                <a:solidFill>
                  <a:srgbClr val="0070C0"/>
                </a:solidFill>
              </a:rPr>
              <a:t>ETSI TC SmartM2M launched a Specialist Task Force (STF505) to</a:t>
            </a:r>
            <a:br>
              <a:rPr lang="en-GB" sz="1800" dirty="0">
                <a:solidFill>
                  <a:srgbClr val="0070C0"/>
                </a:solidFill>
              </a:rPr>
            </a:br>
            <a:r>
              <a:rPr lang="en-GB" sz="1800" dirty="0">
                <a:solidFill>
                  <a:srgbClr val="0070C0"/>
                </a:solidFill>
              </a:rPr>
              <a:t>      proceed this task</a:t>
            </a:r>
            <a:endParaRPr lang="en-GB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8A7AB8-A5E9-40C1-9488-1508D765E50B}" type="slidenum">
              <a:rPr lang="en-GB" altLang="en-US">
                <a:solidFill>
                  <a:srgbClr val="8EB4E3"/>
                </a:solidFill>
              </a:rPr>
              <a:pPr eaLnBrk="1" hangingPunct="1"/>
              <a:t>14</a:t>
            </a:fld>
            <a:endParaRPr lang="en-GB" altLang="en-US" dirty="0">
              <a:solidFill>
                <a:srgbClr val="8EB4E3"/>
              </a:solidFill>
            </a:endParaRPr>
          </a:p>
        </p:txBody>
      </p:sp>
      <p:sp>
        <p:nvSpPr>
          <p:cNvPr id="25605" name="Footer Placeholder 4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rgbClr val="898989"/>
                </a:solidFill>
                <a:latin typeface="Calibri" panose="020F0502020204030204" pitchFamily="34" charset="0"/>
              </a:rPr>
              <a:t>© ETSI 2016. All rights reserved</a:t>
            </a:r>
            <a:endParaRPr lang="en-US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53821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ETSI TR 103375 and TR 103376 published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ETSI 2016. All rights reserved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8E810C-D595-42BF-97D8-0B792939B229}" type="slidenum">
              <a:rPr lang="en-GB" altLang="en-US" smtClean="0"/>
              <a:pPr/>
              <a:t>15</a:t>
            </a:fld>
            <a:endParaRPr lang="en-GB" alt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81" y="1417636"/>
            <a:ext cx="3585698" cy="50434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259290" y="6426912"/>
            <a:ext cx="4138123" cy="285551"/>
          </a:xfrm>
          <a:prstGeom prst="rect">
            <a:avLst/>
          </a:prstGeom>
        </p:spPr>
        <p:txBody>
          <a:bodyPr lIns="0" rIns="0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24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buNone/>
            </a:pPr>
            <a:r>
              <a:rPr lang="de-DE" sz="800" u="sng" dirty="0">
                <a:hlinkClick r:id="rId4"/>
              </a:rPr>
              <a:t>http://www.etsi.org/deliver/etsi_tr/103300_103399/103375/01.01.01_60/tr_103375v010101p.pdf</a:t>
            </a:r>
            <a:endParaRPr lang="en-GB" sz="800" b="1" dirty="0">
              <a:solidFill>
                <a:schemeClr val="tx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2719" y="1426104"/>
            <a:ext cx="3553884" cy="50408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4543463" y="6430617"/>
            <a:ext cx="4138123" cy="285551"/>
          </a:xfrm>
          <a:prstGeom prst="rect">
            <a:avLst/>
          </a:prstGeom>
        </p:spPr>
        <p:txBody>
          <a:bodyPr lIns="0" rIns="0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24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buNone/>
            </a:pPr>
            <a:r>
              <a:rPr lang="de-DE" sz="800" u="sng" dirty="0">
                <a:hlinkClick r:id="rId6"/>
              </a:rPr>
              <a:t>http://www.etsi.org/deliver/etsi_tr/103300_103399/103376/01.01.01_60/tr_103376v010101p.pdf</a:t>
            </a:r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911751" y="4916009"/>
            <a:ext cx="3341914" cy="138390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24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buNone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Analysing the standards landscape provides a list of existing standardised technology suggested for reuse by the LSPs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4802720" y="4914751"/>
            <a:ext cx="3435320" cy="90904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24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0">
              <a:buNone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Identifying technical standards/ societal/business gaps as a good indication of the level of maturity of standardization in a given vertical domain</a:t>
            </a:r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hangingPunct="0"/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207805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ETSI TC M2M to SMARTM2M</a:t>
            </a: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457200" y="1333500"/>
            <a:ext cx="835660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ETSI TC M2M was established 2008 and first set of M2M platform standards in 2011 covering areas such as Smart Grid &amp; Meter, Smart City, M2M Architecture, Smart Automotive, Connected Consumer, e-health, Security etc.  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July 2012: ETSI M2M work (Release 1), transferred to oneM2M partnership project, formed the basis for developing future releases for the world  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M2M activities have now been addressed by one Partnership Project (*) oneM2M Release1 published last year and Release2 publications anytime soon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ETSI M2M is renamed as SMARTM2M  </a:t>
            </a:r>
          </a:p>
          <a:p>
            <a:pPr marL="914400" lvl="1" indent="-457200">
              <a:spcBef>
                <a:spcPts val="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Identification of EU policy and regulatory requirements on M2M services and applications and the conversion of the oneM2M specifications into European Standards.</a:t>
            </a:r>
          </a:p>
          <a:p>
            <a:pPr marL="914400" lvl="1" indent="-457200">
              <a:spcBef>
                <a:spcPts val="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IN" sz="1600" dirty="0">
                <a:solidFill>
                  <a:srgbClr val="002060"/>
                </a:solidFill>
                <a:latin typeface="Calibri" pitchFamily="34" charset="0"/>
              </a:rPr>
              <a:t>Provide Support to AIOTI Initiative, in particular the WG3 (standardization)</a:t>
            </a:r>
          </a:p>
          <a:p>
            <a:pPr marL="914400" lvl="1" indent="-457200">
              <a:spcBef>
                <a:spcPts val="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Strategic Topic &amp; scope now include Smart City, e-Health and Smart Appliances, Smart BAN – Body Area Network covering health, wellness, leisure, sport </a:t>
            </a:r>
          </a:p>
          <a:p>
            <a:pPr lvl="1" algn="r">
              <a:spcBef>
                <a:spcPts val="0"/>
              </a:spcBef>
              <a:spcAft>
                <a:spcPts val="1200"/>
              </a:spcAft>
              <a:buSzPct val="90000"/>
            </a:pPr>
            <a:r>
              <a:rPr lang="en-US" sz="1050" dirty="0">
                <a:solidFill>
                  <a:srgbClr val="002060"/>
                </a:solidFill>
                <a:latin typeface="Calibri" pitchFamily="34" charset="0"/>
              </a:rPr>
              <a:t>(*) ETSI Partnership Project of the same nature than 3GPP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SzPct val="90000"/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90000"/>
              <a:buFontTx/>
              <a:buBlip>
                <a:blip r:embed="rId3"/>
              </a:buBlip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3481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74338"/>
            <a:ext cx="8969376" cy="395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1" name="Connecteur droit 110"/>
          <p:cNvCxnSpPr/>
          <p:nvPr/>
        </p:nvCxnSpPr>
        <p:spPr>
          <a:xfrm flipH="1" flipV="1">
            <a:off x="4572000" y="1316038"/>
            <a:ext cx="3602038" cy="21637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V="1">
            <a:off x="1435100" y="1316038"/>
            <a:ext cx="3136900" cy="1857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flipV="1">
            <a:off x="2316163" y="1316038"/>
            <a:ext cx="2255837" cy="1847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4454525" y="1316038"/>
            <a:ext cx="117475" cy="16779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 flipH="1" flipV="1">
            <a:off x="4572000" y="1316038"/>
            <a:ext cx="2168525" cy="19478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4572000" y="1316038"/>
            <a:ext cx="2803525" cy="19478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4572000" y="1316038"/>
            <a:ext cx="3602038" cy="1725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258" name="Groupe 18"/>
          <p:cNvGrpSpPr>
            <a:grpSpLocks/>
          </p:cNvGrpSpPr>
          <p:nvPr/>
        </p:nvGrpSpPr>
        <p:grpSpPr bwMode="auto">
          <a:xfrm>
            <a:off x="3927475" y="2776538"/>
            <a:ext cx="1055688" cy="433387"/>
            <a:chOff x="3886200" y="4881632"/>
            <a:chExt cx="1054800" cy="432000"/>
          </a:xfrm>
        </p:grpSpPr>
        <p:sp>
          <p:nvSpPr>
            <p:cNvPr id="73" name="Rounded Rectangle 13"/>
            <p:cNvSpPr/>
            <p:nvPr/>
          </p:nvSpPr>
          <p:spPr>
            <a:xfrm>
              <a:off x="3886200" y="4881632"/>
              <a:ext cx="1054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307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513" y="4917632"/>
              <a:ext cx="982174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59" name="Groupe 19"/>
          <p:cNvGrpSpPr>
            <a:grpSpLocks/>
          </p:cNvGrpSpPr>
          <p:nvPr/>
        </p:nvGrpSpPr>
        <p:grpSpPr bwMode="auto">
          <a:xfrm>
            <a:off x="7034213" y="3041650"/>
            <a:ext cx="684212" cy="431800"/>
            <a:chOff x="6912212" y="3380691"/>
            <a:chExt cx="684000" cy="432000"/>
          </a:xfrm>
        </p:grpSpPr>
        <p:sp>
          <p:nvSpPr>
            <p:cNvPr id="75" name="Rounded Rectangle 13"/>
            <p:cNvSpPr/>
            <p:nvPr/>
          </p:nvSpPr>
          <p:spPr>
            <a:xfrm>
              <a:off x="6912212" y="3380691"/>
              <a:ext cx="684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30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12" y="3416691"/>
              <a:ext cx="612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60" name="Groupe 20"/>
          <p:cNvGrpSpPr>
            <a:grpSpLocks/>
          </p:cNvGrpSpPr>
          <p:nvPr/>
        </p:nvGrpSpPr>
        <p:grpSpPr bwMode="auto">
          <a:xfrm>
            <a:off x="6524625" y="3048000"/>
            <a:ext cx="431800" cy="431800"/>
            <a:chOff x="5221831" y="4419600"/>
            <a:chExt cx="432000" cy="432000"/>
          </a:xfrm>
        </p:grpSpPr>
        <p:sp>
          <p:nvSpPr>
            <p:cNvPr id="76" name="Rounded Rectangle 13"/>
            <p:cNvSpPr/>
            <p:nvPr/>
          </p:nvSpPr>
          <p:spPr>
            <a:xfrm>
              <a:off x="5221831" y="4419600"/>
              <a:ext cx="432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303" name="Picture 1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31" y="4455600"/>
              <a:ext cx="36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61" name="Groupe 65"/>
          <p:cNvGrpSpPr>
            <a:grpSpLocks/>
          </p:cNvGrpSpPr>
          <p:nvPr/>
        </p:nvGrpSpPr>
        <p:grpSpPr bwMode="auto">
          <a:xfrm>
            <a:off x="1976438" y="2955925"/>
            <a:ext cx="679450" cy="431800"/>
            <a:chOff x="1975800" y="3295184"/>
            <a:chExt cx="680400" cy="432000"/>
          </a:xfrm>
        </p:grpSpPr>
        <p:sp>
          <p:nvSpPr>
            <p:cNvPr id="70" name="Rounded Rectangle 13"/>
            <p:cNvSpPr/>
            <p:nvPr/>
          </p:nvSpPr>
          <p:spPr>
            <a:xfrm>
              <a:off x="1975800" y="3295184"/>
              <a:ext cx="6804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301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074" y="3323697"/>
              <a:ext cx="609851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62" name="Groupe 66"/>
          <p:cNvGrpSpPr>
            <a:grpSpLocks/>
          </p:cNvGrpSpPr>
          <p:nvPr/>
        </p:nvGrpSpPr>
        <p:grpSpPr bwMode="auto">
          <a:xfrm>
            <a:off x="971550" y="2957513"/>
            <a:ext cx="792163" cy="431800"/>
            <a:chOff x="971400" y="3296484"/>
            <a:chExt cx="792000" cy="432000"/>
          </a:xfrm>
        </p:grpSpPr>
        <p:sp>
          <p:nvSpPr>
            <p:cNvPr id="69" name="Rounded Rectangle 13"/>
            <p:cNvSpPr/>
            <p:nvPr/>
          </p:nvSpPr>
          <p:spPr>
            <a:xfrm>
              <a:off x="971400" y="3296484"/>
              <a:ext cx="792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99" name="Picture 3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00" y="3323697"/>
              <a:ext cx="72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63" name="Groupe 5"/>
          <p:cNvGrpSpPr>
            <a:grpSpLocks/>
          </p:cNvGrpSpPr>
          <p:nvPr/>
        </p:nvGrpSpPr>
        <p:grpSpPr bwMode="auto">
          <a:xfrm>
            <a:off x="7813675" y="3267075"/>
            <a:ext cx="720725" cy="431800"/>
            <a:chOff x="7737806" y="3683697"/>
            <a:chExt cx="720000" cy="432000"/>
          </a:xfrm>
        </p:grpSpPr>
        <p:sp>
          <p:nvSpPr>
            <p:cNvPr id="78" name="Rounded Rectangle 13"/>
            <p:cNvSpPr/>
            <p:nvPr/>
          </p:nvSpPr>
          <p:spPr>
            <a:xfrm>
              <a:off x="7737806" y="3683697"/>
              <a:ext cx="720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97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806" y="3719697"/>
              <a:ext cx="65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64" name="Groupe 4"/>
          <p:cNvGrpSpPr>
            <a:grpSpLocks/>
          </p:cNvGrpSpPr>
          <p:nvPr/>
        </p:nvGrpSpPr>
        <p:grpSpPr bwMode="auto">
          <a:xfrm>
            <a:off x="7813675" y="2798763"/>
            <a:ext cx="720725" cy="433387"/>
            <a:chOff x="7883605" y="3235816"/>
            <a:chExt cx="720000" cy="432000"/>
          </a:xfrm>
        </p:grpSpPr>
        <p:sp>
          <p:nvSpPr>
            <p:cNvPr id="77" name="Rounded Rectangle 13"/>
            <p:cNvSpPr/>
            <p:nvPr/>
          </p:nvSpPr>
          <p:spPr>
            <a:xfrm>
              <a:off x="7883605" y="3235816"/>
              <a:ext cx="720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95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4501" y="3271816"/>
              <a:ext cx="618207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54" name="Connecteur droit 53"/>
          <p:cNvCxnSpPr/>
          <p:nvPr/>
        </p:nvCxnSpPr>
        <p:spPr>
          <a:xfrm flipH="1" flipV="1">
            <a:off x="4572000" y="1317625"/>
            <a:ext cx="1719263" cy="2414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ounded Rectangle 14"/>
          <p:cNvSpPr/>
          <p:nvPr/>
        </p:nvSpPr>
        <p:spPr>
          <a:xfrm>
            <a:off x="2789238" y="1100138"/>
            <a:ext cx="3565525" cy="433387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b="1" dirty="0">
                <a:solidFill>
                  <a:srgbClr val="1F497D">
                    <a:lumMod val="75000"/>
                  </a:srgbClr>
                </a:solidFill>
              </a:rPr>
              <a:t>Over 200 member organizations in oneM2M</a:t>
            </a:r>
          </a:p>
        </p:txBody>
      </p:sp>
      <p:grpSp>
        <p:nvGrpSpPr>
          <p:cNvPr id="53267" name="Groupe 2"/>
          <p:cNvGrpSpPr>
            <a:grpSpLocks/>
          </p:cNvGrpSpPr>
          <p:nvPr/>
        </p:nvGrpSpPr>
        <p:grpSpPr bwMode="auto">
          <a:xfrm>
            <a:off x="5915025" y="3514725"/>
            <a:ext cx="752475" cy="433388"/>
            <a:chOff x="479713" y="5004453"/>
            <a:chExt cx="752400" cy="433387"/>
          </a:xfrm>
        </p:grpSpPr>
        <p:sp>
          <p:nvSpPr>
            <p:cNvPr id="52" name="Rounded Rectangle 13"/>
            <p:cNvSpPr/>
            <p:nvPr/>
          </p:nvSpPr>
          <p:spPr bwMode="auto">
            <a:xfrm>
              <a:off x="479713" y="5004453"/>
              <a:ext cx="752400" cy="433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93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3" y="5041146"/>
              <a:ext cx="68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3268" name="Titre 2"/>
          <p:cNvSpPr>
            <a:spLocks noGrp="1"/>
          </p:cNvSpPr>
          <p:nvPr>
            <p:ph type="title"/>
          </p:nvPr>
        </p:nvSpPr>
        <p:spPr>
          <a:xfrm>
            <a:off x="344488" y="85725"/>
            <a:ext cx="8580437" cy="865188"/>
          </a:xfrm>
          <a:noFill/>
        </p:spPr>
        <p:txBody>
          <a:bodyPr/>
          <a:lstStyle/>
          <a:p>
            <a:r>
              <a:rPr lang="en-US" altLang="fr-FR"/>
              <a:t>oneM2M Partnership </a:t>
            </a:r>
            <a:r>
              <a:rPr lang="fr-FR" altLang="fr-FR"/>
              <a:t>Project </a:t>
            </a:r>
          </a:p>
        </p:txBody>
      </p:sp>
      <p:grpSp>
        <p:nvGrpSpPr>
          <p:cNvPr id="53269" name="Groupe 16"/>
          <p:cNvGrpSpPr>
            <a:grpSpLocks/>
          </p:cNvGrpSpPr>
          <p:nvPr/>
        </p:nvGrpSpPr>
        <p:grpSpPr bwMode="auto">
          <a:xfrm>
            <a:off x="2620963" y="5199063"/>
            <a:ext cx="1090612" cy="431800"/>
            <a:chOff x="2809425" y="5029200"/>
            <a:chExt cx="1090800" cy="432000"/>
          </a:xfrm>
        </p:grpSpPr>
        <p:sp>
          <p:nvSpPr>
            <p:cNvPr id="33" name="Rounded Rectangle 14"/>
            <p:cNvSpPr/>
            <p:nvPr/>
          </p:nvSpPr>
          <p:spPr>
            <a:xfrm>
              <a:off x="2809425" y="5029200"/>
              <a:ext cx="1090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91" name="Picture 11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5792" y="5065200"/>
              <a:ext cx="1018065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70" name="Groupe 23"/>
          <p:cNvGrpSpPr>
            <a:grpSpLocks/>
          </p:cNvGrpSpPr>
          <p:nvPr/>
        </p:nvGrpSpPr>
        <p:grpSpPr bwMode="auto">
          <a:xfrm>
            <a:off x="3860800" y="5211763"/>
            <a:ext cx="774700" cy="431800"/>
            <a:chOff x="5958458" y="5638800"/>
            <a:chExt cx="774000" cy="432000"/>
          </a:xfrm>
        </p:grpSpPr>
        <p:sp>
          <p:nvSpPr>
            <p:cNvPr id="48" name="Rounded Rectangle 14"/>
            <p:cNvSpPr/>
            <p:nvPr/>
          </p:nvSpPr>
          <p:spPr>
            <a:xfrm>
              <a:off x="5958458" y="5638800"/>
              <a:ext cx="774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89" name="Picture 18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4931" y="5674800"/>
              <a:ext cx="701053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71" name="Groupe 24"/>
          <p:cNvGrpSpPr>
            <a:grpSpLocks/>
          </p:cNvGrpSpPr>
          <p:nvPr/>
        </p:nvGrpSpPr>
        <p:grpSpPr bwMode="auto">
          <a:xfrm>
            <a:off x="4779963" y="5199063"/>
            <a:ext cx="641350" cy="431800"/>
            <a:chOff x="7033993" y="5232679"/>
            <a:chExt cx="640800" cy="432000"/>
          </a:xfrm>
        </p:grpSpPr>
        <p:sp>
          <p:nvSpPr>
            <p:cNvPr id="71" name="Rounded Rectangle 14"/>
            <p:cNvSpPr/>
            <p:nvPr/>
          </p:nvSpPr>
          <p:spPr>
            <a:xfrm>
              <a:off x="7033993" y="5232679"/>
              <a:ext cx="640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87" name="Picture 2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0028" y="5268679"/>
              <a:ext cx="57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72" name="Groupe 48"/>
          <p:cNvGrpSpPr>
            <a:grpSpLocks/>
          </p:cNvGrpSpPr>
          <p:nvPr/>
        </p:nvGrpSpPr>
        <p:grpSpPr bwMode="auto">
          <a:xfrm>
            <a:off x="1054100" y="5186363"/>
            <a:ext cx="1417638" cy="431800"/>
            <a:chOff x="1435800" y="5638800"/>
            <a:chExt cx="1418400" cy="432000"/>
          </a:xfrm>
        </p:grpSpPr>
        <p:sp>
          <p:nvSpPr>
            <p:cNvPr id="51" name="Rounded Rectangle 14"/>
            <p:cNvSpPr/>
            <p:nvPr/>
          </p:nvSpPr>
          <p:spPr>
            <a:xfrm>
              <a:off x="1435800" y="5638800"/>
              <a:ext cx="14184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85" name="Picture 10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2103" y="5674800"/>
              <a:ext cx="1345794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273" name="Groupe 1"/>
          <p:cNvGrpSpPr>
            <a:grpSpLocks/>
          </p:cNvGrpSpPr>
          <p:nvPr/>
        </p:nvGrpSpPr>
        <p:grpSpPr bwMode="auto">
          <a:xfrm>
            <a:off x="5565775" y="5211763"/>
            <a:ext cx="431800" cy="431800"/>
            <a:chOff x="8051452" y="5832474"/>
            <a:chExt cx="432000" cy="431800"/>
          </a:xfrm>
        </p:grpSpPr>
        <p:sp>
          <p:nvSpPr>
            <p:cNvPr id="56" name="Rounded Rectangle 14"/>
            <p:cNvSpPr/>
            <p:nvPr/>
          </p:nvSpPr>
          <p:spPr bwMode="auto">
            <a:xfrm>
              <a:off x="8051452" y="5832474"/>
              <a:ext cx="432000" cy="4318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0" hangingPunct="0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53283" name="Picture 53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452" y="5868291"/>
              <a:ext cx="36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3274" name="TextBox 1"/>
          <p:cNvSpPr txBox="1">
            <a:spLocks noChangeArrowheads="1"/>
          </p:cNvSpPr>
          <p:nvPr/>
        </p:nvSpPr>
        <p:spPr bwMode="auto">
          <a:xfrm>
            <a:off x="1366838" y="5867400"/>
            <a:ext cx="64468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>
                <a:solidFill>
                  <a:srgbClr val="FF0000"/>
                </a:solidFill>
                <a:latin typeface="Calibri" panose="020F0502020204030204" pitchFamily="34" charset="0"/>
                <a:hlinkClick r:id="rId17"/>
              </a:rPr>
              <a:t>www.oneM2M.org</a:t>
            </a:r>
            <a:endParaRPr lang="en-US" altLang="en-US" sz="2800" b="1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alibri" panose="020F0502020204030204" pitchFamily="34" charset="0"/>
              </a:rPr>
              <a:t>All documents are publically available</a:t>
            </a:r>
          </a:p>
        </p:txBody>
      </p:sp>
      <p:grpSp>
        <p:nvGrpSpPr>
          <p:cNvPr id="53275" name="Group 5"/>
          <p:cNvGrpSpPr>
            <a:grpSpLocks/>
          </p:cNvGrpSpPr>
          <p:nvPr/>
        </p:nvGrpSpPr>
        <p:grpSpPr bwMode="auto">
          <a:xfrm>
            <a:off x="6138863" y="5199063"/>
            <a:ext cx="741362" cy="431800"/>
            <a:chOff x="5430838" y="5257800"/>
            <a:chExt cx="741362" cy="431800"/>
          </a:xfrm>
        </p:grpSpPr>
        <p:sp>
          <p:nvSpPr>
            <p:cNvPr id="2" name="Rounded Rectangle 1"/>
            <p:cNvSpPr/>
            <p:nvPr/>
          </p:nvSpPr>
          <p:spPr>
            <a:xfrm>
              <a:off x="5430838" y="5257800"/>
              <a:ext cx="741362" cy="431800"/>
            </a:xfrm>
            <a:prstGeom prst="roundRect">
              <a:avLst/>
            </a:prstGeom>
            <a:solidFill>
              <a:schemeClr val="bg1"/>
            </a:solidFill>
            <a:ln w="19050"/>
            <a:effectLst>
              <a:outerShdw blurRad="508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GB" sz="1800">
                <a:solidFill>
                  <a:prstClr val="black"/>
                </a:solidFill>
              </a:endParaRPr>
            </a:p>
          </p:txBody>
        </p:sp>
        <p:pic>
          <p:nvPicPr>
            <p:cNvPr id="53281" name="Picture 3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4150" y="5281083"/>
              <a:ext cx="506027" cy="39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6" name="Group 6"/>
          <p:cNvGrpSpPr>
            <a:grpSpLocks/>
          </p:cNvGrpSpPr>
          <p:nvPr/>
        </p:nvGrpSpPr>
        <p:grpSpPr bwMode="auto">
          <a:xfrm>
            <a:off x="7021513" y="5213350"/>
            <a:ext cx="1062037" cy="431800"/>
            <a:chOff x="6313488" y="5272088"/>
            <a:chExt cx="1062037" cy="431800"/>
          </a:xfrm>
        </p:grpSpPr>
        <p:sp>
          <p:nvSpPr>
            <p:cNvPr id="57" name="Rounded Rectangle 56"/>
            <p:cNvSpPr/>
            <p:nvPr/>
          </p:nvSpPr>
          <p:spPr>
            <a:xfrm>
              <a:off x="6313488" y="5272088"/>
              <a:ext cx="1062037" cy="431800"/>
            </a:xfrm>
            <a:prstGeom prst="roundRect">
              <a:avLst/>
            </a:prstGeom>
            <a:solidFill>
              <a:schemeClr val="bg1"/>
            </a:solidFill>
            <a:ln w="19050"/>
            <a:effectLst>
              <a:outerShdw blurRad="508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GB" sz="1800">
                <a:solidFill>
                  <a:prstClr val="black"/>
                </a:solidFill>
              </a:endParaRPr>
            </a:p>
          </p:txBody>
        </p:sp>
        <p:pic>
          <p:nvPicPr>
            <p:cNvPr id="53279" name="Picture 4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3881" y="5281083"/>
              <a:ext cx="781250" cy="38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77" name="Espace réservé du numéro de diapositive 3"/>
          <p:cNvSpPr txBox="1">
            <a:spLocks/>
          </p:cNvSpPr>
          <p:nvPr/>
        </p:nvSpPr>
        <p:spPr bwMode="auto">
          <a:xfrm>
            <a:off x="6553200" y="643572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8D6F198-72AF-4DE6-9FAA-A7BFCB8DEC5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algn="r" eaLnBrk="0" hangingPunct="0"/>
              <a:t>17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00" y="1130190"/>
            <a:ext cx="1781967" cy="12150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064" y="6402110"/>
            <a:ext cx="1416498" cy="456811"/>
          </a:xfrm>
          <a:prstGeom prst="rect">
            <a:avLst/>
          </a:prstGeom>
        </p:spPr>
      </p:pic>
      <p:sp>
        <p:nvSpPr>
          <p:cNvPr id="65" name="ZoneTexte 142"/>
          <p:cNvSpPr txBox="1">
            <a:spLocks noChangeArrowheads="1"/>
          </p:cNvSpPr>
          <p:nvPr/>
        </p:nvSpPr>
        <p:spPr bwMode="auto">
          <a:xfrm>
            <a:off x="278465" y="6100011"/>
            <a:ext cx="11769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C0000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C0000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en-US" sz="1100" dirty="0">
                <a:solidFill>
                  <a:srgbClr val="000000"/>
                </a:solidFill>
              </a:rPr>
              <a:t>Source: oneM2M</a:t>
            </a:r>
            <a:endParaRPr lang="en-US" altLang="en-US" sz="1100" dirty="0">
              <a:solidFill>
                <a:srgbClr val="000000"/>
              </a:solidFill>
            </a:endParaRPr>
          </a:p>
        </p:txBody>
      </p:sp>
      <p:sp>
        <p:nvSpPr>
          <p:cNvPr id="66" name="Footer Placeholder 2"/>
          <p:cNvSpPr txBox="1">
            <a:spLocks/>
          </p:cNvSpPr>
          <p:nvPr/>
        </p:nvSpPr>
        <p:spPr bwMode="auto">
          <a:xfrm>
            <a:off x="431800" y="6588125"/>
            <a:ext cx="52101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22"/>
              </a:buBlip>
              <a:defRPr sz="24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800" dirty="0">
                <a:solidFill>
                  <a:srgbClr val="898989"/>
                </a:solidFill>
              </a:rPr>
              <a:t>© ETSI 2017. All rights reserved</a:t>
            </a:r>
          </a:p>
        </p:txBody>
      </p:sp>
      <p:sp>
        <p:nvSpPr>
          <p:cNvPr id="72" name="מציין מיקום של מספר שקופית 4"/>
          <p:cNvSpPr txBox="1">
            <a:spLocks/>
          </p:cNvSpPr>
          <p:nvPr/>
        </p:nvSpPr>
        <p:spPr bwMode="auto">
          <a:xfrm>
            <a:off x="-95250" y="6588125"/>
            <a:ext cx="3810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22"/>
              </a:buBlip>
              <a:defRPr sz="24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40404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s-ES" altLang="en-US" sz="900" dirty="0">
                <a:solidFill>
                  <a:srgbClr val="8EB4E3"/>
                </a:solidFill>
                <a:latin typeface="Arial" panose="020B0604020202020204" pitchFamily="34" charset="0"/>
              </a:rPr>
              <a:t> 9</a:t>
            </a:r>
            <a:endParaRPr lang="en-GB" altLang="en-US" sz="900" dirty="0">
              <a:solidFill>
                <a:srgbClr val="8EB4E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841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200+ members organizations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2746375"/>
            <a:ext cx="11763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446338"/>
            <a:ext cx="10239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5483225"/>
            <a:ext cx="8175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3362325"/>
            <a:ext cx="14509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504825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948238"/>
            <a:ext cx="21018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4481513"/>
            <a:ext cx="10842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411413"/>
            <a:ext cx="1054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781300"/>
            <a:ext cx="15875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5" y="5483225"/>
            <a:ext cx="10414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2527300"/>
            <a:ext cx="5365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6115050"/>
            <a:ext cx="10191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50" y="3827463"/>
            <a:ext cx="9525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Picture 1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88" y="2232025"/>
            <a:ext cx="13874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7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4151313"/>
            <a:ext cx="1031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2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13" y="4510088"/>
            <a:ext cx="18192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2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4991100"/>
            <a:ext cx="11033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Picture 2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425" y="1779588"/>
            <a:ext cx="17351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2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8" y="3848100"/>
            <a:ext cx="10747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2" name="Picture 2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5753100"/>
            <a:ext cx="150177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3" name="Picture 25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751013"/>
            <a:ext cx="8842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4" name="Picture 2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323975"/>
            <a:ext cx="13970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5" name="Picture 2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963988"/>
            <a:ext cx="9429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6" name="Picture 29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200" y="4078288"/>
            <a:ext cx="1438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7" name="Picture 30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4325938"/>
            <a:ext cx="12144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3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5646738"/>
            <a:ext cx="61118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Picture 32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2444750"/>
            <a:ext cx="1066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Picture 33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1403350"/>
            <a:ext cx="74930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Picture 34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197225"/>
            <a:ext cx="12287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Picture 36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50" y="6078538"/>
            <a:ext cx="19462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Picture 37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4818063"/>
            <a:ext cx="1425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Picture 38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38588"/>
            <a:ext cx="7953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5" name="Picture 39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4759325"/>
            <a:ext cx="1069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6" name="Picture 40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3" y="1370013"/>
            <a:ext cx="1200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7" name="Picture 41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213" y="2746375"/>
            <a:ext cx="911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8" name="Picture 42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3343275"/>
            <a:ext cx="13890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9" name="Picture 43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3503613"/>
            <a:ext cx="154463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0" name="Picture 44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5643563"/>
            <a:ext cx="18002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1" name="Picture 45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3557588"/>
            <a:ext cx="8810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2" name="Picture 46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352550"/>
            <a:ext cx="15668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3" name="Picture 47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3051175"/>
            <a:ext cx="1181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4" name="Picture 48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262188"/>
            <a:ext cx="147478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5" name="Picture 50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1893888"/>
            <a:ext cx="1863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6" name="Picture 3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490663"/>
            <a:ext cx="12223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7" name="ZoneTexte 1"/>
          <p:cNvSpPr txBox="1">
            <a:spLocks noChangeArrowheads="1"/>
          </p:cNvSpPr>
          <p:nvPr/>
        </p:nvSpPr>
        <p:spPr bwMode="auto">
          <a:xfrm>
            <a:off x="1658938" y="1055688"/>
            <a:ext cx="582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400">
                <a:solidFill>
                  <a:prstClr val="black"/>
                </a:solidFill>
              </a:rPr>
              <a:t>Some of the 200+ active members of oneM2M</a:t>
            </a:r>
          </a:p>
        </p:txBody>
      </p:sp>
    </p:spTree>
    <p:extLst>
      <p:ext uri="{BB962C8B-B14F-4D97-AF65-F5344CB8AC3E}">
        <p14:creationId xmlns:p14="http://schemas.microsoft.com/office/powerpoint/2010/main" val="206731573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Nobody can do it alone</a:t>
            </a:r>
          </a:p>
        </p:txBody>
      </p:sp>
      <p:sp>
        <p:nvSpPr>
          <p:cNvPr id="3" name="AutoShape 2" descr="Thread Grou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19" name="组合 318"/>
          <p:cNvGrpSpPr/>
          <p:nvPr/>
        </p:nvGrpSpPr>
        <p:grpSpPr>
          <a:xfrm>
            <a:off x="170256" y="1501247"/>
            <a:ext cx="8532680" cy="4468371"/>
            <a:chOff x="3188620" y="-304126"/>
            <a:chExt cx="4170520" cy="4665952"/>
          </a:xfrm>
        </p:grpSpPr>
        <p:sp>
          <p:nvSpPr>
            <p:cNvPr id="320" name="任意多边形 319"/>
            <p:cNvSpPr/>
            <p:nvPr/>
          </p:nvSpPr>
          <p:spPr>
            <a:xfrm>
              <a:off x="3188620" y="-304126"/>
              <a:ext cx="4170520" cy="4665952"/>
            </a:xfrm>
            <a:custGeom>
              <a:avLst/>
              <a:gdLst>
                <a:gd name="connsiteX0" fmla="*/ 0 w 3713111"/>
                <a:gd name="connsiteY0" fmla="*/ 1856556 h 3713111"/>
                <a:gd name="connsiteX1" fmla="*/ 1856556 w 3713111"/>
                <a:gd name="connsiteY1" fmla="*/ 0 h 3713111"/>
                <a:gd name="connsiteX2" fmla="*/ 3713112 w 3713111"/>
                <a:gd name="connsiteY2" fmla="*/ 1856556 h 3713111"/>
                <a:gd name="connsiteX3" fmla="*/ 1856556 w 3713111"/>
                <a:gd name="connsiteY3" fmla="*/ 3713112 h 3713111"/>
                <a:gd name="connsiteX4" fmla="*/ 0 w 3713111"/>
                <a:gd name="connsiteY4" fmla="*/ 1856556 h 371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3111" h="3713111">
                  <a:moveTo>
                    <a:pt x="0" y="1856556"/>
                  </a:moveTo>
                  <a:cubicBezTo>
                    <a:pt x="0" y="831208"/>
                    <a:pt x="831208" y="0"/>
                    <a:pt x="1856556" y="0"/>
                  </a:cubicBezTo>
                  <a:cubicBezTo>
                    <a:pt x="2881904" y="0"/>
                    <a:pt x="3713112" y="831208"/>
                    <a:pt x="3713112" y="1856556"/>
                  </a:cubicBezTo>
                  <a:cubicBezTo>
                    <a:pt x="3713112" y="2881904"/>
                    <a:pt x="2881904" y="3713112"/>
                    <a:pt x="1856556" y="3713112"/>
                  </a:cubicBezTo>
                  <a:cubicBezTo>
                    <a:pt x="831208" y="3713112"/>
                    <a:pt x="0" y="2881904"/>
                    <a:pt x="0" y="1856556"/>
                  </a:cubicBezTo>
                  <a:close/>
                </a:path>
              </a:pathLst>
            </a:custGeom>
            <a:solidFill>
              <a:srgbClr val="FFCC66">
                <a:lumMod val="60000"/>
                <a:lumOff val="4000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1401471" tIns="249663" rIns="1401471" bIns="3034498" numCol="1" spcCol="1270" anchor="ctr" anchorCtr="0">
              <a:noAutofit/>
            </a:bodyPr>
            <a:lstStyle/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21" name="任意多边形 320"/>
            <p:cNvSpPr/>
            <p:nvPr/>
          </p:nvSpPr>
          <p:spPr>
            <a:xfrm>
              <a:off x="3417522" y="767135"/>
              <a:ext cx="3713111" cy="3546056"/>
            </a:xfrm>
            <a:custGeom>
              <a:avLst/>
              <a:gdLst>
                <a:gd name="connsiteX0" fmla="*/ 0 w 3713111"/>
                <a:gd name="connsiteY0" fmla="*/ 1856556 h 3713111"/>
                <a:gd name="connsiteX1" fmla="*/ 1856556 w 3713111"/>
                <a:gd name="connsiteY1" fmla="*/ 0 h 3713111"/>
                <a:gd name="connsiteX2" fmla="*/ 3713112 w 3713111"/>
                <a:gd name="connsiteY2" fmla="*/ 1856556 h 3713111"/>
                <a:gd name="connsiteX3" fmla="*/ 1856556 w 3713111"/>
                <a:gd name="connsiteY3" fmla="*/ 3713112 h 3713111"/>
                <a:gd name="connsiteX4" fmla="*/ 0 w 3713111"/>
                <a:gd name="connsiteY4" fmla="*/ 1856556 h 371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3111" h="3713111">
                  <a:moveTo>
                    <a:pt x="0" y="1856556"/>
                  </a:moveTo>
                  <a:cubicBezTo>
                    <a:pt x="0" y="831208"/>
                    <a:pt x="831208" y="0"/>
                    <a:pt x="1856556" y="0"/>
                  </a:cubicBezTo>
                  <a:cubicBezTo>
                    <a:pt x="2881904" y="0"/>
                    <a:pt x="3713112" y="831208"/>
                    <a:pt x="3713112" y="1856556"/>
                  </a:cubicBezTo>
                  <a:cubicBezTo>
                    <a:pt x="3713112" y="2881904"/>
                    <a:pt x="2881904" y="3713112"/>
                    <a:pt x="1856556" y="3713112"/>
                  </a:cubicBezTo>
                  <a:cubicBezTo>
                    <a:pt x="831208" y="3713112"/>
                    <a:pt x="0" y="2881904"/>
                    <a:pt x="0" y="1856556"/>
                  </a:cubicBezTo>
                  <a:close/>
                </a:path>
              </a:pathLst>
            </a:custGeom>
            <a:solidFill>
              <a:srgbClr val="FFCC66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1401471" tIns="249663" rIns="1401471" bIns="3034498" numCol="1" spcCol="1270" anchor="ctr" anchorCtr="0">
              <a:noAutofit/>
            </a:bodyPr>
            <a:lstStyle/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22" name="任意多边形 321"/>
            <p:cNvSpPr/>
            <p:nvPr/>
          </p:nvSpPr>
          <p:spPr>
            <a:xfrm>
              <a:off x="3788833" y="1342702"/>
              <a:ext cx="2970488" cy="2970488"/>
            </a:xfrm>
            <a:custGeom>
              <a:avLst/>
              <a:gdLst>
                <a:gd name="connsiteX0" fmla="*/ 0 w 2970488"/>
                <a:gd name="connsiteY0" fmla="*/ 1485244 h 2970488"/>
                <a:gd name="connsiteX1" fmla="*/ 1485244 w 2970488"/>
                <a:gd name="connsiteY1" fmla="*/ 0 h 2970488"/>
                <a:gd name="connsiteX2" fmla="*/ 2970488 w 2970488"/>
                <a:gd name="connsiteY2" fmla="*/ 1485244 h 2970488"/>
                <a:gd name="connsiteX3" fmla="*/ 1485244 w 2970488"/>
                <a:gd name="connsiteY3" fmla="*/ 2970488 h 2970488"/>
                <a:gd name="connsiteX4" fmla="*/ 0 w 2970488"/>
                <a:gd name="connsiteY4" fmla="*/ 1485244 h 297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0488" h="2970488">
                  <a:moveTo>
                    <a:pt x="0" y="1485244"/>
                  </a:moveTo>
                  <a:cubicBezTo>
                    <a:pt x="0" y="664966"/>
                    <a:pt x="664966" y="0"/>
                    <a:pt x="1485244" y="0"/>
                  </a:cubicBezTo>
                  <a:cubicBezTo>
                    <a:pt x="2305522" y="0"/>
                    <a:pt x="2970488" y="664966"/>
                    <a:pt x="2970488" y="1485244"/>
                  </a:cubicBezTo>
                  <a:cubicBezTo>
                    <a:pt x="2970488" y="2305522"/>
                    <a:pt x="2305522" y="2970488"/>
                    <a:pt x="1485244" y="2970488"/>
                  </a:cubicBezTo>
                  <a:cubicBezTo>
                    <a:pt x="664966" y="2970488"/>
                    <a:pt x="0" y="2305522"/>
                    <a:pt x="0" y="1485244"/>
                  </a:cubicBezTo>
                  <a:close/>
                </a:path>
              </a:pathLst>
            </a:custGeom>
            <a:solidFill>
              <a:srgbClr val="FFCC66">
                <a:hueOff val="-560020"/>
                <a:satOff val="0"/>
                <a:lumOff val="-6667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1030160" tIns="242237" rIns="1030159" bIns="2321580" numCol="1" spcCol="1270" anchor="ctr" anchorCtr="0">
              <a:noAutofit/>
            </a:bodyPr>
            <a:lstStyle/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23" name="任意多边形 322"/>
            <p:cNvSpPr/>
            <p:nvPr/>
          </p:nvSpPr>
          <p:spPr>
            <a:xfrm>
              <a:off x="4160144" y="2085324"/>
              <a:ext cx="2227866" cy="2227866"/>
            </a:xfrm>
            <a:custGeom>
              <a:avLst/>
              <a:gdLst>
                <a:gd name="connsiteX0" fmla="*/ 0 w 2227866"/>
                <a:gd name="connsiteY0" fmla="*/ 1113933 h 2227866"/>
                <a:gd name="connsiteX1" fmla="*/ 1113933 w 2227866"/>
                <a:gd name="connsiteY1" fmla="*/ 0 h 2227866"/>
                <a:gd name="connsiteX2" fmla="*/ 2227866 w 2227866"/>
                <a:gd name="connsiteY2" fmla="*/ 1113933 h 2227866"/>
                <a:gd name="connsiteX3" fmla="*/ 1113933 w 2227866"/>
                <a:gd name="connsiteY3" fmla="*/ 2227866 h 2227866"/>
                <a:gd name="connsiteX4" fmla="*/ 0 w 2227866"/>
                <a:gd name="connsiteY4" fmla="*/ 1113933 h 222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866" h="2227866">
                  <a:moveTo>
                    <a:pt x="0" y="1113933"/>
                  </a:moveTo>
                  <a:cubicBezTo>
                    <a:pt x="0" y="498725"/>
                    <a:pt x="498725" y="0"/>
                    <a:pt x="1113933" y="0"/>
                  </a:cubicBezTo>
                  <a:cubicBezTo>
                    <a:pt x="1729141" y="0"/>
                    <a:pt x="2227866" y="498725"/>
                    <a:pt x="2227866" y="1113933"/>
                  </a:cubicBezTo>
                  <a:cubicBezTo>
                    <a:pt x="2227866" y="1729141"/>
                    <a:pt x="1729141" y="2227866"/>
                    <a:pt x="1113933" y="2227866"/>
                  </a:cubicBezTo>
                  <a:cubicBezTo>
                    <a:pt x="498725" y="2227866"/>
                    <a:pt x="0" y="1729141"/>
                    <a:pt x="0" y="1113933"/>
                  </a:cubicBezTo>
                  <a:close/>
                </a:path>
              </a:pathLst>
            </a:custGeom>
            <a:solidFill>
              <a:srgbClr val="FFCC66">
                <a:hueOff val="-1120039"/>
                <a:satOff val="0"/>
                <a:lumOff val="-13333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658849" tIns="231098" rIns="658848" bIns="1623515" numCol="1" spcCol="1270" anchor="ctr" anchorCtr="0">
              <a:noAutofit/>
            </a:bodyPr>
            <a:lstStyle/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24" name="任意多边形 323"/>
            <p:cNvSpPr/>
            <p:nvPr/>
          </p:nvSpPr>
          <p:spPr>
            <a:xfrm>
              <a:off x="4892055" y="3342285"/>
              <a:ext cx="795568" cy="706325"/>
            </a:xfrm>
            <a:custGeom>
              <a:avLst/>
              <a:gdLst>
                <a:gd name="connsiteX0" fmla="*/ 0 w 1485244"/>
                <a:gd name="connsiteY0" fmla="*/ 742622 h 1485244"/>
                <a:gd name="connsiteX1" fmla="*/ 742622 w 1485244"/>
                <a:gd name="connsiteY1" fmla="*/ 0 h 1485244"/>
                <a:gd name="connsiteX2" fmla="*/ 1485244 w 1485244"/>
                <a:gd name="connsiteY2" fmla="*/ 742622 h 1485244"/>
                <a:gd name="connsiteX3" fmla="*/ 742622 w 1485244"/>
                <a:gd name="connsiteY3" fmla="*/ 1485244 h 1485244"/>
                <a:gd name="connsiteX4" fmla="*/ 0 w 1485244"/>
                <a:gd name="connsiteY4" fmla="*/ 742622 h 14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5244" h="1485244">
                  <a:moveTo>
                    <a:pt x="0" y="742622"/>
                  </a:moveTo>
                  <a:cubicBezTo>
                    <a:pt x="0" y="332483"/>
                    <a:pt x="332483" y="0"/>
                    <a:pt x="742622" y="0"/>
                  </a:cubicBezTo>
                  <a:cubicBezTo>
                    <a:pt x="1152761" y="0"/>
                    <a:pt x="1485244" y="332483"/>
                    <a:pt x="1485244" y="742622"/>
                  </a:cubicBezTo>
                  <a:cubicBezTo>
                    <a:pt x="1485244" y="1152761"/>
                    <a:pt x="1152761" y="1485244"/>
                    <a:pt x="742622" y="1485244"/>
                  </a:cubicBezTo>
                  <a:cubicBezTo>
                    <a:pt x="332483" y="1485244"/>
                    <a:pt x="0" y="1152761"/>
                    <a:pt x="0" y="742622"/>
                  </a:cubicBezTo>
                  <a:close/>
                </a:path>
              </a:pathLst>
            </a:custGeom>
            <a:solidFill>
              <a:srgbClr val="FFCC66">
                <a:hueOff val="-1680059"/>
                <a:satOff val="0"/>
                <a:lumOff val="-2000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 spcFirstLastPara="0" vert="horz" wrap="square" lIns="281517" tIns="435319" rIns="281517" bIns="435319" numCol="1" spcCol="1270" anchor="ctr" anchorCtr="0">
              <a:noAutofit/>
            </a:bodyPr>
            <a:lstStyle/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325" name="图片 3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169" y="5129821"/>
            <a:ext cx="648072" cy="445550"/>
          </a:xfrm>
          <a:prstGeom prst="rect">
            <a:avLst/>
          </a:prstGeom>
        </p:spPr>
      </p:pic>
      <p:grpSp>
        <p:nvGrpSpPr>
          <p:cNvPr id="326" name="Groupe 18"/>
          <p:cNvGrpSpPr>
            <a:grpSpLocks/>
          </p:cNvGrpSpPr>
          <p:nvPr/>
        </p:nvGrpSpPr>
        <p:grpSpPr bwMode="auto">
          <a:xfrm>
            <a:off x="4017920" y="4374067"/>
            <a:ext cx="433882" cy="261453"/>
            <a:chOff x="3886200" y="4881632"/>
            <a:chExt cx="1054800" cy="432000"/>
          </a:xfrm>
        </p:grpSpPr>
        <p:sp>
          <p:nvSpPr>
            <p:cNvPr id="327" name="Rounded Rectangle 13"/>
            <p:cNvSpPr/>
            <p:nvPr/>
          </p:nvSpPr>
          <p:spPr>
            <a:xfrm>
              <a:off x="3886200" y="4881632"/>
              <a:ext cx="10548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28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22513" y="4917632"/>
              <a:ext cx="982174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9" name="Groupe 19"/>
          <p:cNvGrpSpPr>
            <a:grpSpLocks/>
          </p:cNvGrpSpPr>
          <p:nvPr/>
        </p:nvGrpSpPr>
        <p:grpSpPr bwMode="auto">
          <a:xfrm>
            <a:off x="5427451" y="4799445"/>
            <a:ext cx="412770" cy="260495"/>
            <a:chOff x="6912212" y="3380691"/>
            <a:chExt cx="684000" cy="432000"/>
          </a:xfrm>
        </p:grpSpPr>
        <p:sp>
          <p:nvSpPr>
            <p:cNvPr id="330" name="Rounded Rectangle 13"/>
            <p:cNvSpPr/>
            <p:nvPr/>
          </p:nvSpPr>
          <p:spPr>
            <a:xfrm>
              <a:off x="6912212" y="3380691"/>
              <a:ext cx="684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31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48212" y="3416691"/>
              <a:ext cx="612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2" name="Groupe 20"/>
          <p:cNvGrpSpPr>
            <a:grpSpLocks/>
          </p:cNvGrpSpPr>
          <p:nvPr/>
        </p:nvGrpSpPr>
        <p:grpSpPr bwMode="auto">
          <a:xfrm>
            <a:off x="3049464" y="4757701"/>
            <a:ext cx="321547" cy="260495"/>
            <a:chOff x="5221831" y="4419600"/>
            <a:chExt cx="432000" cy="432000"/>
          </a:xfrm>
        </p:grpSpPr>
        <p:sp>
          <p:nvSpPr>
            <p:cNvPr id="333" name="Rounded Rectangle 13"/>
            <p:cNvSpPr/>
            <p:nvPr/>
          </p:nvSpPr>
          <p:spPr>
            <a:xfrm>
              <a:off x="5221831" y="4419600"/>
              <a:ext cx="432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34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7831" y="4455600"/>
              <a:ext cx="36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5" name="Groupe 65"/>
          <p:cNvGrpSpPr>
            <a:grpSpLocks/>
          </p:cNvGrpSpPr>
          <p:nvPr/>
        </p:nvGrpSpPr>
        <p:grpSpPr bwMode="auto">
          <a:xfrm>
            <a:off x="3489517" y="4510172"/>
            <a:ext cx="409897" cy="260495"/>
            <a:chOff x="1975800" y="3295184"/>
            <a:chExt cx="680400" cy="432000"/>
          </a:xfrm>
        </p:grpSpPr>
        <p:sp>
          <p:nvSpPr>
            <p:cNvPr id="336" name="Rounded Rectangle 13"/>
            <p:cNvSpPr/>
            <p:nvPr/>
          </p:nvSpPr>
          <p:spPr>
            <a:xfrm>
              <a:off x="1975800" y="3295184"/>
              <a:ext cx="6804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3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11074" y="3323697"/>
              <a:ext cx="609851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8" name="Groupe 66"/>
          <p:cNvGrpSpPr>
            <a:grpSpLocks/>
          </p:cNvGrpSpPr>
          <p:nvPr/>
        </p:nvGrpSpPr>
        <p:grpSpPr bwMode="auto">
          <a:xfrm>
            <a:off x="2964544" y="5132450"/>
            <a:ext cx="477894" cy="260495"/>
            <a:chOff x="955088" y="3296484"/>
            <a:chExt cx="792000" cy="432000"/>
          </a:xfrm>
        </p:grpSpPr>
        <p:sp>
          <p:nvSpPr>
            <p:cNvPr id="339" name="Rounded Rectangle 13"/>
            <p:cNvSpPr/>
            <p:nvPr/>
          </p:nvSpPr>
          <p:spPr>
            <a:xfrm>
              <a:off x="955088" y="3296484"/>
              <a:ext cx="792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82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40" name="Picture 3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07400" y="3323697"/>
              <a:ext cx="72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1" name="Groupe 5"/>
          <p:cNvGrpSpPr>
            <a:grpSpLocks/>
          </p:cNvGrpSpPr>
          <p:nvPr/>
        </p:nvGrpSpPr>
        <p:grpSpPr bwMode="auto">
          <a:xfrm>
            <a:off x="4553854" y="4367486"/>
            <a:ext cx="415822" cy="260495"/>
            <a:chOff x="7737806" y="3683697"/>
            <a:chExt cx="720000" cy="432000"/>
          </a:xfrm>
        </p:grpSpPr>
        <p:sp>
          <p:nvSpPr>
            <p:cNvPr id="342" name="Rounded Rectangle 13"/>
            <p:cNvSpPr/>
            <p:nvPr/>
          </p:nvSpPr>
          <p:spPr>
            <a:xfrm>
              <a:off x="7737806" y="3683697"/>
              <a:ext cx="720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43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772806" y="3719697"/>
              <a:ext cx="65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4" name="Groupe 4"/>
          <p:cNvGrpSpPr>
            <a:grpSpLocks/>
          </p:cNvGrpSpPr>
          <p:nvPr/>
        </p:nvGrpSpPr>
        <p:grpSpPr bwMode="auto">
          <a:xfrm>
            <a:off x="5430765" y="5147464"/>
            <a:ext cx="434798" cy="261453"/>
            <a:chOff x="7883605" y="3235816"/>
            <a:chExt cx="720000" cy="432000"/>
          </a:xfrm>
        </p:grpSpPr>
        <p:sp>
          <p:nvSpPr>
            <p:cNvPr id="345" name="Rounded Rectangle 13"/>
            <p:cNvSpPr/>
            <p:nvPr/>
          </p:nvSpPr>
          <p:spPr>
            <a:xfrm>
              <a:off x="7883605" y="3235816"/>
              <a:ext cx="720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82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46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934501" y="3271816"/>
              <a:ext cx="618207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7" name="Groupe 2"/>
          <p:cNvGrpSpPr>
            <a:grpSpLocks/>
          </p:cNvGrpSpPr>
          <p:nvPr/>
        </p:nvGrpSpPr>
        <p:grpSpPr bwMode="auto">
          <a:xfrm>
            <a:off x="5073345" y="4479524"/>
            <a:ext cx="453951" cy="261453"/>
            <a:chOff x="479713" y="5004453"/>
            <a:chExt cx="752400" cy="433387"/>
          </a:xfrm>
        </p:grpSpPr>
        <p:sp>
          <p:nvSpPr>
            <p:cNvPr id="348" name="Rounded Rectangle 13"/>
            <p:cNvSpPr/>
            <p:nvPr/>
          </p:nvSpPr>
          <p:spPr bwMode="auto">
            <a:xfrm>
              <a:off x="479713" y="5004453"/>
              <a:ext cx="752400" cy="43338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9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49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15913" y="5041146"/>
              <a:ext cx="68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0" name="Groupe 16"/>
          <p:cNvGrpSpPr>
            <a:grpSpLocks/>
          </p:cNvGrpSpPr>
          <p:nvPr/>
        </p:nvGrpSpPr>
        <p:grpSpPr bwMode="auto">
          <a:xfrm>
            <a:off x="5966364" y="4603814"/>
            <a:ext cx="502681" cy="260495"/>
            <a:chOff x="2809425" y="5029200"/>
            <a:chExt cx="1090800" cy="432000"/>
          </a:xfrm>
        </p:grpSpPr>
        <p:sp>
          <p:nvSpPr>
            <p:cNvPr id="351" name="Rounded Rectangle 14"/>
            <p:cNvSpPr/>
            <p:nvPr/>
          </p:nvSpPr>
          <p:spPr>
            <a:xfrm>
              <a:off x="2809425" y="5029200"/>
              <a:ext cx="10908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52" name="Picture 1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845792" y="5065200"/>
              <a:ext cx="1018065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3" name="Groupe 23"/>
          <p:cNvGrpSpPr>
            <a:grpSpLocks/>
          </p:cNvGrpSpPr>
          <p:nvPr/>
        </p:nvGrpSpPr>
        <p:grpSpPr bwMode="auto">
          <a:xfrm>
            <a:off x="5018419" y="4030424"/>
            <a:ext cx="467360" cy="260495"/>
            <a:chOff x="5958458" y="5638800"/>
            <a:chExt cx="774000" cy="432000"/>
          </a:xfrm>
        </p:grpSpPr>
        <p:sp>
          <p:nvSpPr>
            <p:cNvPr id="354" name="Rounded Rectangle 14"/>
            <p:cNvSpPr/>
            <p:nvPr/>
          </p:nvSpPr>
          <p:spPr>
            <a:xfrm>
              <a:off x="5958458" y="5638800"/>
              <a:ext cx="7740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55" name="Picture 18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94931" y="5674800"/>
              <a:ext cx="701053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6" name="Groupe 24"/>
          <p:cNvGrpSpPr>
            <a:grpSpLocks/>
          </p:cNvGrpSpPr>
          <p:nvPr/>
        </p:nvGrpSpPr>
        <p:grpSpPr bwMode="auto">
          <a:xfrm>
            <a:off x="5697740" y="4204848"/>
            <a:ext cx="386912" cy="260495"/>
            <a:chOff x="7033993" y="5232679"/>
            <a:chExt cx="640800" cy="432000"/>
          </a:xfrm>
        </p:grpSpPr>
        <p:sp>
          <p:nvSpPr>
            <p:cNvPr id="357" name="Rounded Rectangle 14"/>
            <p:cNvSpPr/>
            <p:nvPr/>
          </p:nvSpPr>
          <p:spPr>
            <a:xfrm>
              <a:off x="7033993" y="5232679"/>
              <a:ext cx="6408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58" name="Picture 2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070028" y="5268679"/>
              <a:ext cx="57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9" name="Groupe 48"/>
          <p:cNvGrpSpPr>
            <a:grpSpLocks/>
          </p:cNvGrpSpPr>
          <p:nvPr/>
        </p:nvGrpSpPr>
        <p:grpSpPr bwMode="auto">
          <a:xfrm>
            <a:off x="2453121" y="4389194"/>
            <a:ext cx="677998" cy="260495"/>
            <a:chOff x="1435800" y="5638800"/>
            <a:chExt cx="1418400" cy="432000"/>
          </a:xfrm>
        </p:grpSpPr>
        <p:sp>
          <p:nvSpPr>
            <p:cNvPr id="360" name="Rounded Rectangle 14"/>
            <p:cNvSpPr/>
            <p:nvPr/>
          </p:nvSpPr>
          <p:spPr>
            <a:xfrm>
              <a:off x="1435800" y="5638800"/>
              <a:ext cx="1418400" cy="4320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61" name="Picture 1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72103" y="5674800"/>
              <a:ext cx="1345794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2" name="Groupe 1"/>
          <p:cNvGrpSpPr>
            <a:grpSpLocks/>
          </p:cNvGrpSpPr>
          <p:nvPr/>
        </p:nvGrpSpPr>
        <p:grpSpPr bwMode="auto">
          <a:xfrm>
            <a:off x="4591867" y="3962296"/>
            <a:ext cx="260495" cy="260495"/>
            <a:chOff x="8051452" y="5832474"/>
            <a:chExt cx="432000" cy="431800"/>
          </a:xfrm>
        </p:grpSpPr>
        <p:sp>
          <p:nvSpPr>
            <p:cNvPr id="363" name="Rounded Rectangle 14"/>
            <p:cNvSpPr/>
            <p:nvPr/>
          </p:nvSpPr>
          <p:spPr bwMode="auto">
            <a:xfrm>
              <a:off x="8051452" y="5832474"/>
              <a:ext cx="432000" cy="4318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64" name="Picture 53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087452" y="5868291"/>
              <a:ext cx="360000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5" name="组合 364"/>
          <p:cNvGrpSpPr/>
          <p:nvPr/>
        </p:nvGrpSpPr>
        <p:grpSpPr>
          <a:xfrm>
            <a:off x="3287667" y="4094719"/>
            <a:ext cx="309543" cy="260495"/>
            <a:chOff x="3296898" y="5130800"/>
            <a:chExt cx="513102" cy="431800"/>
          </a:xfrm>
        </p:grpSpPr>
        <p:sp>
          <p:nvSpPr>
            <p:cNvPr id="366" name="Rounded Rectangle 14"/>
            <p:cNvSpPr/>
            <p:nvPr/>
          </p:nvSpPr>
          <p:spPr bwMode="auto">
            <a:xfrm>
              <a:off x="3296898" y="5130800"/>
              <a:ext cx="513102" cy="4318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67" name="图片 366"/>
            <p:cNvPicPr>
              <a:picLocks noChangeAspect="1"/>
            </p:cNvPicPr>
            <p:nvPr/>
          </p:nvPicPr>
          <p:blipFill rotWithShape="1">
            <a:blip r:embed="rId16"/>
            <a:srcRect l="25953" t="10249" r="27929" b="12891"/>
            <a:stretch/>
          </p:blipFill>
          <p:spPr>
            <a:xfrm>
              <a:off x="3324849" y="5156200"/>
              <a:ext cx="457200" cy="381000"/>
            </a:xfrm>
            <a:prstGeom prst="rect">
              <a:avLst/>
            </a:prstGeom>
          </p:spPr>
        </p:pic>
      </p:grpSp>
      <p:grpSp>
        <p:nvGrpSpPr>
          <p:cNvPr id="368" name="组合 367"/>
          <p:cNvGrpSpPr/>
          <p:nvPr/>
        </p:nvGrpSpPr>
        <p:grpSpPr>
          <a:xfrm>
            <a:off x="3812566" y="3968355"/>
            <a:ext cx="517487" cy="260495"/>
            <a:chOff x="3308137" y="5283199"/>
            <a:chExt cx="857793" cy="431800"/>
          </a:xfrm>
        </p:grpSpPr>
        <p:sp>
          <p:nvSpPr>
            <p:cNvPr id="369" name="Rounded Rectangle 14"/>
            <p:cNvSpPr/>
            <p:nvPr/>
          </p:nvSpPr>
          <p:spPr bwMode="auto">
            <a:xfrm>
              <a:off x="3308137" y="5283199"/>
              <a:ext cx="857793" cy="43180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CC66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70" name="图片 369"/>
            <p:cNvPicPr>
              <a:picLocks noChangeAspect="1"/>
            </p:cNvPicPr>
            <p:nvPr/>
          </p:nvPicPr>
          <p:blipFill rotWithShape="1">
            <a:blip r:embed="rId17"/>
            <a:srcRect l="2894" t="11593" r="2384" b="12629"/>
            <a:stretch/>
          </p:blipFill>
          <p:spPr>
            <a:xfrm>
              <a:off x="3356032" y="5345905"/>
              <a:ext cx="781948" cy="312780"/>
            </a:xfrm>
            <a:prstGeom prst="rect">
              <a:avLst/>
            </a:prstGeom>
          </p:spPr>
        </p:pic>
      </p:grpSp>
      <p:grpSp>
        <p:nvGrpSpPr>
          <p:cNvPr id="371" name="组合 370"/>
          <p:cNvGrpSpPr/>
          <p:nvPr/>
        </p:nvGrpSpPr>
        <p:grpSpPr>
          <a:xfrm>
            <a:off x="1620205" y="4125118"/>
            <a:ext cx="643428" cy="503940"/>
            <a:chOff x="3048000" y="3529779"/>
            <a:chExt cx="1050263" cy="822578"/>
          </a:xfrm>
        </p:grpSpPr>
        <p:sp>
          <p:nvSpPr>
            <p:cNvPr id="372" name="Rectangle à coins arrondis 36"/>
            <p:cNvSpPr/>
            <p:nvPr/>
          </p:nvSpPr>
          <p:spPr>
            <a:xfrm>
              <a:off x="3048000" y="3529779"/>
              <a:ext cx="1050263" cy="426136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373" name="Groupe 6"/>
            <p:cNvGrpSpPr/>
            <p:nvPr/>
          </p:nvGrpSpPr>
          <p:grpSpPr>
            <a:xfrm>
              <a:off x="3166969" y="3596463"/>
              <a:ext cx="836940" cy="755894"/>
              <a:chOff x="477911" y="2731366"/>
              <a:chExt cx="1778650" cy="1475293"/>
            </a:xfrm>
          </p:grpSpPr>
          <p:pic>
            <p:nvPicPr>
              <p:cNvPr id="374" name="Picture 8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911" y="2731366"/>
                <a:ext cx="1778650" cy="463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75" name="ZoneTexte 20"/>
              <p:cNvSpPr txBox="1"/>
              <p:nvPr/>
            </p:nvSpPr>
            <p:spPr>
              <a:xfrm>
                <a:off x="477911" y="3471279"/>
                <a:ext cx="1650706" cy="735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MQTT</a:t>
                </a:r>
              </a:p>
            </p:txBody>
          </p:sp>
        </p:grpSp>
      </p:grpSp>
      <p:grpSp>
        <p:nvGrpSpPr>
          <p:cNvPr id="376" name="组合 375"/>
          <p:cNvGrpSpPr/>
          <p:nvPr/>
        </p:nvGrpSpPr>
        <p:grpSpPr>
          <a:xfrm>
            <a:off x="2186481" y="3524328"/>
            <a:ext cx="1023179" cy="631161"/>
            <a:chOff x="6222685" y="3505200"/>
            <a:chExt cx="1670126" cy="1030240"/>
          </a:xfrm>
        </p:grpSpPr>
        <p:sp>
          <p:nvSpPr>
            <p:cNvPr id="377" name="Rectangle à coins arrondis 37"/>
            <p:cNvSpPr/>
            <p:nvPr/>
          </p:nvSpPr>
          <p:spPr>
            <a:xfrm>
              <a:off x="6604316" y="3505200"/>
              <a:ext cx="1001022" cy="427384"/>
            </a:xfrm>
            <a:prstGeom prst="roundRect">
              <a:avLst/>
            </a:prstGeom>
            <a:solidFill>
              <a:srgbClr val="FFFFFF"/>
            </a:solidFill>
            <a:ln w="28575" cap="flat" cmpd="sng" algn="ctr">
              <a:solidFill>
                <a:srgbClr val="FFCC66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378" name="Groupe 11"/>
            <p:cNvGrpSpPr/>
            <p:nvPr/>
          </p:nvGrpSpPr>
          <p:grpSpPr>
            <a:xfrm>
              <a:off x="6222685" y="3541800"/>
              <a:ext cx="1670126" cy="993640"/>
              <a:chOff x="692956" y="3712912"/>
              <a:chExt cx="3723916" cy="2215547"/>
            </a:xfrm>
          </p:grpSpPr>
          <p:pic>
            <p:nvPicPr>
              <p:cNvPr id="379" name="Picture 11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44318" y="3712912"/>
                <a:ext cx="1951937" cy="6900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0" name="ZoneTexte 32"/>
              <p:cNvSpPr txBox="1"/>
              <p:nvPr/>
            </p:nvSpPr>
            <p:spPr>
              <a:xfrm>
                <a:off x="692956" y="4584250"/>
                <a:ext cx="3723916" cy="1344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OMA DM/ LWM2M</a:t>
                </a:r>
              </a:p>
            </p:txBody>
          </p:sp>
        </p:grpSp>
      </p:grpSp>
      <p:grpSp>
        <p:nvGrpSpPr>
          <p:cNvPr id="381" name="组合 380"/>
          <p:cNvGrpSpPr/>
          <p:nvPr/>
        </p:nvGrpSpPr>
        <p:grpSpPr>
          <a:xfrm>
            <a:off x="3526920" y="3264223"/>
            <a:ext cx="1749895" cy="496862"/>
            <a:chOff x="3826007" y="3522837"/>
            <a:chExt cx="2856344" cy="811025"/>
          </a:xfrm>
        </p:grpSpPr>
        <p:sp>
          <p:nvSpPr>
            <p:cNvPr id="382" name="Rectangle à coins arrondis 38"/>
            <p:cNvSpPr/>
            <p:nvPr/>
          </p:nvSpPr>
          <p:spPr>
            <a:xfrm>
              <a:off x="4559576" y="3522837"/>
              <a:ext cx="1001022" cy="425611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383" name="Groupe 13"/>
            <p:cNvGrpSpPr/>
            <p:nvPr/>
          </p:nvGrpSpPr>
          <p:grpSpPr>
            <a:xfrm>
              <a:off x="3826007" y="3591315"/>
              <a:ext cx="2856344" cy="742547"/>
              <a:chOff x="-784708" y="4857534"/>
              <a:chExt cx="6368850" cy="1859260"/>
            </a:xfrm>
          </p:grpSpPr>
          <p:pic>
            <p:nvPicPr>
              <p:cNvPr id="384" name="Picture 4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9490" y="4857534"/>
                <a:ext cx="1395302" cy="738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5" name="ZoneTexte 33"/>
              <p:cNvSpPr txBox="1"/>
              <p:nvPr/>
            </p:nvSpPr>
            <p:spPr>
              <a:xfrm>
                <a:off x="-784708" y="5773362"/>
                <a:ext cx="6368850" cy="943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HTTP/ </a:t>
                </a:r>
                <a:r>
                  <a:rPr kumimoji="0" lang="en-US" sz="9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CoAP</a:t>
                </a: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/ (D)TLS/ </a:t>
                </a:r>
                <a:r>
                  <a:rPr kumimoji="0" lang="en-US" sz="9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WebSocket</a:t>
                </a:r>
                <a:endPara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pitchFamily="2" charset="-122"/>
                  <a:cs typeface="+mn-cs"/>
                </a:endParaRPr>
              </a:p>
            </p:txBody>
          </p:sp>
        </p:grpSp>
      </p:grpSp>
      <p:grpSp>
        <p:nvGrpSpPr>
          <p:cNvPr id="386" name="组合 385"/>
          <p:cNvGrpSpPr/>
          <p:nvPr/>
        </p:nvGrpSpPr>
        <p:grpSpPr>
          <a:xfrm>
            <a:off x="6240539" y="3862404"/>
            <a:ext cx="999580" cy="481327"/>
            <a:chOff x="5238797" y="3510412"/>
            <a:chExt cx="1631607" cy="785666"/>
          </a:xfrm>
        </p:grpSpPr>
        <p:sp>
          <p:nvSpPr>
            <p:cNvPr id="387" name="Rectangle à coins arrondis 37"/>
            <p:cNvSpPr/>
            <p:nvPr/>
          </p:nvSpPr>
          <p:spPr>
            <a:xfrm>
              <a:off x="5364026" y="3510412"/>
              <a:ext cx="1131561" cy="438165"/>
            </a:xfrm>
            <a:prstGeom prst="roundRect">
              <a:avLst/>
            </a:prstGeom>
            <a:solidFill>
              <a:srgbClr val="FFFFFF"/>
            </a:solidFill>
            <a:ln w="28575" cap="flat" cmpd="sng" algn="ctr">
              <a:solidFill>
                <a:srgbClr val="FFCC66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88" name="ZoneTexte 32"/>
            <p:cNvSpPr txBox="1"/>
            <p:nvPr/>
          </p:nvSpPr>
          <p:spPr>
            <a:xfrm>
              <a:off x="5238797" y="3919293"/>
              <a:ext cx="1631607" cy="376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pitchFamily="2" charset="-122"/>
                  <a:cs typeface="+mn-cs"/>
                </a:rPr>
                <a:t>TR-069/ TR-181</a:t>
              </a:r>
            </a:p>
          </p:txBody>
        </p:sp>
        <p:pic>
          <p:nvPicPr>
            <p:cNvPr id="389" name="图片 388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8096" y="3581400"/>
              <a:ext cx="1038201" cy="269872"/>
            </a:xfrm>
            <a:prstGeom prst="rect">
              <a:avLst/>
            </a:prstGeom>
          </p:spPr>
        </p:pic>
      </p:grpSp>
      <p:grpSp>
        <p:nvGrpSpPr>
          <p:cNvPr id="390" name="组合 389"/>
          <p:cNvGrpSpPr/>
          <p:nvPr/>
        </p:nvGrpSpPr>
        <p:grpSpPr>
          <a:xfrm>
            <a:off x="5398928" y="3429392"/>
            <a:ext cx="570084" cy="506622"/>
            <a:chOff x="5256214" y="3300952"/>
            <a:chExt cx="930543" cy="826956"/>
          </a:xfrm>
        </p:grpSpPr>
        <p:sp>
          <p:nvSpPr>
            <p:cNvPr id="391" name="Rounded Rectangle 14"/>
            <p:cNvSpPr/>
            <p:nvPr/>
          </p:nvSpPr>
          <p:spPr bwMode="auto">
            <a:xfrm>
              <a:off x="5256214" y="3300952"/>
              <a:ext cx="930543" cy="44650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0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 pitchFamily="34" charset="0"/>
                <a:ea typeface="微软雅黑"/>
                <a:cs typeface="Arial" charset="0"/>
              </a:endParaRPr>
            </a:p>
          </p:txBody>
        </p:sp>
        <p:pic>
          <p:nvPicPr>
            <p:cNvPr id="392" name="图片 39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375174" y="3371012"/>
              <a:ext cx="710036" cy="314675"/>
            </a:xfrm>
            <a:prstGeom prst="rect">
              <a:avLst/>
            </a:prstGeom>
          </p:spPr>
        </p:pic>
        <p:sp>
          <p:nvSpPr>
            <p:cNvPr id="393" name="ZoneTexte 32"/>
            <p:cNvSpPr txBox="1"/>
            <p:nvPr/>
          </p:nvSpPr>
          <p:spPr>
            <a:xfrm>
              <a:off x="5428380" y="3751122"/>
              <a:ext cx="721975" cy="37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pitchFamily="2" charset="-122"/>
                  <a:cs typeface="+mn-cs"/>
                </a:rPr>
                <a:t>DDS</a:t>
              </a:r>
            </a:p>
          </p:txBody>
        </p:sp>
      </p:grpSp>
      <p:grpSp>
        <p:nvGrpSpPr>
          <p:cNvPr id="394" name="组合 393"/>
          <p:cNvGrpSpPr/>
          <p:nvPr/>
        </p:nvGrpSpPr>
        <p:grpSpPr>
          <a:xfrm>
            <a:off x="5157650" y="2644247"/>
            <a:ext cx="552242" cy="305667"/>
            <a:chOff x="7391400" y="5189828"/>
            <a:chExt cx="1262744" cy="657765"/>
          </a:xfrm>
        </p:grpSpPr>
        <p:sp>
          <p:nvSpPr>
            <p:cNvPr id="395" name="Rectangle à coins arrondis 34"/>
            <p:cNvSpPr/>
            <p:nvPr/>
          </p:nvSpPr>
          <p:spPr>
            <a:xfrm>
              <a:off x="7391400" y="5189828"/>
              <a:ext cx="1262744" cy="65776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396" name="图片 395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202" y="5239054"/>
              <a:ext cx="957000" cy="556623"/>
            </a:xfrm>
            <a:prstGeom prst="rect">
              <a:avLst/>
            </a:prstGeom>
          </p:spPr>
        </p:pic>
      </p:grpSp>
      <p:grpSp>
        <p:nvGrpSpPr>
          <p:cNvPr id="397" name="组合 396"/>
          <p:cNvGrpSpPr/>
          <p:nvPr/>
        </p:nvGrpSpPr>
        <p:grpSpPr>
          <a:xfrm>
            <a:off x="6349255" y="3037651"/>
            <a:ext cx="525834" cy="280648"/>
            <a:chOff x="6713320" y="1899283"/>
            <a:chExt cx="754281" cy="448007"/>
          </a:xfrm>
        </p:grpSpPr>
        <p:sp>
          <p:nvSpPr>
            <p:cNvPr id="398" name="Rectangle à coins arrondis 34"/>
            <p:cNvSpPr/>
            <p:nvPr/>
          </p:nvSpPr>
          <p:spPr>
            <a:xfrm>
              <a:off x="6713320" y="1899283"/>
              <a:ext cx="754281" cy="44800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399" name="Picture 2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6770737" y="1967223"/>
              <a:ext cx="696864" cy="33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0" name="组合 399"/>
          <p:cNvGrpSpPr/>
          <p:nvPr/>
        </p:nvGrpSpPr>
        <p:grpSpPr>
          <a:xfrm>
            <a:off x="1120331" y="3465361"/>
            <a:ext cx="583437" cy="302452"/>
            <a:chOff x="5418258" y="5237076"/>
            <a:chExt cx="2232000" cy="831697"/>
          </a:xfrm>
        </p:grpSpPr>
        <p:sp>
          <p:nvSpPr>
            <p:cNvPr id="401" name="Rectangle à coins arrondis 34"/>
            <p:cNvSpPr/>
            <p:nvPr/>
          </p:nvSpPr>
          <p:spPr>
            <a:xfrm>
              <a:off x="5418258" y="5237076"/>
              <a:ext cx="2232000" cy="83169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402" name="Picture 4" descr="http://www.automatedhome.co.uk/wp-content/uploads/2013/12/allseen-alliance-logo.png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9184" y="5393591"/>
              <a:ext cx="1981322" cy="50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4" name="Rectangle à coins arrondis 35"/>
          <p:cNvSpPr/>
          <p:nvPr/>
        </p:nvSpPr>
        <p:spPr>
          <a:xfrm>
            <a:off x="3792064" y="2627567"/>
            <a:ext cx="695155" cy="302453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406" name="组合 405"/>
          <p:cNvGrpSpPr/>
          <p:nvPr/>
        </p:nvGrpSpPr>
        <p:grpSpPr>
          <a:xfrm>
            <a:off x="2312545" y="2907401"/>
            <a:ext cx="630817" cy="296707"/>
            <a:chOff x="1727471" y="2639268"/>
            <a:chExt cx="1001022" cy="425610"/>
          </a:xfrm>
        </p:grpSpPr>
        <p:sp>
          <p:nvSpPr>
            <p:cNvPr id="407" name="Rectangle à coins arrondis 38"/>
            <p:cNvSpPr/>
            <p:nvPr/>
          </p:nvSpPr>
          <p:spPr>
            <a:xfrm>
              <a:off x="1727471" y="2639268"/>
              <a:ext cx="1001022" cy="42561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408" name="图片 407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770705" y="2667000"/>
              <a:ext cx="903653" cy="353758"/>
            </a:xfrm>
            <a:prstGeom prst="rect">
              <a:avLst/>
            </a:prstGeom>
          </p:spPr>
        </p:pic>
      </p:grpSp>
      <p:grpSp>
        <p:nvGrpSpPr>
          <p:cNvPr id="409" name="组合 408"/>
          <p:cNvGrpSpPr/>
          <p:nvPr/>
        </p:nvGrpSpPr>
        <p:grpSpPr>
          <a:xfrm>
            <a:off x="7337382" y="3632674"/>
            <a:ext cx="581000" cy="305667"/>
            <a:chOff x="6589202" y="1904997"/>
            <a:chExt cx="841497" cy="328847"/>
          </a:xfrm>
        </p:grpSpPr>
        <p:sp>
          <p:nvSpPr>
            <p:cNvPr id="410" name="Rectangle à coins arrondis 34"/>
            <p:cNvSpPr/>
            <p:nvPr/>
          </p:nvSpPr>
          <p:spPr>
            <a:xfrm>
              <a:off x="6589202" y="1904997"/>
              <a:ext cx="841497" cy="32884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411" name="图片 410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660691" y="1928895"/>
              <a:ext cx="693732" cy="253313"/>
            </a:xfrm>
            <a:prstGeom prst="rect">
              <a:avLst/>
            </a:prstGeom>
          </p:spPr>
        </p:pic>
      </p:grpSp>
      <p:grpSp>
        <p:nvGrpSpPr>
          <p:cNvPr id="412" name="组合 411"/>
          <p:cNvGrpSpPr/>
          <p:nvPr/>
        </p:nvGrpSpPr>
        <p:grpSpPr>
          <a:xfrm>
            <a:off x="3541904" y="1932009"/>
            <a:ext cx="665911" cy="544289"/>
            <a:chOff x="4705436" y="1562539"/>
            <a:chExt cx="887881" cy="725718"/>
          </a:xfrm>
        </p:grpSpPr>
        <p:sp>
          <p:nvSpPr>
            <p:cNvPr id="413" name="Rectangle à coins arrondis 34"/>
            <p:cNvSpPr/>
            <p:nvPr/>
          </p:nvSpPr>
          <p:spPr>
            <a:xfrm>
              <a:off x="4705436" y="1562539"/>
              <a:ext cx="887881" cy="439171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414" name="组合 413"/>
            <p:cNvGrpSpPr/>
            <p:nvPr/>
          </p:nvGrpSpPr>
          <p:grpSpPr>
            <a:xfrm>
              <a:off x="4724397" y="1643164"/>
              <a:ext cx="818725" cy="645093"/>
              <a:chOff x="4568313" y="1205502"/>
              <a:chExt cx="924363" cy="728325"/>
            </a:xfrm>
          </p:grpSpPr>
          <p:pic>
            <p:nvPicPr>
              <p:cNvPr id="415" name="Picture 2" descr="http://www.ieee.org/documents/ieee_mb_blue.jpg"/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68313" y="1205502"/>
                <a:ext cx="924363" cy="268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6" name="ZoneTexte 20"/>
              <p:cNvSpPr txBox="1"/>
              <p:nvPr/>
            </p:nvSpPr>
            <p:spPr>
              <a:xfrm>
                <a:off x="4568313" y="1586341"/>
                <a:ext cx="824586" cy="347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P2413</a:t>
                </a:r>
              </a:p>
            </p:txBody>
          </p:sp>
        </p:grpSp>
      </p:grpSp>
      <p:grpSp>
        <p:nvGrpSpPr>
          <p:cNvPr id="417" name="组合 416"/>
          <p:cNvGrpSpPr/>
          <p:nvPr/>
        </p:nvGrpSpPr>
        <p:grpSpPr>
          <a:xfrm>
            <a:off x="1377251" y="2355315"/>
            <a:ext cx="741942" cy="572267"/>
            <a:chOff x="3999647" y="771939"/>
            <a:chExt cx="741942" cy="572267"/>
          </a:xfrm>
        </p:grpSpPr>
        <p:sp>
          <p:nvSpPr>
            <p:cNvPr id="418" name="Rectangle à coins arrondis 34"/>
            <p:cNvSpPr/>
            <p:nvPr/>
          </p:nvSpPr>
          <p:spPr>
            <a:xfrm>
              <a:off x="4127946" y="771939"/>
              <a:ext cx="559498" cy="332211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419" name="组合 418"/>
            <p:cNvGrpSpPr/>
            <p:nvPr/>
          </p:nvGrpSpPr>
          <p:grpSpPr>
            <a:xfrm>
              <a:off x="3999647" y="790878"/>
              <a:ext cx="741942" cy="553328"/>
              <a:chOff x="2847065" y="1111633"/>
              <a:chExt cx="1212983" cy="832962"/>
            </a:xfrm>
          </p:grpSpPr>
          <p:pic>
            <p:nvPicPr>
              <p:cNvPr id="420" name="图片 419"/>
              <p:cNvPicPr>
                <a:picLocks noChangeAspect="1"/>
              </p:cNvPicPr>
              <p:nvPr/>
            </p:nvPicPr>
            <p:blipFill rotWithShape="1">
              <a:blip r:embed="rId29"/>
              <a:srcRect r="45304"/>
              <a:stretch/>
            </p:blipFill>
            <p:spPr>
              <a:xfrm>
                <a:off x="3073882" y="1111633"/>
                <a:ext cx="897647" cy="450518"/>
              </a:xfrm>
              <a:prstGeom prst="rect">
                <a:avLst/>
              </a:prstGeom>
            </p:spPr>
          </p:pic>
          <p:sp>
            <p:nvSpPr>
              <p:cNvPr id="421" name="ZoneTexte 20"/>
              <p:cNvSpPr txBox="1"/>
              <p:nvPr/>
            </p:nvSpPr>
            <p:spPr>
              <a:xfrm>
                <a:off x="2847065" y="1597108"/>
                <a:ext cx="1212983" cy="347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JTC1 WG10</a:t>
                </a:r>
              </a:p>
            </p:txBody>
          </p:sp>
        </p:grpSp>
      </p:grpSp>
      <p:grpSp>
        <p:nvGrpSpPr>
          <p:cNvPr id="422" name="组合 421"/>
          <p:cNvGrpSpPr/>
          <p:nvPr/>
        </p:nvGrpSpPr>
        <p:grpSpPr>
          <a:xfrm>
            <a:off x="588926" y="2862554"/>
            <a:ext cx="481435" cy="571760"/>
            <a:chOff x="2967747" y="1713248"/>
            <a:chExt cx="641913" cy="762346"/>
          </a:xfrm>
        </p:grpSpPr>
        <p:sp>
          <p:nvSpPr>
            <p:cNvPr id="423" name="Rectangle à coins arrondis 34"/>
            <p:cNvSpPr/>
            <p:nvPr/>
          </p:nvSpPr>
          <p:spPr>
            <a:xfrm>
              <a:off x="3065875" y="1713248"/>
              <a:ext cx="518954" cy="45962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424" name="组合 423"/>
            <p:cNvGrpSpPr/>
            <p:nvPr/>
          </p:nvGrpSpPr>
          <p:grpSpPr>
            <a:xfrm>
              <a:off x="2967747" y="1727278"/>
              <a:ext cx="641913" cy="748316"/>
              <a:chOff x="1787846" y="1010588"/>
              <a:chExt cx="972292" cy="1137875"/>
            </a:xfrm>
          </p:grpSpPr>
          <p:pic>
            <p:nvPicPr>
              <p:cNvPr id="425" name="Picture 3"/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8994" y="1010588"/>
                <a:ext cx="635666" cy="5960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6" name="ZoneTexte 20"/>
              <p:cNvSpPr txBox="1"/>
              <p:nvPr/>
            </p:nvSpPr>
            <p:spPr>
              <a:xfrm>
                <a:off x="1787846" y="1680465"/>
                <a:ext cx="972292" cy="467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宋体" pitchFamily="2" charset="-122"/>
                    <a:cs typeface="+mn-cs"/>
                  </a:rPr>
                  <a:t>SG20</a:t>
                </a:r>
              </a:p>
            </p:txBody>
          </p:sp>
        </p:grpSp>
      </p:grpSp>
      <p:grpSp>
        <p:nvGrpSpPr>
          <p:cNvPr id="427" name="组合 426"/>
          <p:cNvGrpSpPr/>
          <p:nvPr/>
        </p:nvGrpSpPr>
        <p:grpSpPr>
          <a:xfrm>
            <a:off x="4382615" y="1890762"/>
            <a:ext cx="1089190" cy="560637"/>
            <a:chOff x="7494391" y="1825086"/>
            <a:chExt cx="1452253" cy="747516"/>
          </a:xfrm>
        </p:grpSpPr>
        <p:sp>
          <p:nvSpPr>
            <p:cNvPr id="428" name="Rectangle à coins arrondis 34"/>
            <p:cNvSpPr/>
            <p:nvPr/>
          </p:nvSpPr>
          <p:spPr>
            <a:xfrm>
              <a:off x="7801691" y="1825086"/>
              <a:ext cx="754386" cy="423525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429" name="Picture 2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065" y="1825086"/>
              <a:ext cx="629741" cy="3887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0" name="ZoneTexte 20"/>
            <p:cNvSpPr txBox="1"/>
            <p:nvPr/>
          </p:nvSpPr>
          <p:spPr>
            <a:xfrm>
              <a:off x="7494391" y="2264826"/>
              <a:ext cx="145225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cs"/>
                </a:rPr>
                <a:t>MIoT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431" name="组合 430"/>
          <p:cNvGrpSpPr/>
          <p:nvPr/>
        </p:nvGrpSpPr>
        <p:grpSpPr>
          <a:xfrm>
            <a:off x="6645187" y="2279175"/>
            <a:ext cx="956667" cy="562459"/>
            <a:chOff x="7251289" y="1096270"/>
            <a:chExt cx="956667" cy="562459"/>
          </a:xfrm>
        </p:grpSpPr>
        <p:sp>
          <p:nvSpPr>
            <p:cNvPr id="432" name="Rectangle à coins arrondis 34"/>
            <p:cNvSpPr/>
            <p:nvPr/>
          </p:nvSpPr>
          <p:spPr>
            <a:xfrm>
              <a:off x="7380825" y="1096270"/>
              <a:ext cx="629881" cy="32884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3" name="ZoneTexte 32"/>
            <p:cNvSpPr txBox="1"/>
            <p:nvPr/>
          </p:nvSpPr>
          <p:spPr>
            <a:xfrm>
              <a:off x="7251289" y="1427897"/>
              <a:ext cx="9566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cs"/>
                </a:rPr>
                <a:t>SCP, SmartM2M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pitchFamily="2" charset="-122"/>
                <a:cs typeface="+mn-cs"/>
              </a:endParaRPr>
            </a:p>
          </p:txBody>
        </p:sp>
        <p:pic>
          <p:nvPicPr>
            <p:cNvPr id="434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9736" y="1131948"/>
              <a:ext cx="593023" cy="259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5" name="组合 434"/>
          <p:cNvGrpSpPr/>
          <p:nvPr/>
        </p:nvGrpSpPr>
        <p:grpSpPr>
          <a:xfrm>
            <a:off x="5637833" y="1995712"/>
            <a:ext cx="812361" cy="555984"/>
            <a:chOff x="7005071" y="979150"/>
            <a:chExt cx="812361" cy="555984"/>
          </a:xfrm>
        </p:grpSpPr>
        <p:sp>
          <p:nvSpPr>
            <p:cNvPr id="436" name="Rectangle à coins arrondis 34"/>
            <p:cNvSpPr/>
            <p:nvPr/>
          </p:nvSpPr>
          <p:spPr>
            <a:xfrm>
              <a:off x="7047815" y="979150"/>
              <a:ext cx="672478" cy="31902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7" name="ZoneTexte 20"/>
            <p:cNvSpPr txBox="1"/>
            <p:nvPr/>
          </p:nvSpPr>
          <p:spPr>
            <a:xfrm>
              <a:off x="7005071" y="1304302"/>
              <a:ext cx="8123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cs"/>
                </a:rPr>
                <a:t>Certification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pitchFamily="2" charset="-122"/>
                <a:cs typeface="+mn-cs"/>
              </a:endParaRPr>
            </a:p>
          </p:txBody>
        </p:sp>
        <p:pic>
          <p:nvPicPr>
            <p:cNvPr id="438" name="图片 437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085742" y="1020098"/>
              <a:ext cx="591815" cy="223229"/>
            </a:xfrm>
            <a:prstGeom prst="rect">
              <a:avLst/>
            </a:prstGeom>
          </p:spPr>
        </p:pic>
      </p:grpSp>
      <p:grpSp>
        <p:nvGrpSpPr>
          <p:cNvPr id="439" name="组合 438"/>
          <p:cNvGrpSpPr/>
          <p:nvPr/>
        </p:nvGrpSpPr>
        <p:grpSpPr>
          <a:xfrm>
            <a:off x="2312545" y="2042253"/>
            <a:ext cx="948110" cy="546675"/>
            <a:chOff x="5669245" y="1540335"/>
            <a:chExt cx="948110" cy="546675"/>
          </a:xfrm>
        </p:grpSpPr>
        <p:sp>
          <p:nvSpPr>
            <p:cNvPr id="440" name="Rectangle à coins arrondis 34"/>
            <p:cNvSpPr/>
            <p:nvPr/>
          </p:nvSpPr>
          <p:spPr>
            <a:xfrm>
              <a:off x="5807294" y="1540335"/>
              <a:ext cx="680525" cy="32884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441" name="图片 440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5854244" y="1569306"/>
              <a:ext cx="602095" cy="246112"/>
            </a:xfrm>
            <a:prstGeom prst="rect">
              <a:avLst/>
            </a:prstGeom>
          </p:spPr>
        </p:pic>
        <p:sp>
          <p:nvSpPr>
            <p:cNvPr id="442" name="ZoneTexte 32"/>
            <p:cNvSpPr txBox="1"/>
            <p:nvPr/>
          </p:nvSpPr>
          <p:spPr>
            <a:xfrm>
              <a:off x="5669245" y="1856178"/>
              <a:ext cx="94811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cs"/>
                </a:rPr>
                <a:t>ref. arch,</a:t>
              </a:r>
              <a:r>
                <a:rPr kumimoji="0" lang="en-US" altLang="zh-CN" sz="900" b="1" i="0" u="none" strike="noStrike" kern="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cs"/>
                </a:rPr>
                <a:t> OHTP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443" name="组合 442"/>
          <p:cNvGrpSpPr/>
          <p:nvPr/>
        </p:nvGrpSpPr>
        <p:grpSpPr>
          <a:xfrm>
            <a:off x="7696200" y="2872847"/>
            <a:ext cx="629881" cy="563143"/>
            <a:chOff x="8190591" y="1095586"/>
            <a:chExt cx="629881" cy="563143"/>
          </a:xfrm>
        </p:grpSpPr>
        <p:sp>
          <p:nvSpPr>
            <p:cNvPr id="444" name="Rectangle à coins arrondis 34"/>
            <p:cNvSpPr/>
            <p:nvPr/>
          </p:nvSpPr>
          <p:spPr>
            <a:xfrm>
              <a:off x="8190591" y="1095586"/>
              <a:ext cx="629881" cy="328847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33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5" name="ZoneTexte 32"/>
            <p:cNvSpPr txBox="1"/>
            <p:nvPr/>
          </p:nvSpPr>
          <p:spPr>
            <a:xfrm>
              <a:off x="8326126" y="1427897"/>
              <a:ext cx="4223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pitchFamily="2" charset="-122"/>
                  <a:cs typeface="+mn-cs"/>
                </a:rPr>
                <a:t>WG3</a:t>
              </a:r>
            </a:p>
          </p:txBody>
        </p:sp>
        <p:pic>
          <p:nvPicPr>
            <p:cNvPr id="446" name="图片 445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239838" y="1134842"/>
              <a:ext cx="555689" cy="237357"/>
            </a:xfrm>
            <a:prstGeom prst="rect">
              <a:avLst/>
            </a:prstGeom>
          </p:spPr>
        </p:pic>
      </p:grpSp>
      <p:sp>
        <p:nvSpPr>
          <p:cNvPr id="447" name="线形标注 2(带边框和强调线) 446"/>
          <p:cNvSpPr/>
          <p:nvPr/>
        </p:nvSpPr>
        <p:spPr>
          <a:xfrm>
            <a:off x="6088809" y="6123801"/>
            <a:ext cx="1255895" cy="27699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9834"/>
              <a:gd name="adj6" fmla="val -54182"/>
            </a:avLst>
          </a:prstGeom>
          <a:solidFill>
            <a:srgbClr val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Partnership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8" name="线形标注 2(带边框和强调线) 447"/>
          <p:cNvSpPr/>
          <p:nvPr/>
        </p:nvSpPr>
        <p:spPr>
          <a:xfrm>
            <a:off x="7240119" y="1498326"/>
            <a:ext cx="1714744" cy="46166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3474"/>
              <a:gd name="adj6" fmla="val -43556"/>
            </a:avLst>
          </a:prstGeom>
          <a:solidFill>
            <a:srgbClr val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Sharing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/Reference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(Liaison, workshop, …)</a:t>
            </a:r>
          </a:p>
        </p:txBody>
      </p:sp>
      <p:sp>
        <p:nvSpPr>
          <p:cNvPr id="449" name="线形标注 2(带边框和强调线) 448"/>
          <p:cNvSpPr/>
          <p:nvPr/>
        </p:nvSpPr>
        <p:spPr>
          <a:xfrm>
            <a:off x="6900843" y="5611989"/>
            <a:ext cx="1945686" cy="27699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1107"/>
              <a:gd name="adj6" fmla="val -25489"/>
            </a:avLst>
          </a:prstGeom>
          <a:solidFill>
            <a:srgbClr val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Endorsement (adoption)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0" name="线形标注 2(带边框和强调线) 449"/>
          <p:cNvSpPr/>
          <p:nvPr/>
        </p:nvSpPr>
        <p:spPr>
          <a:xfrm>
            <a:off x="7840521" y="5142592"/>
            <a:ext cx="1057407" cy="27699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0068"/>
              <a:gd name="adj6" fmla="val -33413"/>
            </a:avLst>
          </a:prstGeom>
          <a:solidFill>
            <a:srgbClr val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Interworking</a:t>
            </a:r>
          </a:p>
        </p:txBody>
      </p:sp>
      <p:sp>
        <p:nvSpPr>
          <p:cNvPr id="451" name="ZoneTexte 32"/>
          <p:cNvSpPr txBox="1"/>
          <p:nvPr/>
        </p:nvSpPr>
        <p:spPr>
          <a:xfrm>
            <a:off x="7320126" y="3919124"/>
            <a:ext cx="658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OPC-UA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sp>
        <p:nvSpPr>
          <p:cNvPr id="452" name="ZoneTexte 32"/>
          <p:cNvSpPr txBox="1"/>
          <p:nvPr/>
        </p:nvSpPr>
        <p:spPr>
          <a:xfrm>
            <a:off x="6407877" y="3316651"/>
            <a:ext cx="5263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WoT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sp>
        <p:nvSpPr>
          <p:cNvPr id="453" name="ZoneTexte 32"/>
          <p:cNvSpPr txBox="1"/>
          <p:nvPr/>
        </p:nvSpPr>
        <p:spPr>
          <a:xfrm>
            <a:off x="5029200" y="2946815"/>
            <a:ext cx="77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SCEF/</a:t>
            </a:r>
            <a:r>
              <a:rPr lang="en-US" sz="900" b="1" kern="0" dirty="0" err="1">
                <a:solidFill>
                  <a:srgbClr val="000000"/>
                </a:solidFill>
                <a:ea typeface="宋体" pitchFamily="2" charset="-122"/>
                <a:cs typeface="+mn-cs"/>
              </a:rPr>
              <a:t>CIoT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sp>
        <p:nvSpPr>
          <p:cNvPr id="454" name="ZoneTexte 32"/>
          <p:cNvSpPr txBox="1"/>
          <p:nvPr/>
        </p:nvSpPr>
        <p:spPr>
          <a:xfrm>
            <a:off x="3810000" y="2872847"/>
            <a:ext cx="6404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OCF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sp>
        <p:nvSpPr>
          <p:cNvPr id="455" name="ZoneTexte 32"/>
          <p:cNvSpPr txBox="1"/>
          <p:nvPr/>
        </p:nvSpPr>
        <p:spPr>
          <a:xfrm>
            <a:off x="1038999" y="3782763"/>
            <a:ext cx="77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noProof="0" dirty="0">
                <a:solidFill>
                  <a:srgbClr val="000000"/>
                </a:solidFill>
                <a:ea typeface="宋体" pitchFamily="2" charset="-122"/>
                <a:cs typeface="+mn-cs"/>
              </a:rPr>
              <a:t>A</a:t>
            </a:r>
            <a:r>
              <a:rPr lang="en-US" altLang="zh-CN" sz="900" b="1" kern="0" noProof="0" dirty="0">
                <a:solidFill>
                  <a:srgbClr val="000000"/>
                </a:solidFill>
                <a:ea typeface="宋体" pitchFamily="2" charset="-122"/>
                <a:cs typeface="+mn-cs"/>
              </a:rPr>
              <a:t>llJoyn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812567" y="2660446"/>
            <a:ext cx="674652" cy="246048"/>
          </a:xfrm>
          <a:prstGeom prst="rect">
            <a:avLst/>
          </a:prstGeom>
        </p:spPr>
      </p:pic>
      <p:sp>
        <p:nvSpPr>
          <p:cNvPr id="456" name="ZoneTexte 32"/>
          <p:cNvSpPr txBox="1"/>
          <p:nvPr/>
        </p:nvSpPr>
        <p:spPr>
          <a:xfrm>
            <a:off x="2307680" y="3164206"/>
            <a:ext cx="6591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OSG</a:t>
            </a:r>
            <a:r>
              <a:rPr lang="en-US" altLang="zh-CN" sz="900" b="1" kern="0" dirty="0">
                <a:solidFill>
                  <a:srgbClr val="000000"/>
                </a:solidFill>
                <a:ea typeface="宋体" pitchFamily="2" charset="-122"/>
                <a:cs typeface="+mn-cs"/>
              </a:rPr>
              <a:t>i/DAL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  <a:cs typeface="+mn-cs"/>
            </a:endParaRPr>
          </a:p>
        </p:txBody>
      </p:sp>
      <p:sp>
        <p:nvSpPr>
          <p:cNvPr id="142" name="TextBox 13"/>
          <p:cNvSpPr txBox="1"/>
          <p:nvPr/>
        </p:nvSpPr>
        <p:spPr>
          <a:xfrm>
            <a:off x="274956" y="914400"/>
            <a:ext cx="8510904" cy="6328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marL="171450" lvl="1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微软雅黑" panose="020B0503020204020204" pitchFamily="34" charset="-122"/>
                <a:cs typeface="+mn-cs"/>
              </a:rPr>
              <a:t>Collaboration is important to reach common understanding, avoid overlap and build 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cs typeface="+mn-cs"/>
              </a:rPr>
              <a:t>interoperable</a:t>
            </a:r>
            <a:r>
              <a:rPr lang="en-US" altLang="zh-CN" sz="1600" dirty="0">
                <a:latin typeface="微软雅黑" panose="020B0503020204020204" pitchFamily="34" charset="-122"/>
                <a:cs typeface="+mn-cs"/>
              </a:rPr>
              <a:t> IoT ecosystems globally. </a:t>
            </a:r>
            <a:endParaRPr lang="zh-CN" altLang="en-US" sz="1600" dirty="0">
              <a:latin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08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M2M Common Service Layer in a nutshell</a:t>
            </a:r>
            <a:endParaRPr lang="fr-FR" sz="32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0" y="881669"/>
            <a:ext cx="9144000" cy="48307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 software “framework”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Located between the M2M applications and</a:t>
            </a:r>
            <a:br>
              <a:rPr lang="en-US" dirty="0"/>
            </a:br>
            <a:r>
              <a:rPr lang="en-US" dirty="0"/>
              <a:t>communication HW/SW that provide connectivity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Provides functions that M2M applications</a:t>
            </a:r>
            <a:br>
              <a:rPr lang="en-US" dirty="0"/>
            </a:br>
            <a:r>
              <a:rPr lang="en-US" dirty="0"/>
              <a:t>across different industry segments commonly need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. data transport, security/encryption, remote software update...)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Like an “Android” for the Internet of Things</a:t>
            </a:r>
            <a:br>
              <a:rPr lang="en-US" dirty="0"/>
            </a:br>
            <a:r>
              <a:rPr lang="en-US" dirty="0"/>
              <a:t>But it sits both on the field devices/sensors and in servers</a:t>
            </a:r>
            <a:br>
              <a:rPr lang="en-US" dirty="0"/>
            </a:br>
            <a:r>
              <a:rPr lang="en-US" dirty="0"/>
              <a:t>And it is a standard – not controlled by a single private company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5FB8A-9F5B-440E-A071-E51A8C890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33" y="-14841"/>
            <a:ext cx="1781967" cy="12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5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oneM2M Architecture approach</a:t>
            </a:r>
          </a:p>
        </p:txBody>
      </p:sp>
      <p:sp>
        <p:nvSpPr>
          <p:cNvPr id="112" name="TextBox 13"/>
          <p:cNvSpPr txBox="1">
            <a:spLocks noChangeArrowheads="1"/>
          </p:cNvSpPr>
          <p:nvPr/>
        </p:nvSpPr>
        <p:spPr bwMode="auto">
          <a:xfrm>
            <a:off x="457200" y="1507963"/>
            <a:ext cx="2357437" cy="82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296" tIns="41148" rIns="82296" bIns="41148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Futura Bk"/>
              </a:rPr>
              <a:t>Pipe (vertical):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latin typeface="Futura Bk"/>
              </a:rPr>
              <a:t>1 Application, 1 NW, </a:t>
            </a:r>
            <a:br>
              <a:rPr lang="en-US" sz="1000" dirty="0">
                <a:solidFill>
                  <a:srgbClr val="000000"/>
                </a:solidFill>
                <a:latin typeface="Futura Bk"/>
              </a:rPr>
            </a:br>
            <a:r>
              <a:rPr lang="en-US" sz="1000" dirty="0">
                <a:solidFill>
                  <a:srgbClr val="000000"/>
                </a:solidFill>
                <a:latin typeface="Futura Bk"/>
              </a:rPr>
              <a:t>1 (or few) type of Device</a:t>
            </a:r>
          </a:p>
          <a:p>
            <a:pPr algn="ctr"/>
            <a:r>
              <a:rPr lang="fr-FR" sz="1000" dirty="0">
                <a:solidFill>
                  <a:srgbClr val="000000"/>
                </a:solidFill>
                <a:latin typeface="Futura Bk"/>
              </a:rPr>
              <a:t>Point to point communications</a:t>
            </a:r>
            <a:endParaRPr lang="en-US" sz="1000" dirty="0">
              <a:solidFill>
                <a:srgbClr val="000000"/>
              </a:solidFill>
              <a:latin typeface="Futura Bk"/>
            </a:endParaRPr>
          </a:p>
        </p:txBody>
      </p:sp>
      <p:sp>
        <p:nvSpPr>
          <p:cNvPr id="114" name="TextBox 14"/>
          <p:cNvSpPr txBox="1">
            <a:spLocks noChangeArrowheads="1"/>
          </p:cNvSpPr>
          <p:nvPr/>
        </p:nvSpPr>
        <p:spPr bwMode="auto">
          <a:xfrm>
            <a:off x="3954679" y="1507963"/>
            <a:ext cx="430032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Futura Bk"/>
              </a:rPr>
              <a:t>Horizontal (based on common Layer)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latin typeface="Futura Bk"/>
              </a:rPr>
              <a:t>Applications share common service and network infrastructure</a:t>
            </a:r>
          </a:p>
          <a:p>
            <a:pPr algn="ctr"/>
            <a:r>
              <a:rPr lang="fr-FR" sz="1000" dirty="0">
                <a:solidFill>
                  <a:srgbClr val="000000"/>
                </a:solidFill>
                <a:latin typeface="Futura Bk"/>
              </a:rPr>
              <a:t>Multipoint communications</a:t>
            </a:r>
            <a:endParaRPr lang="en-US" sz="1000" dirty="0">
              <a:solidFill>
                <a:srgbClr val="000000"/>
              </a:solidFill>
              <a:latin typeface="Futura Bk"/>
            </a:endParaRPr>
          </a:p>
        </p:txBody>
      </p:sp>
      <p:sp>
        <p:nvSpPr>
          <p:cNvPr id="116" name="Rectangle 8"/>
          <p:cNvSpPr>
            <a:spLocks noChangeArrowheads="1"/>
          </p:cNvSpPr>
          <p:nvPr/>
        </p:nvSpPr>
        <p:spPr bwMode="auto">
          <a:xfrm>
            <a:off x="0" y="3432393"/>
            <a:ext cx="290450" cy="2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000">
                <a:ea typeface="Calibri" pitchFamily="34" charset="0"/>
                <a:cs typeface="Times New Roman" pitchFamily="18" charset="0"/>
              </a:rPr>
              <a:t>   </a:t>
            </a:r>
            <a:endParaRPr lang="en-US"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2" name="Group 125"/>
          <p:cNvGrpSpPr>
            <a:grpSpLocks/>
          </p:cNvGrpSpPr>
          <p:nvPr/>
        </p:nvGrpSpPr>
        <p:grpSpPr bwMode="auto">
          <a:xfrm>
            <a:off x="1233048" y="4892218"/>
            <a:ext cx="831884" cy="710801"/>
            <a:chOff x="558120" y="4762578"/>
            <a:chExt cx="923925" cy="790724"/>
          </a:xfrm>
        </p:grpSpPr>
        <p:sp>
          <p:nvSpPr>
            <p:cNvPr id="154" name="Freeform 54"/>
            <p:cNvSpPr>
              <a:spLocks/>
            </p:cNvSpPr>
            <p:nvPr/>
          </p:nvSpPr>
          <p:spPr bwMode="auto">
            <a:xfrm>
              <a:off x="558120" y="4943702"/>
              <a:ext cx="923925" cy="609600"/>
            </a:xfrm>
            <a:custGeom>
              <a:avLst/>
              <a:gdLst>
                <a:gd name="T0" fmla="*/ 2147483647 w 1552"/>
                <a:gd name="T1" fmla="*/ 2147483647 h 1025"/>
                <a:gd name="T2" fmla="*/ 2147483647 w 1552"/>
                <a:gd name="T3" fmla="*/ 2147483647 h 1025"/>
                <a:gd name="T4" fmla="*/ 2147483647 w 1552"/>
                <a:gd name="T5" fmla="*/ 2147483647 h 1025"/>
                <a:gd name="T6" fmla="*/ 2147483647 w 1552"/>
                <a:gd name="T7" fmla="*/ 2147483647 h 1025"/>
                <a:gd name="T8" fmla="*/ 2147483647 w 1552"/>
                <a:gd name="T9" fmla="*/ 2147483647 h 1025"/>
                <a:gd name="T10" fmla="*/ 2147483647 w 1552"/>
                <a:gd name="T11" fmla="*/ 2147483647 h 1025"/>
                <a:gd name="T12" fmla="*/ 2147483647 w 1552"/>
                <a:gd name="T13" fmla="*/ 2147483647 h 1025"/>
                <a:gd name="T14" fmla="*/ 2147483647 w 1552"/>
                <a:gd name="T15" fmla="*/ 2147483647 h 1025"/>
                <a:gd name="T16" fmla="*/ 2147483647 w 1552"/>
                <a:gd name="T17" fmla="*/ 2147483647 h 1025"/>
                <a:gd name="T18" fmla="*/ 2147483647 w 1552"/>
                <a:gd name="T19" fmla="*/ 2147483647 h 1025"/>
                <a:gd name="T20" fmla="*/ 2147483647 w 1552"/>
                <a:gd name="T21" fmla="*/ 2147483647 h 1025"/>
                <a:gd name="T22" fmla="*/ 2147483647 w 1552"/>
                <a:gd name="T23" fmla="*/ 2147483647 h 1025"/>
                <a:gd name="T24" fmla="*/ 2147483647 w 1552"/>
                <a:gd name="T25" fmla="*/ 2147483647 h 1025"/>
                <a:gd name="T26" fmla="*/ 2147483647 w 1552"/>
                <a:gd name="T27" fmla="*/ 2147483647 h 1025"/>
                <a:gd name="T28" fmla="*/ 2147483647 w 1552"/>
                <a:gd name="T29" fmla="*/ 2147483647 h 1025"/>
                <a:gd name="T30" fmla="*/ 2147483647 w 1552"/>
                <a:gd name="T31" fmla="*/ 2147483647 h 1025"/>
                <a:gd name="T32" fmla="*/ 2147483647 w 1552"/>
                <a:gd name="T33" fmla="*/ 2147483647 h 1025"/>
                <a:gd name="T34" fmla="*/ 2147483647 w 1552"/>
                <a:gd name="T35" fmla="*/ 2147483647 h 1025"/>
                <a:gd name="T36" fmla="*/ 2147483647 w 1552"/>
                <a:gd name="T37" fmla="*/ 2147483647 h 10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52"/>
                <a:gd name="T58" fmla="*/ 0 h 1025"/>
                <a:gd name="T59" fmla="*/ 1552 w 1552"/>
                <a:gd name="T60" fmla="*/ 1025 h 10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52" h="1025">
                  <a:moveTo>
                    <a:pt x="77" y="476"/>
                  </a:moveTo>
                  <a:cubicBezTo>
                    <a:pt x="2" y="533"/>
                    <a:pt x="0" y="629"/>
                    <a:pt x="72" y="689"/>
                  </a:cubicBezTo>
                  <a:cubicBezTo>
                    <a:pt x="98" y="711"/>
                    <a:pt x="132" y="726"/>
                    <a:pt x="168" y="732"/>
                  </a:cubicBezTo>
                  <a:cubicBezTo>
                    <a:pt x="165" y="834"/>
                    <a:pt x="266" y="919"/>
                    <a:pt x="393" y="921"/>
                  </a:cubicBezTo>
                  <a:cubicBezTo>
                    <a:pt x="439" y="922"/>
                    <a:pt x="484" y="912"/>
                    <a:pt x="522" y="892"/>
                  </a:cubicBezTo>
                  <a:cubicBezTo>
                    <a:pt x="578" y="986"/>
                    <a:pt x="717" y="1025"/>
                    <a:pt x="833" y="981"/>
                  </a:cubicBezTo>
                  <a:cubicBezTo>
                    <a:pt x="875" y="965"/>
                    <a:pt x="910" y="940"/>
                    <a:pt x="934" y="908"/>
                  </a:cubicBezTo>
                  <a:cubicBezTo>
                    <a:pt x="1061" y="976"/>
                    <a:pt x="1233" y="948"/>
                    <a:pt x="1318" y="846"/>
                  </a:cubicBezTo>
                  <a:cubicBezTo>
                    <a:pt x="1349" y="810"/>
                    <a:pt x="1365" y="766"/>
                    <a:pt x="1365" y="722"/>
                  </a:cubicBezTo>
                  <a:cubicBezTo>
                    <a:pt x="1480" y="701"/>
                    <a:pt x="1552" y="609"/>
                    <a:pt x="1526" y="517"/>
                  </a:cubicBezTo>
                  <a:cubicBezTo>
                    <a:pt x="1517" y="484"/>
                    <a:pt x="1495" y="454"/>
                    <a:pt x="1464" y="430"/>
                  </a:cubicBezTo>
                  <a:cubicBezTo>
                    <a:pt x="1518" y="370"/>
                    <a:pt x="1500" y="286"/>
                    <a:pt x="1424" y="243"/>
                  </a:cubicBezTo>
                  <a:cubicBezTo>
                    <a:pt x="1397" y="227"/>
                    <a:pt x="1365" y="219"/>
                    <a:pt x="1332" y="218"/>
                  </a:cubicBezTo>
                  <a:cubicBezTo>
                    <a:pt x="1286" y="96"/>
                    <a:pt x="1125" y="27"/>
                    <a:pt x="973" y="64"/>
                  </a:cubicBezTo>
                  <a:cubicBezTo>
                    <a:pt x="919" y="77"/>
                    <a:pt x="870" y="103"/>
                    <a:pt x="834" y="138"/>
                  </a:cubicBezTo>
                  <a:cubicBezTo>
                    <a:pt x="752" y="32"/>
                    <a:pt x="578" y="0"/>
                    <a:pt x="445" y="66"/>
                  </a:cubicBezTo>
                  <a:cubicBezTo>
                    <a:pt x="398" y="90"/>
                    <a:pt x="360" y="124"/>
                    <a:pt x="337" y="165"/>
                  </a:cubicBezTo>
                  <a:cubicBezTo>
                    <a:pt x="192" y="153"/>
                    <a:pt x="62" y="238"/>
                    <a:pt x="47" y="355"/>
                  </a:cubicBezTo>
                  <a:cubicBezTo>
                    <a:pt x="42" y="396"/>
                    <a:pt x="53" y="439"/>
                    <a:pt x="77" y="476"/>
                  </a:cubicBezTo>
                </a:path>
              </a:pathLst>
            </a:custGeom>
            <a:solidFill>
              <a:srgbClr val="AABADE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de-DE" sz="1100"/>
                <a:t>Local NW</a:t>
              </a:r>
            </a:p>
          </p:txBody>
        </p:sp>
        <p:sp>
          <p:nvSpPr>
            <p:cNvPr id="155" name="Isosceles Triangle 54"/>
            <p:cNvSpPr/>
            <p:nvPr/>
          </p:nvSpPr>
          <p:spPr>
            <a:xfrm>
              <a:off x="883156" y="4762578"/>
              <a:ext cx="294444" cy="282560"/>
            </a:xfrm>
            <a:prstGeom prst="triangl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18" name="Rectangle 74"/>
          <p:cNvSpPr/>
          <p:nvPr/>
        </p:nvSpPr>
        <p:spPr bwMode="auto">
          <a:xfrm>
            <a:off x="1201854" y="2741452"/>
            <a:ext cx="939800" cy="392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100" dirty="0">
                <a:solidFill>
                  <a:schemeClr val="tx1"/>
                </a:solidFill>
              </a:rPr>
              <a:t>Business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 err="1">
                <a:solidFill>
                  <a:schemeClr val="tx1"/>
                </a:solidFill>
              </a:rPr>
              <a:t>Application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119" name="Oval 75"/>
          <p:cNvSpPr/>
          <p:nvPr/>
        </p:nvSpPr>
        <p:spPr bwMode="auto">
          <a:xfrm>
            <a:off x="1387591" y="5505289"/>
            <a:ext cx="538163" cy="449263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de-DE" sz="800" b="1" dirty="0">
                <a:solidFill>
                  <a:srgbClr val="FFFFFF"/>
                </a:solidFill>
              </a:rPr>
              <a:t>Device</a:t>
            </a:r>
          </a:p>
        </p:txBody>
      </p:sp>
      <p:cxnSp>
        <p:nvCxnSpPr>
          <p:cNvPr id="120" name="Straight Connector 76"/>
          <p:cNvCxnSpPr>
            <a:stCxn id="118" idx="2"/>
            <a:endCxn id="119" idx="0"/>
          </p:cNvCxnSpPr>
          <p:nvPr/>
        </p:nvCxnSpPr>
        <p:spPr bwMode="auto">
          <a:xfrm flipH="1">
            <a:off x="1655879" y="3133564"/>
            <a:ext cx="15875" cy="23717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Freeform 46"/>
          <p:cNvSpPr>
            <a:spLocks/>
          </p:cNvSpPr>
          <p:nvPr/>
        </p:nvSpPr>
        <p:spPr bwMode="auto">
          <a:xfrm>
            <a:off x="920167" y="3831257"/>
            <a:ext cx="1490112" cy="777289"/>
          </a:xfrm>
          <a:custGeom>
            <a:avLst/>
            <a:gdLst>
              <a:gd name="T0" fmla="*/ 2147483647 w 5344"/>
              <a:gd name="T1" fmla="*/ 2147483647 h 1025"/>
              <a:gd name="T2" fmla="*/ 2147483647 w 5344"/>
              <a:gd name="T3" fmla="*/ 2147483647 h 1025"/>
              <a:gd name="T4" fmla="*/ 2147483647 w 5344"/>
              <a:gd name="T5" fmla="*/ 2147483647 h 1025"/>
              <a:gd name="T6" fmla="*/ 2147483647 w 5344"/>
              <a:gd name="T7" fmla="*/ 2147483647 h 1025"/>
              <a:gd name="T8" fmla="*/ 2147483647 w 5344"/>
              <a:gd name="T9" fmla="*/ 2147483647 h 1025"/>
              <a:gd name="T10" fmla="*/ 2147483647 w 5344"/>
              <a:gd name="T11" fmla="*/ 2147483647 h 1025"/>
              <a:gd name="T12" fmla="*/ 2147483647 w 5344"/>
              <a:gd name="T13" fmla="*/ 2147483647 h 1025"/>
              <a:gd name="T14" fmla="*/ 2147483647 w 5344"/>
              <a:gd name="T15" fmla="*/ 2147483647 h 1025"/>
              <a:gd name="T16" fmla="*/ 2147483647 w 5344"/>
              <a:gd name="T17" fmla="*/ 2147483647 h 1025"/>
              <a:gd name="T18" fmla="*/ 2147483647 w 5344"/>
              <a:gd name="T19" fmla="*/ 2147483647 h 1025"/>
              <a:gd name="T20" fmla="*/ 2147483647 w 5344"/>
              <a:gd name="T21" fmla="*/ 2147483647 h 1025"/>
              <a:gd name="T22" fmla="*/ 2147483647 w 5344"/>
              <a:gd name="T23" fmla="*/ 2147483647 h 1025"/>
              <a:gd name="T24" fmla="*/ 2147483647 w 5344"/>
              <a:gd name="T25" fmla="*/ 2147483647 h 1025"/>
              <a:gd name="T26" fmla="*/ 2147483647 w 5344"/>
              <a:gd name="T27" fmla="*/ 2147483647 h 1025"/>
              <a:gd name="T28" fmla="*/ 2147483647 w 5344"/>
              <a:gd name="T29" fmla="*/ 2147483647 h 1025"/>
              <a:gd name="T30" fmla="*/ 2147483647 w 5344"/>
              <a:gd name="T31" fmla="*/ 2147483647 h 1025"/>
              <a:gd name="T32" fmla="*/ 2147483647 w 5344"/>
              <a:gd name="T33" fmla="*/ 2147483647 h 1025"/>
              <a:gd name="T34" fmla="*/ 2147483647 w 5344"/>
              <a:gd name="T35" fmla="*/ 2147483647 h 1025"/>
              <a:gd name="T36" fmla="*/ 2147483647 w 5344"/>
              <a:gd name="T37" fmla="*/ 2147483647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 tIns="0" anchor="ctr"/>
          <a:lstStyle/>
          <a:p>
            <a:pPr algn="ctr"/>
            <a:r>
              <a:rPr lang="de-DE" sz="900" dirty="0"/>
              <a:t>Communication</a:t>
            </a:r>
            <a:br>
              <a:rPr lang="de-DE" sz="900" dirty="0"/>
            </a:br>
            <a:r>
              <a:rPr lang="de-DE" sz="900" dirty="0"/>
              <a:t>Network (</a:t>
            </a:r>
            <a:r>
              <a:rPr lang="de-DE" sz="900" dirty="0" err="1"/>
              <a:t>wireline</a:t>
            </a:r>
            <a:r>
              <a:rPr lang="de-DE" sz="900" dirty="0"/>
              <a:t>, </a:t>
            </a:r>
            <a:r>
              <a:rPr lang="de-DE" sz="900" dirty="0" err="1"/>
              <a:t>wireless</a:t>
            </a:r>
            <a:r>
              <a:rPr lang="de-DE" sz="900" dirty="0"/>
              <a:t>, Powerline ..)</a:t>
            </a:r>
          </a:p>
        </p:txBody>
      </p:sp>
      <p:sp>
        <p:nvSpPr>
          <p:cNvPr id="122" name="TextBox 80"/>
          <p:cNvSpPr txBox="1"/>
          <p:nvPr/>
        </p:nvSpPr>
        <p:spPr bwMode="auto">
          <a:xfrm>
            <a:off x="1020879" y="4852827"/>
            <a:ext cx="80645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00" dirty="0">
                <a:latin typeface="+mn-lt"/>
                <a:cs typeface="Arial" charset="0"/>
              </a:rPr>
              <a:t>Gateway</a:t>
            </a:r>
          </a:p>
        </p:txBody>
      </p:sp>
      <p:sp>
        <p:nvSpPr>
          <p:cNvPr id="123" name="Freeform 47"/>
          <p:cNvSpPr>
            <a:spLocks/>
          </p:cNvSpPr>
          <p:nvPr/>
        </p:nvSpPr>
        <p:spPr bwMode="auto">
          <a:xfrm>
            <a:off x="4430430" y="3290232"/>
            <a:ext cx="2861642" cy="1443128"/>
          </a:xfrm>
          <a:custGeom>
            <a:avLst/>
            <a:gdLst>
              <a:gd name="T0" fmla="*/ 2147483647 w 2003"/>
              <a:gd name="T1" fmla="*/ 2147483647 h 383"/>
              <a:gd name="T2" fmla="*/ 2147483647 w 2003"/>
              <a:gd name="T3" fmla="*/ 2147483647 h 383"/>
              <a:gd name="T4" fmla="*/ 2147483647 w 2003"/>
              <a:gd name="T5" fmla="*/ 2147483647 h 383"/>
              <a:gd name="T6" fmla="*/ 2147483647 w 2003"/>
              <a:gd name="T7" fmla="*/ 2147483647 h 383"/>
              <a:gd name="T8" fmla="*/ 2147483647 w 2003"/>
              <a:gd name="T9" fmla="*/ 2147483647 h 383"/>
              <a:gd name="T10" fmla="*/ 2147483647 w 2003"/>
              <a:gd name="T11" fmla="*/ 2147483647 h 383"/>
              <a:gd name="T12" fmla="*/ 2147483647 w 2003"/>
              <a:gd name="T13" fmla="*/ 2147483647 h 383"/>
              <a:gd name="T14" fmla="*/ 2147483647 w 2003"/>
              <a:gd name="T15" fmla="*/ 2147483647 h 383"/>
              <a:gd name="T16" fmla="*/ 2147483647 w 2003"/>
              <a:gd name="T17" fmla="*/ 2147483647 h 383"/>
              <a:gd name="T18" fmla="*/ 2147483647 w 2003"/>
              <a:gd name="T19" fmla="*/ 2147483647 h 383"/>
              <a:gd name="T20" fmla="*/ 2147483647 w 2003"/>
              <a:gd name="T21" fmla="*/ 2147483647 h 383"/>
              <a:gd name="T22" fmla="*/ 2147483647 w 2003"/>
              <a:gd name="T23" fmla="*/ 2147483647 h 383"/>
              <a:gd name="T24" fmla="*/ 2147483647 w 2003"/>
              <a:gd name="T25" fmla="*/ 2147483647 h 383"/>
              <a:gd name="T26" fmla="*/ 2147483647 w 2003"/>
              <a:gd name="T27" fmla="*/ 2147483647 h 383"/>
              <a:gd name="T28" fmla="*/ 2147483647 w 2003"/>
              <a:gd name="T29" fmla="*/ 2147483647 h 383"/>
              <a:gd name="T30" fmla="*/ 2147483647 w 2003"/>
              <a:gd name="T31" fmla="*/ 2147483647 h 383"/>
              <a:gd name="T32" fmla="*/ 2147483647 w 2003"/>
              <a:gd name="T33" fmla="*/ 2147483647 h 383"/>
              <a:gd name="T34" fmla="*/ 2147483647 w 2003"/>
              <a:gd name="T35" fmla="*/ 2147483647 h 383"/>
              <a:gd name="T36" fmla="*/ 2147483647 w 2003"/>
              <a:gd name="T37" fmla="*/ 2147483647 h 3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03"/>
              <a:gd name="T58" fmla="*/ 0 h 383"/>
              <a:gd name="T59" fmla="*/ 2003 w 2003"/>
              <a:gd name="T60" fmla="*/ 383 h 38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03" h="383">
                <a:moveTo>
                  <a:pt x="100" y="178"/>
                </a:moveTo>
                <a:cubicBezTo>
                  <a:pt x="3" y="199"/>
                  <a:pt x="0" y="235"/>
                  <a:pt x="93" y="258"/>
                </a:cubicBezTo>
                <a:cubicBezTo>
                  <a:pt x="127" y="266"/>
                  <a:pt x="170" y="271"/>
                  <a:pt x="217" y="274"/>
                </a:cubicBezTo>
                <a:cubicBezTo>
                  <a:pt x="213" y="312"/>
                  <a:pt x="343" y="343"/>
                  <a:pt x="507" y="344"/>
                </a:cubicBezTo>
                <a:cubicBezTo>
                  <a:pt x="566" y="345"/>
                  <a:pt x="624" y="341"/>
                  <a:pt x="674" y="334"/>
                </a:cubicBezTo>
                <a:cubicBezTo>
                  <a:pt x="745" y="368"/>
                  <a:pt x="925" y="383"/>
                  <a:pt x="1075" y="367"/>
                </a:cubicBezTo>
                <a:cubicBezTo>
                  <a:pt x="1129" y="361"/>
                  <a:pt x="1174" y="352"/>
                  <a:pt x="1205" y="340"/>
                </a:cubicBezTo>
                <a:cubicBezTo>
                  <a:pt x="1369" y="365"/>
                  <a:pt x="1592" y="355"/>
                  <a:pt x="1701" y="316"/>
                </a:cubicBezTo>
                <a:cubicBezTo>
                  <a:pt x="1740" y="303"/>
                  <a:pt x="1761" y="287"/>
                  <a:pt x="1761" y="270"/>
                </a:cubicBezTo>
                <a:cubicBezTo>
                  <a:pt x="1910" y="262"/>
                  <a:pt x="2003" y="228"/>
                  <a:pt x="1969" y="193"/>
                </a:cubicBezTo>
                <a:cubicBezTo>
                  <a:pt x="1957" y="181"/>
                  <a:pt x="1929" y="170"/>
                  <a:pt x="1889" y="161"/>
                </a:cubicBezTo>
                <a:cubicBezTo>
                  <a:pt x="1959" y="138"/>
                  <a:pt x="1936" y="107"/>
                  <a:pt x="1838" y="91"/>
                </a:cubicBezTo>
                <a:cubicBezTo>
                  <a:pt x="1803" y="85"/>
                  <a:pt x="1761" y="82"/>
                  <a:pt x="1718" y="82"/>
                </a:cubicBezTo>
                <a:cubicBezTo>
                  <a:pt x="1659" y="36"/>
                  <a:pt x="1452" y="10"/>
                  <a:pt x="1256" y="24"/>
                </a:cubicBezTo>
                <a:cubicBezTo>
                  <a:pt x="1186" y="29"/>
                  <a:pt x="1123" y="39"/>
                  <a:pt x="1077" y="52"/>
                </a:cubicBezTo>
                <a:cubicBezTo>
                  <a:pt x="970" y="12"/>
                  <a:pt x="745" y="0"/>
                  <a:pt x="575" y="24"/>
                </a:cubicBezTo>
                <a:cubicBezTo>
                  <a:pt x="513" y="33"/>
                  <a:pt x="464" y="47"/>
                  <a:pt x="435" y="62"/>
                </a:cubicBezTo>
                <a:cubicBezTo>
                  <a:pt x="247" y="57"/>
                  <a:pt x="80" y="89"/>
                  <a:pt x="61" y="132"/>
                </a:cubicBezTo>
                <a:cubicBezTo>
                  <a:pt x="54" y="148"/>
                  <a:pt x="68" y="164"/>
                  <a:pt x="100" y="178"/>
                </a:cubicBezTo>
              </a:path>
            </a:pathLst>
          </a:custGeom>
          <a:solidFill>
            <a:srgbClr val="DDFFF6"/>
          </a:solidFill>
          <a:ln w="26988" cap="rnd">
            <a:solidFill>
              <a:srgbClr val="29FFC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" name="Freeform 46"/>
          <p:cNvSpPr>
            <a:spLocks/>
          </p:cNvSpPr>
          <p:nvPr/>
        </p:nvSpPr>
        <p:spPr bwMode="auto">
          <a:xfrm>
            <a:off x="4596156" y="3858910"/>
            <a:ext cx="1204375" cy="600113"/>
          </a:xfrm>
          <a:custGeom>
            <a:avLst/>
            <a:gdLst>
              <a:gd name="T0" fmla="*/ 2147483647 w 5344"/>
              <a:gd name="T1" fmla="*/ 2147483647 h 1025"/>
              <a:gd name="T2" fmla="*/ 2147483647 w 5344"/>
              <a:gd name="T3" fmla="*/ 2147483647 h 1025"/>
              <a:gd name="T4" fmla="*/ 2147483647 w 5344"/>
              <a:gd name="T5" fmla="*/ 2147483647 h 1025"/>
              <a:gd name="T6" fmla="*/ 2147483647 w 5344"/>
              <a:gd name="T7" fmla="*/ 2147483647 h 1025"/>
              <a:gd name="T8" fmla="*/ 2147483647 w 5344"/>
              <a:gd name="T9" fmla="*/ 2147483647 h 1025"/>
              <a:gd name="T10" fmla="*/ 2147483647 w 5344"/>
              <a:gd name="T11" fmla="*/ 2147483647 h 1025"/>
              <a:gd name="T12" fmla="*/ 2147483647 w 5344"/>
              <a:gd name="T13" fmla="*/ 2147483647 h 1025"/>
              <a:gd name="T14" fmla="*/ 2147483647 w 5344"/>
              <a:gd name="T15" fmla="*/ 2147483647 h 1025"/>
              <a:gd name="T16" fmla="*/ 2147483647 w 5344"/>
              <a:gd name="T17" fmla="*/ 2147483647 h 1025"/>
              <a:gd name="T18" fmla="*/ 2147483647 w 5344"/>
              <a:gd name="T19" fmla="*/ 2147483647 h 1025"/>
              <a:gd name="T20" fmla="*/ 2147483647 w 5344"/>
              <a:gd name="T21" fmla="*/ 2147483647 h 1025"/>
              <a:gd name="T22" fmla="*/ 2147483647 w 5344"/>
              <a:gd name="T23" fmla="*/ 2147483647 h 1025"/>
              <a:gd name="T24" fmla="*/ 2147483647 w 5344"/>
              <a:gd name="T25" fmla="*/ 2147483647 h 1025"/>
              <a:gd name="T26" fmla="*/ 2147483647 w 5344"/>
              <a:gd name="T27" fmla="*/ 2147483647 h 1025"/>
              <a:gd name="T28" fmla="*/ 2147483647 w 5344"/>
              <a:gd name="T29" fmla="*/ 2147483647 h 1025"/>
              <a:gd name="T30" fmla="*/ 2147483647 w 5344"/>
              <a:gd name="T31" fmla="*/ 2147483647 h 1025"/>
              <a:gd name="T32" fmla="*/ 2147483647 w 5344"/>
              <a:gd name="T33" fmla="*/ 2147483647 h 1025"/>
              <a:gd name="T34" fmla="*/ 2147483647 w 5344"/>
              <a:gd name="T35" fmla="*/ 2147483647 h 1025"/>
              <a:gd name="T36" fmla="*/ 2147483647 w 5344"/>
              <a:gd name="T37" fmla="*/ 2147483647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de-DE" sz="900"/>
              <a:t>Communication</a:t>
            </a:r>
            <a:br>
              <a:rPr lang="de-DE" sz="900"/>
            </a:br>
            <a:r>
              <a:rPr lang="de-DE" sz="900"/>
              <a:t>Network 1</a:t>
            </a:r>
          </a:p>
        </p:txBody>
      </p:sp>
      <p:sp>
        <p:nvSpPr>
          <p:cNvPr id="125" name="Freeform 46"/>
          <p:cNvSpPr>
            <a:spLocks/>
          </p:cNvSpPr>
          <p:nvPr/>
        </p:nvSpPr>
        <p:spPr bwMode="auto">
          <a:xfrm>
            <a:off x="5860536" y="3848908"/>
            <a:ext cx="1202947" cy="600113"/>
          </a:xfrm>
          <a:custGeom>
            <a:avLst/>
            <a:gdLst>
              <a:gd name="T0" fmla="*/ 2147483647 w 5344"/>
              <a:gd name="T1" fmla="*/ 2147483647 h 1025"/>
              <a:gd name="T2" fmla="*/ 2147483647 w 5344"/>
              <a:gd name="T3" fmla="*/ 2147483647 h 1025"/>
              <a:gd name="T4" fmla="*/ 2147483647 w 5344"/>
              <a:gd name="T5" fmla="*/ 2147483647 h 1025"/>
              <a:gd name="T6" fmla="*/ 2147483647 w 5344"/>
              <a:gd name="T7" fmla="*/ 2147483647 h 1025"/>
              <a:gd name="T8" fmla="*/ 2147483647 w 5344"/>
              <a:gd name="T9" fmla="*/ 2147483647 h 1025"/>
              <a:gd name="T10" fmla="*/ 2147483647 w 5344"/>
              <a:gd name="T11" fmla="*/ 2147483647 h 1025"/>
              <a:gd name="T12" fmla="*/ 2147483647 w 5344"/>
              <a:gd name="T13" fmla="*/ 2147483647 h 1025"/>
              <a:gd name="T14" fmla="*/ 2147483647 w 5344"/>
              <a:gd name="T15" fmla="*/ 2147483647 h 1025"/>
              <a:gd name="T16" fmla="*/ 2147483647 w 5344"/>
              <a:gd name="T17" fmla="*/ 2147483647 h 1025"/>
              <a:gd name="T18" fmla="*/ 2147483647 w 5344"/>
              <a:gd name="T19" fmla="*/ 2147483647 h 1025"/>
              <a:gd name="T20" fmla="*/ 2147483647 w 5344"/>
              <a:gd name="T21" fmla="*/ 2147483647 h 1025"/>
              <a:gd name="T22" fmla="*/ 2147483647 w 5344"/>
              <a:gd name="T23" fmla="*/ 2147483647 h 1025"/>
              <a:gd name="T24" fmla="*/ 2147483647 w 5344"/>
              <a:gd name="T25" fmla="*/ 2147483647 h 1025"/>
              <a:gd name="T26" fmla="*/ 2147483647 w 5344"/>
              <a:gd name="T27" fmla="*/ 2147483647 h 1025"/>
              <a:gd name="T28" fmla="*/ 2147483647 w 5344"/>
              <a:gd name="T29" fmla="*/ 2147483647 h 1025"/>
              <a:gd name="T30" fmla="*/ 2147483647 w 5344"/>
              <a:gd name="T31" fmla="*/ 2147483647 h 1025"/>
              <a:gd name="T32" fmla="*/ 2147483647 w 5344"/>
              <a:gd name="T33" fmla="*/ 2147483647 h 1025"/>
              <a:gd name="T34" fmla="*/ 2147483647 w 5344"/>
              <a:gd name="T35" fmla="*/ 2147483647 h 1025"/>
              <a:gd name="T36" fmla="*/ 2147483647 w 5344"/>
              <a:gd name="T37" fmla="*/ 2147483647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de-DE" sz="900"/>
              <a:t>Communication</a:t>
            </a:r>
            <a:br>
              <a:rPr lang="de-DE" sz="900"/>
            </a:br>
            <a:r>
              <a:rPr lang="de-DE" sz="900"/>
              <a:t>Network 2</a:t>
            </a:r>
          </a:p>
        </p:txBody>
      </p:sp>
      <p:sp>
        <p:nvSpPr>
          <p:cNvPr id="126" name="Freeform 54"/>
          <p:cNvSpPr>
            <a:spLocks/>
          </p:cNvSpPr>
          <p:nvPr/>
        </p:nvSpPr>
        <p:spPr bwMode="auto">
          <a:xfrm>
            <a:off x="4534016" y="4800600"/>
            <a:ext cx="1106036" cy="622073"/>
          </a:xfrm>
          <a:custGeom>
            <a:avLst/>
            <a:gdLst>
              <a:gd name="T0" fmla="*/ 2147483647 w 1552"/>
              <a:gd name="T1" fmla="*/ 2147483647 h 1025"/>
              <a:gd name="T2" fmla="*/ 2147483647 w 1552"/>
              <a:gd name="T3" fmla="*/ 2147483647 h 1025"/>
              <a:gd name="T4" fmla="*/ 2147483647 w 1552"/>
              <a:gd name="T5" fmla="*/ 2147483647 h 1025"/>
              <a:gd name="T6" fmla="*/ 2147483647 w 1552"/>
              <a:gd name="T7" fmla="*/ 2147483647 h 1025"/>
              <a:gd name="T8" fmla="*/ 2147483647 w 1552"/>
              <a:gd name="T9" fmla="*/ 2147483647 h 1025"/>
              <a:gd name="T10" fmla="*/ 2147483647 w 1552"/>
              <a:gd name="T11" fmla="*/ 2147483647 h 1025"/>
              <a:gd name="T12" fmla="*/ 2147483647 w 1552"/>
              <a:gd name="T13" fmla="*/ 2147483647 h 1025"/>
              <a:gd name="T14" fmla="*/ 2147483647 w 1552"/>
              <a:gd name="T15" fmla="*/ 2147483647 h 1025"/>
              <a:gd name="T16" fmla="*/ 2147483647 w 1552"/>
              <a:gd name="T17" fmla="*/ 2147483647 h 1025"/>
              <a:gd name="T18" fmla="*/ 2147483647 w 1552"/>
              <a:gd name="T19" fmla="*/ 2147483647 h 1025"/>
              <a:gd name="T20" fmla="*/ 2147483647 w 1552"/>
              <a:gd name="T21" fmla="*/ 2147483647 h 1025"/>
              <a:gd name="T22" fmla="*/ 2147483647 w 1552"/>
              <a:gd name="T23" fmla="*/ 2147483647 h 1025"/>
              <a:gd name="T24" fmla="*/ 2147483647 w 1552"/>
              <a:gd name="T25" fmla="*/ 2147483647 h 1025"/>
              <a:gd name="T26" fmla="*/ 2147483647 w 1552"/>
              <a:gd name="T27" fmla="*/ 2147483647 h 1025"/>
              <a:gd name="T28" fmla="*/ 2147483647 w 1552"/>
              <a:gd name="T29" fmla="*/ 2147483647 h 1025"/>
              <a:gd name="T30" fmla="*/ 2147483647 w 1552"/>
              <a:gd name="T31" fmla="*/ 2147483647 h 1025"/>
              <a:gd name="T32" fmla="*/ 2147483647 w 1552"/>
              <a:gd name="T33" fmla="*/ 2147483647 h 1025"/>
              <a:gd name="T34" fmla="*/ 2147483647 w 1552"/>
              <a:gd name="T35" fmla="*/ 2147483647 h 1025"/>
              <a:gd name="T36" fmla="*/ 2147483647 w 1552"/>
              <a:gd name="T37" fmla="*/ 2147483647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552"/>
              <a:gd name="T58" fmla="*/ 0 h 1025"/>
              <a:gd name="T59" fmla="*/ 1552 w 1552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552" h="1025">
                <a:moveTo>
                  <a:pt x="77" y="476"/>
                </a:moveTo>
                <a:cubicBezTo>
                  <a:pt x="2" y="533"/>
                  <a:pt x="0" y="629"/>
                  <a:pt x="72" y="689"/>
                </a:cubicBezTo>
                <a:cubicBezTo>
                  <a:pt x="98" y="711"/>
                  <a:pt x="132" y="726"/>
                  <a:pt x="168" y="732"/>
                </a:cubicBezTo>
                <a:cubicBezTo>
                  <a:pt x="165" y="834"/>
                  <a:pt x="266" y="919"/>
                  <a:pt x="393" y="921"/>
                </a:cubicBezTo>
                <a:cubicBezTo>
                  <a:pt x="439" y="922"/>
                  <a:pt x="484" y="912"/>
                  <a:pt x="522" y="892"/>
                </a:cubicBezTo>
                <a:cubicBezTo>
                  <a:pt x="578" y="986"/>
                  <a:pt x="717" y="1025"/>
                  <a:pt x="833" y="981"/>
                </a:cubicBezTo>
                <a:cubicBezTo>
                  <a:pt x="875" y="965"/>
                  <a:pt x="910" y="940"/>
                  <a:pt x="934" y="908"/>
                </a:cubicBezTo>
                <a:cubicBezTo>
                  <a:pt x="1061" y="976"/>
                  <a:pt x="1233" y="948"/>
                  <a:pt x="1318" y="846"/>
                </a:cubicBezTo>
                <a:cubicBezTo>
                  <a:pt x="1349" y="810"/>
                  <a:pt x="1365" y="766"/>
                  <a:pt x="1365" y="722"/>
                </a:cubicBezTo>
                <a:cubicBezTo>
                  <a:pt x="1480" y="701"/>
                  <a:pt x="1552" y="609"/>
                  <a:pt x="1526" y="517"/>
                </a:cubicBezTo>
                <a:cubicBezTo>
                  <a:pt x="1517" y="484"/>
                  <a:pt x="1495" y="454"/>
                  <a:pt x="1464" y="430"/>
                </a:cubicBezTo>
                <a:cubicBezTo>
                  <a:pt x="1518" y="370"/>
                  <a:pt x="1500" y="286"/>
                  <a:pt x="1424" y="243"/>
                </a:cubicBezTo>
                <a:cubicBezTo>
                  <a:pt x="1397" y="227"/>
                  <a:pt x="1365" y="219"/>
                  <a:pt x="1332" y="218"/>
                </a:cubicBezTo>
                <a:cubicBezTo>
                  <a:pt x="1286" y="96"/>
                  <a:pt x="1125" y="27"/>
                  <a:pt x="973" y="64"/>
                </a:cubicBezTo>
                <a:cubicBezTo>
                  <a:pt x="919" y="77"/>
                  <a:pt x="870" y="103"/>
                  <a:pt x="834" y="138"/>
                </a:cubicBezTo>
                <a:cubicBezTo>
                  <a:pt x="752" y="32"/>
                  <a:pt x="578" y="0"/>
                  <a:pt x="445" y="66"/>
                </a:cubicBezTo>
                <a:cubicBezTo>
                  <a:pt x="398" y="90"/>
                  <a:pt x="360" y="124"/>
                  <a:pt x="337" y="165"/>
                </a:cubicBezTo>
                <a:cubicBezTo>
                  <a:pt x="192" y="153"/>
                  <a:pt x="62" y="238"/>
                  <a:pt x="47" y="355"/>
                </a:cubicBezTo>
                <a:cubicBezTo>
                  <a:pt x="42" y="396"/>
                  <a:pt x="53" y="439"/>
                  <a:pt x="77" y="476"/>
                </a:cubicBezTo>
              </a:path>
            </a:pathLst>
          </a:custGeom>
          <a:solidFill>
            <a:srgbClr val="AABADE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de-DE" sz="1100" dirty="0" err="1"/>
              <a:t>Local</a:t>
            </a:r>
            <a:r>
              <a:rPr lang="de-DE" sz="1100" dirty="0"/>
              <a:t> NW</a:t>
            </a:r>
          </a:p>
        </p:txBody>
      </p:sp>
      <p:sp>
        <p:nvSpPr>
          <p:cNvPr id="127" name="Isosceles Triangle 82"/>
          <p:cNvSpPr/>
          <p:nvPr/>
        </p:nvSpPr>
        <p:spPr bwMode="auto">
          <a:xfrm>
            <a:off x="4864213" y="4505326"/>
            <a:ext cx="479425" cy="463549"/>
          </a:xfrm>
          <a:prstGeom prst="triangle">
            <a:avLst/>
          </a:prstGeom>
          <a:gradFill flip="none" rotWithShape="1">
            <a:gsLst>
              <a:gs pos="0">
                <a:srgbClr val="14C67A"/>
              </a:gs>
              <a:gs pos="0">
                <a:schemeClr val="accent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30" name="Straight Connector 85"/>
          <p:cNvCxnSpPr>
            <a:endCxn id="127" idx="0"/>
          </p:cNvCxnSpPr>
          <p:nvPr/>
        </p:nvCxnSpPr>
        <p:spPr bwMode="auto">
          <a:xfrm>
            <a:off x="4995977" y="2625726"/>
            <a:ext cx="107949" cy="18796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49"/>
          <p:cNvCxnSpPr>
            <a:endCxn id="123" idx="3"/>
          </p:cNvCxnSpPr>
          <p:nvPr/>
        </p:nvCxnSpPr>
        <p:spPr bwMode="auto">
          <a:xfrm rot="16200000" flipH="1">
            <a:off x="4075229" y="3505200"/>
            <a:ext cx="1900238" cy="258763"/>
          </a:xfrm>
          <a:prstGeom prst="curvedConnector4">
            <a:avLst>
              <a:gd name="adj1" fmla="val 56116"/>
              <a:gd name="adj2" fmla="val 415076"/>
            </a:avLst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89"/>
          <p:cNvCxnSpPr>
            <a:cxnSpLocks noChangeShapeType="1"/>
          </p:cNvCxnSpPr>
          <p:nvPr/>
        </p:nvCxnSpPr>
        <p:spPr bwMode="auto">
          <a:xfrm>
            <a:off x="5867680" y="2674402"/>
            <a:ext cx="417174" cy="2426170"/>
          </a:xfrm>
          <a:prstGeom prst="line">
            <a:avLst/>
          </a:prstGeom>
          <a:noFill/>
          <a:ln w="28575" algn="ctr">
            <a:solidFill>
              <a:srgbClr val="00B050"/>
            </a:solidFill>
            <a:prstDash val="dash"/>
            <a:round/>
            <a:headEnd/>
            <a:tailEnd/>
          </a:ln>
        </p:spPr>
      </p:cxnSp>
      <p:cxnSp>
        <p:nvCxnSpPr>
          <p:cNvPr id="135" name="Straight Connector 90"/>
          <p:cNvCxnSpPr>
            <a:endCxn id="123" idx="3"/>
          </p:cNvCxnSpPr>
          <p:nvPr/>
        </p:nvCxnSpPr>
        <p:spPr bwMode="auto">
          <a:xfrm rot="5400000">
            <a:off x="5065829" y="2811463"/>
            <a:ext cx="1862139" cy="1684337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91"/>
          <p:cNvCxnSpPr/>
          <p:nvPr/>
        </p:nvCxnSpPr>
        <p:spPr bwMode="auto">
          <a:xfrm>
            <a:off x="6839066" y="2724151"/>
            <a:ext cx="296863" cy="2384425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93"/>
          <p:cNvSpPr txBox="1"/>
          <p:nvPr/>
        </p:nvSpPr>
        <p:spPr bwMode="auto">
          <a:xfrm>
            <a:off x="4448306" y="4567237"/>
            <a:ext cx="803275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900" dirty="0">
                <a:latin typeface="+mn-lt"/>
                <a:cs typeface="Arial" charset="0"/>
              </a:rPr>
              <a:t>Gateway</a:t>
            </a:r>
          </a:p>
        </p:txBody>
      </p:sp>
      <p:sp>
        <p:nvSpPr>
          <p:cNvPr id="139" name="TextBox 187"/>
          <p:cNvSpPr txBox="1">
            <a:spLocks noChangeArrowheads="1"/>
          </p:cNvSpPr>
          <p:nvPr/>
        </p:nvSpPr>
        <p:spPr bwMode="auto">
          <a:xfrm>
            <a:off x="5554799" y="4328999"/>
            <a:ext cx="568615" cy="369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/>
              <a:t>IP</a:t>
            </a:r>
          </a:p>
        </p:txBody>
      </p:sp>
      <p:sp>
        <p:nvSpPr>
          <p:cNvPr id="140" name="Notched Right Arrow 15"/>
          <p:cNvSpPr>
            <a:spLocks noChangeArrowheads="1"/>
          </p:cNvSpPr>
          <p:nvPr/>
        </p:nvSpPr>
        <p:spPr bwMode="auto">
          <a:xfrm>
            <a:off x="2804594" y="3896984"/>
            <a:ext cx="1231520" cy="657266"/>
          </a:xfrm>
          <a:prstGeom prst="notchedRightArrow">
            <a:avLst>
              <a:gd name="adj1" fmla="val 50000"/>
              <a:gd name="adj2" fmla="val 49902"/>
            </a:avLst>
          </a:prstGeom>
          <a:solidFill>
            <a:srgbClr val="FFFF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b"/>
          <a:lstStyle/>
          <a:p>
            <a:pPr algn="ctr">
              <a:spcBef>
                <a:spcPct val="50000"/>
              </a:spcBef>
            </a:pPr>
            <a:endParaRPr lang="de-DE" sz="4300">
              <a:solidFill>
                <a:srgbClr val="000000"/>
              </a:solidFill>
              <a:latin typeface="Futura Bk"/>
            </a:endParaRPr>
          </a:p>
        </p:txBody>
      </p:sp>
      <p:sp>
        <p:nvSpPr>
          <p:cNvPr id="144" name="Rectangle 143"/>
          <p:cNvSpPr/>
          <p:nvPr/>
        </p:nvSpPr>
        <p:spPr bwMode="auto">
          <a:xfrm>
            <a:off x="810849" y="2493801"/>
            <a:ext cx="1731962" cy="888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Application</a:t>
            </a:r>
            <a:endParaRPr lang="en-US" sz="1300" dirty="0"/>
          </a:p>
        </p:txBody>
      </p:sp>
      <p:sp>
        <p:nvSpPr>
          <p:cNvPr id="146" name="Rectangle 145"/>
          <p:cNvSpPr/>
          <p:nvPr/>
        </p:nvSpPr>
        <p:spPr bwMode="auto">
          <a:xfrm>
            <a:off x="1540950" y="5516401"/>
            <a:ext cx="216859" cy="2239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151" name="Ellipse 150"/>
          <p:cNvSpPr/>
          <p:nvPr/>
        </p:nvSpPr>
        <p:spPr bwMode="auto">
          <a:xfrm>
            <a:off x="6834304" y="3224213"/>
            <a:ext cx="342900" cy="204788"/>
          </a:xfrm>
          <a:prstGeom prst="ellipse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e 73"/>
          <p:cNvGrpSpPr/>
          <p:nvPr/>
        </p:nvGrpSpPr>
        <p:grpSpPr>
          <a:xfrm>
            <a:off x="4367319" y="2362200"/>
            <a:ext cx="3008313" cy="300038"/>
            <a:chOff x="4598988" y="2373312"/>
            <a:chExt cx="3209925" cy="441326"/>
          </a:xfrm>
        </p:grpSpPr>
        <p:sp>
          <p:nvSpPr>
            <p:cNvPr id="145" name="Rectangle 144"/>
            <p:cNvSpPr/>
            <p:nvPr/>
          </p:nvSpPr>
          <p:spPr bwMode="auto">
            <a:xfrm>
              <a:off x="4598988" y="2373313"/>
              <a:ext cx="1047750" cy="44132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300" dirty="0"/>
                <a:t>Application</a:t>
              </a:r>
              <a:endParaRPr lang="en-US" sz="1300" dirty="0"/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5680075" y="2373312"/>
              <a:ext cx="1047750" cy="44132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300" dirty="0"/>
                <a:t>Application</a:t>
              </a:r>
              <a:endParaRPr lang="en-US" sz="1300" dirty="0"/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6761163" y="2373312"/>
              <a:ext cx="1047750" cy="44132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300" dirty="0"/>
                <a:t>Application</a:t>
              </a:r>
              <a:endParaRPr lang="en-US" sz="1300" dirty="0"/>
            </a:p>
          </p:txBody>
        </p:sp>
      </p:grpSp>
      <p:sp>
        <p:nvSpPr>
          <p:cNvPr id="161" name="Rectangle 63"/>
          <p:cNvSpPr>
            <a:spLocks noChangeArrowheads="1"/>
          </p:cNvSpPr>
          <p:nvPr/>
        </p:nvSpPr>
        <p:spPr bwMode="auto">
          <a:xfrm>
            <a:off x="4491154" y="3162300"/>
            <a:ext cx="2752725" cy="419100"/>
          </a:xfrm>
          <a:prstGeom prst="rect">
            <a:avLst/>
          </a:prstGeom>
          <a:solidFill>
            <a:srgbClr val="8FFFE2"/>
          </a:solidFill>
          <a:ln w="412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GB" sz="1200" dirty="0">
                <a:latin typeface="+mj-lt"/>
                <a:cs typeface="Arial" charset="0"/>
              </a:rPr>
              <a:t>       Common Service Layer</a:t>
            </a:r>
          </a:p>
        </p:txBody>
      </p:sp>
      <p:sp>
        <p:nvSpPr>
          <p:cNvPr id="54" name="Oval 75"/>
          <p:cNvSpPr/>
          <p:nvPr/>
        </p:nvSpPr>
        <p:spPr bwMode="auto">
          <a:xfrm>
            <a:off x="4457816" y="5257800"/>
            <a:ext cx="538163" cy="449263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de-DE" sz="800" b="1" dirty="0">
                <a:solidFill>
                  <a:srgbClr val="FFFFFF"/>
                </a:solidFill>
              </a:rPr>
              <a:t>Device</a:t>
            </a:r>
          </a:p>
        </p:txBody>
      </p:sp>
      <p:sp>
        <p:nvSpPr>
          <p:cNvPr id="59" name="Oval 75"/>
          <p:cNvSpPr/>
          <p:nvPr/>
        </p:nvSpPr>
        <p:spPr bwMode="auto">
          <a:xfrm>
            <a:off x="5143616" y="5268433"/>
            <a:ext cx="538163" cy="449263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de-DE" sz="800" b="1" dirty="0">
                <a:solidFill>
                  <a:srgbClr val="FFFFFF"/>
                </a:solidFill>
              </a:rPr>
              <a:t>Device</a:t>
            </a:r>
          </a:p>
        </p:txBody>
      </p:sp>
      <p:sp>
        <p:nvSpPr>
          <p:cNvPr id="62" name="Oval 75"/>
          <p:cNvSpPr/>
          <p:nvPr/>
        </p:nvSpPr>
        <p:spPr bwMode="auto">
          <a:xfrm>
            <a:off x="5948483" y="4972052"/>
            <a:ext cx="614363" cy="5334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de-DE" sz="800" b="1" dirty="0">
                <a:solidFill>
                  <a:srgbClr val="FFFFFF"/>
                </a:solidFill>
              </a:rPr>
              <a:t>Device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6143742" y="4986341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148514" y="5157793"/>
            <a:ext cx="228599" cy="152400"/>
          </a:xfrm>
          <a:prstGeom prst="rect">
            <a:avLst/>
          </a:prstGeom>
          <a:solidFill>
            <a:srgbClr val="8FFFE2"/>
          </a:solidFill>
          <a:ln w="285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300" dirty="0">
                <a:latin typeface="+mj-lt"/>
                <a:cs typeface="Arial" charset="0"/>
              </a:rPr>
              <a:t>S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5300779" y="5281615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66" name="Rectangle 65"/>
          <p:cNvSpPr/>
          <p:nvPr/>
        </p:nvSpPr>
        <p:spPr bwMode="auto">
          <a:xfrm>
            <a:off x="4610216" y="5276860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67" name="Oval 75"/>
          <p:cNvSpPr/>
          <p:nvPr/>
        </p:nvSpPr>
        <p:spPr bwMode="auto">
          <a:xfrm>
            <a:off x="6820016" y="5029200"/>
            <a:ext cx="614363" cy="53340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de-DE" sz="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de-DE" sz="800" b="1" dirty="0">
                <a:solidFill>
                  <a:srgbClr val="FFFFFF"/>
                </a:solidFill>
              </a:rPr>
              <a:t>Device</a:t>
            </a:r>
          </a:p>
        </p:txBody>
      </p:sp>
      <p:sp>
        <p:nvSpPr>
          <p:cNvPr id="68" name="Rectangle 67"/>
          <p:cNvSpPr/>
          <p:nvPr/>
        </p:nvSpPr>
        <p:spPr bwMode="auto">
          <a:xfrm>
            <a:off x="7015275" y="5043489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7020047" y="5214941"/>
            <a:ext cx="228599" cy="152400"/>
          </a:xfrm>
          <a:prstGeom prst="rect">
            <a:avLst/>
          </a:prstGeom>
          <a:solidFill>
            <a:srgbClr val="8FFFE2"/>
          </a:solidFill>
          <a:ln w="285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300" dirty="0">
                <a:latin typeface="+mj-lt"/>
                <a:cs typeface="Arial" charset="0"/>
              </a:rPr>
              <a:t>S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6286616" y="5867400"/>
            <a:ext cx="228599" cy="152400"/>
          </a:xfrm>
          <a:prstGeom prst="rect">
            <a:avLst/>
          </a:prstGeom>
          <a:solidFill>
            <a:srgbClr val="8FFFE2"/>
          </a:solidFill>
          <a:ln w="285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300" dirty="0">
                <a:latin typeface="+mj-lt"/>
                <a:cs typeface="Arial" charset="0"/>
              </a:rPr>
              <a:t>S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6472349" y="5819778"/>
            <a:ext cx="1412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Common Service Layer</a:t>
            </a:r>
            <a:endParaRPr lang="en-US" sz="1000" dirty="0"/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4986453" y="4648200"/>
            <a:ext cx="228599" cy="152400"/>
          </a:xfrm>
          <a:prstGeom prst="rect">
            <a:avLst/>
          </a:prstGeom>
          <a:solidFill>
            <a:srgbClr val="8FFFE2"/>
          </a:solidFill>
          <a:ln w="285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300" dirty="0">
                <a:latin typeface="+mj-lt"/>
                <a:cs typeface="Arial" charset="0"/>
              </a:rPr>
              <a:t>S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7067652" y="5072075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76" name="Rectangle 63"/>
          <p:cNvSpPr>
            <a:spLocks noChangeArrowheads="1"/>
          </p:cNvSpPr>
          <p:nvPr/>
        </p:nvSpPr>
        <p:spPr bwMode="auto">
          <a:xfrm>
            <a:off x="7620000" y="3162300"/>
            <a:ext cx="1295400" cy="419100"/>
          </a:xfrm>
          <a:prstGeom prst="rect">
            <a:avLst/>
          </a:prstGeom>
          <a:solidFill>
            <a:srgbClr val="8FFFE2"/>
          </a:solidFill>
          <a:ln w="41275" cap="rnd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GB" sz="1100" dirty="0">
                <a:latin typeface="+mj-lt"/>
                <a:cs typeface="Arial" charset="0"/>
              </a:rPr>
              <a:t>Common </a:t>
            </a:r>
          </a:p>
          <a:p>
            <a:pPr algn="r">
              <a:defRPr/>
            </a:pPr>
            <a:r>
              <a:rPr lang="en-GB" sz="1100" dirty="0">
                <a:latin typeface="+mj-lt"/>
                <a:cs typeface="Arial" charset="0"/>
              </a:rPr>
              <a:t>Service Layer</a:t>
            </a:r>
          </a:p>
        </p:txBody>
      </p:sp>
      <p:cxnSp>
        <p:nvCxnSpPr>
          <p:cNvPr id="77" name="Straight Connector 91"/>
          <p:cNvCxnSpPr>
            <a:stCxn id="161" idx="3"/>
            <a:endCxn id="76" idx="1"/>
          </p:cNvCxnSpPr>
          <p:nvPr/>
        </p:nvCxnSpPr>
        <p:spPr bwMode="auto">
          <a:xfrm>
            <a:off x="7243879" y="3371850"/>
            <a:ext cx="376121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6286500" y="6056474"/>
            <a:ext cx="228600" cy="1477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300" dirty="0"/>
              <a:t>A</a:t>
            </a:r>
            <a:endParaRPr lang="en-US" sz="1300" dirty="0"/>
          </a:p>
        </p:txBody>
      </p:sp>
      <p:sp>
        <p:nvSpPr>
          <p:cNvPr id="52" name="ZoneTexte 51"/>
          <p:cNvSpPr txBox="1"/>
          <p:nvPr/>
        </p:nvSpPr>
        <p:spPr>
          <a:xfrm>
            <a:off x="6477000" y="6010278"/>
            <a:ext cx="1412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Application</a:t>
            </a:r>
            <a:endParaRPr lang="en-US" sz="1000" dirty="0"/>
          </a:p>
        </p:txBody>
      </p:sp>
      <p:cxnSp>
        <p:nvCxnSpPr>
          <p:cNvPr id="81" name="Straight Connector 89"/>
          <p:cNvCxnSpPr>
            <a:cxnSpLocks noChangeShapeType="1"/>
            <a:stCxn id="127" idx="3"/>
            <a:endCxn id="65" idx="0"/>
          </p:cNvCxnSpPr>
          <p:nvPr/>
        </p:nvCxnSpPr>
        <p:spPr bwMode="auto">
          <a:xfrm>
            <a:off x="5103926" y="4968875"/>
            <a:ext cx="311153" cy="312740"/>
          </a:xfrm>
          <a:prstGeom prst="line">
            <a:avLst/>
          </a:prstGeom>
          <a:noFill/>
          <a:ln w="28575" algn="ctr">
            <a:solidFill>
              <a:srgbClr val="00B050"/>
            </a:solidFill>
            <a:prstDash val="dash"/>
            <a:round/>
            <a:headEnd/>
            <a:tailEnd/>
          </a:ln>
        </p:spPr>
      </p:cxnSp>
      <p:cxnSp>
        <p:nvCxnSpPr>
          <p:cNvPr id="90" name="Straight Connector 89"/>
          <p:cNvCxnSpPr>
            <a:cxnSpLocks noChangeShapeType="1"/>
            <a:endCxn id="66" idx="0"/>
          </p:cNvCxnSpPr>
          <p:nvPr/>
        </p:nvCxnSpPr>
        <p:spPr bwMode="auto">
          <a:xfrm flipH="1">
            <a:off x="4724516" y="4999199"/>
            <a:ext cx="380884" cy="277661"/>
          </a:xfrm>
          <a:prstGeom prst="line">
            <a:avLst/>
          </a:prstGeom>
          <a:noFill/>
          <a:ln w="28575" algn="ctr">
            <a:solidFill>
              <a:srgbClr val="00B050"/>
            </a:solidFill>
            <a:prstDash val="dash"/>
            <a:round/>
            <a:headEnd/>
            <a:tailEnd/>
          </a:ln>
        </p:spPr>
      </p:cxnSp>
      <p:grpSp>
        <p:nvGrpSpPr>
          <p:cNvPr id="74" name="Groupe 94"/>
          <p:cNvGrpSpPr/>
          <p:nvPr/>
        </p:nvGrpSpPr>
        <p:grpSpPr>
          <a:xfrm>
            <a:off x="3962400" y="3246599"/>
            <a:ext cx="4800600" cy="2819400"/>
            <a:chOff x="3962400" y="3657600"/>
            <a:chExt cx="4800600" cy="2819400"/>
          </a:xfrm>
        </p:grpSpPr>
        <p:sp>
          <p:nvSpPr>
            <p:cNvPr id="85" name="Larme 84"/>
            <p:cNvSpPr/>
            <p:nvPr/>
          </p:nvSpPr>
          <p:spPr>
            <a:xfrm>
              <a:off x="4419600" y="60960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Larme 85"/>
            <p:cNvSpPr/>
            <p:nvPr/>
          </p:nvSpPr>
          <p:spPr>
            <a:xfrm>
              <a:off x="4495800" y="61722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Larme 87"/>
            <p:cNvSpPr/>
            <p:nvPr/>
          </p:nvSpPr>
          <p:spPr>
            <a:xfrm>
              <a:off x="4572000" y="62484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Larme 90"/>
            <p:cNvSpPr/>
            <p:nvPr/>
          </p:nvSpPr>
          <p:spPr>
            <a:xfrm>
              <a:off x="5181600" y="61722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Larme 91"/>
            <p:cNvSpPr/>
            <p:nvPr/>
          </p:nvSpPr>
          <p:spPr>
            <a:xfrm>
              <a:off x="5257800" y="62484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Larme 92"/>
            <p:cNvSpPr/>
            <p:nvPr/>
          </p:nvSpPr>
          <p:spPr>
            <a:xfrm>
              <a:off x="5334000" y="63246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3962400" y="6154579"/>
              <a:ext cx="6096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err="1"/>
                <a:t>Things</a:t>
              </a:r>
              <a:endParaRPr lang="en-US" sz="1050" dirty="0"/>
            </a:p>
          </p:txBody>
        </p:sp>
        <p:sp>
          <p:nvSpPr>
            <p:cNvPr id="95" name="Larme 94"/>
            <p:cNvSpPr/>
            <p:nvPr/>
          </p:nvSpPr>
          <p:spPr>
            <a:xfrm>
              <a:off x="6705600" y="36576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Larme 95"/>
            <p:cNvSpPr/>
            <p:nvPr/>
          </p:nvSpPr>
          <p:spPr>
            <a:xfrm>
              <a:off x="6781800" y="37338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Larme 96"/>
            <p:cNvSpPr/>
            <p:nvPr/>
          </p:nvSpPr>
          <p:spPr>
            <a:xfrm>
              <a:off x="6858000" y="38100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ZoneTexte 97"/>
            <p:cNvSpPr txBox="1"/>
            <p:nvPr/>
          </p:nvSpPr>
          <p:spPr>
            <a:xfrm>
              <a:off x="7543800" y="4191000"/>
              <a:ext cx="121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/>
                <a:t>Things</a:t>
              </a:r>
              <a:r>
                <a:rPr lang="fr-FR" sz="1200" dirty="0"/>
                <a:t> </a:t>
              </a:r>
              <a:r>
                <a:rPr lang="fr-FR" sz="1200" dirty="0" err="1"/>
                <a:t>representations</a:t>
              </a:r>
              <a:r>
                <a:rPr lang="fr-FR" sz="1200" dirty="0"/>
                <a:t> (</a:t>
              </a:r>
              <a:r>
                <a:rPr lang="fr-FR" sz="1200" dirty="0" err="1"/>
                <a:t>including</a:t>
              </a:r>
              <a:r>
                <a:rPr lang="fr-FR" sz="1200" dirty="0"/>
                <a:t> </a:t>
              </a:r>
              <a:r>
                <a:rPr lang="fr-FR" sz="1200" dirty="0" err="1"/>
                <a:t>semantics</a:t>
              </a:r>
              <a:r>
                <a:rPr lang="fr-FR" sz="1200" dirty="0"/>
                <a:t>)</a:t>
              </a:r>
              <a:endParaRPr lang="en-US" sz="1200" dirty="0"/>
            </a:p>
          </p:txBody>
        </p:sp>
        <p:sp>
          <p:nvSpPr>
            <p:cNvPr id="99" name="Larme 98"/>
            <p:cNvSpPr/>
            <p:nvPr/>
          </p:nvSpPr>
          <p:spPr>
            <a:xfrm>
              <a:off x="7696200" y="36576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Larme 99"/>
            <p:cNvSpPr/>
            <p:nvPr/>
          </p:nvSpPr>
          <p:spPr>
            <a:xfrm>
              <a:off x="7772400" y="37338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Larme 100"/>
            <p:cNvSpPr/>
            <p:nvPr/>
          </p:nvSpPr>
          <p:spPr>
            <a:xfrm>
              <a:off x="7848600" y="3810000"/>
              <a:ext cx="152400" cy="152400"/>
            </a:xfrm>
            <a:prstGeom prst="teardrop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Connecteur droit avec flèche 101"/>
            <p:cNvCxnSpPr>
              <a:endCxn id="101" idx="2"/>
            </p:cNvCxnSpPr>
            <p:nvPr/>
          </p:nvCxnSpPr>
          <p:spPr>
            <a:xfrm flipV="1">
              <a:off x="7924800" y="396240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avec flèche 102"/>
            <p:cNvCxnSpPr>
              <a:endCxn id="97" idx="0"/>
            </p:cNvCxnSpPr>
            <p:nvPr/>
          </p:nvCxnSpPr>
          <p:spPr>
            <a:xfrm flipH="1" flipV="1">
              <a:off x="7010400" y="3886200"/>
              <a:ext cx="9144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926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15962"/>
          </a:xfrm>
        </p:spPr>
        <p:txBody>
          <a:bodyPr/>
          <a:lstStyle/>
          <a:p>
            <a:r>
              <a:rPr lang="en-US" sz="3200" dirty="0"/>
              <a:t>Summary of </a:t>
            </a:r>
            <a:br>
              <a:rPr lang="en-US" sz="3200" dirty="0"/>
            </a:br>
            <a:r>
              <a:rPr lang="en-US" sz="3200" dirty="0"/>
              <a:t>Release 2/3 Features</a:t>
            </a:r>
          </a:p>
        </p:txBody>
      </p:sp>
      <p:sp>
        <p:nvSpPr>
          <p:cNvPr id="4" name="TextBox 59"/>
          <p:cNvSpPr txBox="1">
            <a:spLocks noChangeArrowheads="1"/>
          </p:cNvSpPr>
          <p:nvPr/>
        </p:nvSpPr>
        <p:spPr bwMode="auto">
          <a:xfrm>
            <a:off x="108476" y="1025966"/>
            <a:ext cx="3718719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Industrial Domain Enablement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</a:t>
            </a:r>
            <a:r>
              <a:rPr lang="en-US" altLang="zh-CN" sz="1600" dirty="0"/>
              <a:t>Time series </a:t>
            </a:r>
            <a:r>
              <a:rPr lang="en-GB" sz="1600" dirty="0"/>
              <a:t>data management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Atomic Transactions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Action Triggering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Optimized Group Operations</a:t>
            </a: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3428999" y="2226328"/>
            <a:ext cx="2589837" cy="2587725"/>
            <a:chOff x="2923438" y="1675748"/>
            <a:chExt cx="2962622" cy="3148445"/>
          </a:xfrm>
        </p:grpSpPr>
        <p:sp>
          <p:nvSpPr>
            <p:cNvPr id="6" name="Oval 5"/>
            <p:cNvSpPr/>
            <p:nvPr/>
          </p:nvSpPr>
          <p:spPr bwMode="auto">
            <a:xfrm>
              <a:off x="4046848" y="2106588"/>
              <a:ext cx="714145" cy="714200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4147923" y="1675748"/>
              <a:ext cx="513654" cy="513694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4795789" y="2477773"/>
              <a:ext cx="714145" cy="714200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289624" y="2477773"/>
              <a:ext cx="714144" cy="714200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5372406" y="2333608"/>
              <a:ext cx="513654" cy="515350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923438" y="2333608"/>
              <a:ext cx="513654" cy="515350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flipV="1">
              <a:off x="4046848" y="3677496"/>
              <a:ext cx="714145" cy="714200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 flipV="1">
              <a:off x="4147923" y="4310499"/>
              <a:ext cx="513654" cy="513694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 flipV="1">
              <a:off x="4795789" y="3317911"/>
              <a:ext cx="714145" cy="714199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 flipV="1">
              <a:off x="3289624" y="3317911"/>
              <a:ext cx="714144" cy="714199"/>
            </a:xfrm>
            <a:prstGeom prst="ellipse">
              <a:avLst/>
            </a:prstGeom>
            <a:noFill/>
            <a:ln w="63500" cap="rnd" cmpd="sng" algn="ctr">
              <a:solidFill>
                <a:sysClr val="window" lastClr="FFFFFF">
                  <a:lumMod val="75000"/>
                </a:sysClr>
              </a:solidFill>
              <a:prstDash val="sysDot"/>
            </a:ln>
            <a:effectLst/>
          </p:spPr>
          <p:txBody>
            <a:bodyPr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 flipV="1">
              <a:off x="5372406" y="3662583"/>
              <a:ext cx="513654" cy="513694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 flipV="1">
              <a:off x="2923438" y="3662583"/>
              <a:ext cx="513654" cy="513694"/>
            </a:xfrm>
            <a:prstGeom prst="ellipse">
              <a:avLst/>
            </a:prstGeom>
            <a:solidFill>
              <a:srgbClr val="AA9C8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ysClr val="window" lastClr="FFFFFF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59614" y="2709764"/>
              <a:ext cx="1090271" cy="1088700"/>
            </a:xfrm>
            <a:prstGeom prst="ellipse">
              <a:avLst/>
            </a:prstGeom>
            <a:solidFill>
              <a:srgbClr val="B42025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oneM2M</a:t>
              </a:r>
            </a:p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kern="0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Rel-</a:t>
              </a:r>
              <a:r>
                <a:rPr lang="en-US" altLang="zh-CN" sz="1200" b="1" kern="0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2/</a:t>
              </a:r>
              <a:r>
                <a:rPr lang="fr-FR" sz="1200" b="1" kern="0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3 </a:t>
              </a:r>
            </a:p>
            <a:p>
              <a:pPr algn="ctr" defTabSz="914306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kern="0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Features</a:t>
              </a:r>
              <a:endParaRPr lang="en-US" sz="1200" b="1" kern="0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9" name="TextBox 59"/>
          <p:cNvSpPr txBox="1">
            <a:spLocks noChangeArrowheads="1"/>
          </p:cNvSpPr>
          <p:nvPr/>
        </p:nvSpPr>
        <p:spPr bwMode="auto">
          <a:xfrm>
            <a:off x="0" y="3446383"/>
            <a:ext cx="360938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Semantics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Semantic Description/Annotation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Semantic Querying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Semantic Mashups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oneM2M Base Ontology</a:t>
            </a:r>
          </a:p>
        </p:txBody>
      </p:sp>
      <p:sp>
        <p:nvSpPr>
          <p:cNvPr id="20" name="TextBox 59"/>
          <p:cNvSpPr txBox="1">
            <a:spLocks noChangeArrowheads="1"/>
          </p:cNvSpPr>
          <p:nvPr/>
        </p:nvSpPr>
        <p:spPr bwMode="auto">
          <a:xfrm>
            <a:off x="4948429" y="1793574"/>
            <a:ext cx="457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Smart City &amp; Automotive Enablement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Service Continuity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Cross resource subscriptions</a:t>
            </a:r>
            <a:endParaRPr lang="fr-FR" sz="2000" kern="0" dirty="0">
              <a:solidFill>
                <a:srgbClr val="FF0000"/>
              </a:solidFill>
              <a:latin typeface="+mn-lt"/>
              <a:cs typeface="Tahoma" pitchFamily="34" charset="0"/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>
            <a:off x="6105808" y="2769274"/>
            <a:ext cx="32004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Market Adoption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Developer Guides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oneM2M </a:t>
            </a:r>
            <a:r>
              <a:rPr lang="fr-FR" sz="1600" kern="0" dirty="0" err="1">
                <a:cs typeface="Tahoma" pitchFamily="34" charset="0"/>
              </a:rPr>
              <a:t>Conformance</a:t>
            </a:r>
            <a:r>
              <a:rPr lang="fr-FR" sz="1600" kern="0" dirty="0">
                <a:cs typeface="Tahoma" pitchFamily="34" charset="0"/>
              </a:rPr>
              <a:t> Test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Feature Catalogues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Product Profiles</a:t>
            </a:r>
            <a:endParaRPr lang="en-US" sz="2000" kern="0" dirty="0">
              <a:latin typeface="+mn-lt"/>
              <a:cs typeface="Tahoma" pitchFamily="34" charset="0"/>
            </a:endParaRPr>
          </a:p>
        </p:txBody>
      </p:sp>
      <p:sp>
        <p:nvSpPr>
          <p:cNvPr id="22" name="TextBox 59"/>
          <p:cNvSpPr txBox="1">
            <a:spLocks noChangeArrowheads="1"/>
          </p:cNvSpPr>
          <p:nvPr/>
        </p:nvSpPr>
        <p:spPr bwMode="auto">
          <a:xfrm>
            <a:off x="760181" y="4811085"/>
            <a:ext cx="3735619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Security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600" dirty="0"/>
              <a:t> Dynamic Authorization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600" dirty="0"/>
              <a:t> End to End Security</a:t>
            </a:r>
            <a:r>
              <a:rPr lang="fr-FR" sz="1600" dirty="0"/>
              <a:t>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600" dirty="0"/>
              <a:t> Enrollment &amp; Authentication APIs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600" dirty="0"/>
              <a:t> Distributed Authorization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</a:t>
            </a:r>
            <a:r>
              <a:rPr lang="en-US" sz="1600" dirty="0"/>
              <a:t>Decentralized Authentication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Interoperable Privacy Profiles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Secure </a:t>
            </a:r>
            <a:r>
              <a:rPr lang="fr-FR" sz="1600" dirty="0" err="1"/>
              <a:t>Environment</a:t>
            </a:r>
            <a:r>
              <a:rPr lang="fr-FR" sz="1600" dirty="0"/>
              <a:t> Abstraction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600" dirty="0"/>
          </a:p>
        </p:txBody>
      </p:sp>
      <p:sp>
        <p:nvSpPr>
          <p:cNvPr id="23" name="TextBox 59"/>
          <p:cNvSpPr txBox="1">
            <a:spLocks noChangeArrowheads="1"/>
          </p:cNvSpPr>
          <p:nvPr/>
        </p:nvSpPr>
        <p:spPr bwMode="auto">
          <a:xfrm>
            <a:off x="6096000" y="4281527"/>
            <a:ext cx="2710127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oneM2M as generic interworking framework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400" kern="0" dirty="0">
                <a:cs typeface="Tahoma" pitchFamily="34" charset="0"/>
              </a:rPr>
              <a:t> </a:t>
            </a:r>
            <a:r>
              <a:rPr lang="fr-FR" sz="1600" kern="0" dirty="0">
                <a:cs typeface="Tahoma" pitchFamily="34" charset="0"/>
              </a:rPr>
              <a:t>3GPP SCEF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OMA LWM2M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DDS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OPC-UA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</a:t>
            </a:r>
            <a:r>
              <a:rPr lang="fr-FR" sz="1600" kern="0" dirty="0" err="1">
                <a:cs typeface="Tahoma" pitchFamily="34" charset="0"/>
              </a:rPr>
              <a:t>Modbus</a:t>
            </a:r>
            <a:endParaRPr lang="fr-FR" sz="1600" kern="0" dirty="0"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AllJoyn/OCF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OSGi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kern="0" dirty="0">
                <a:cs typeface="Tahoma" pitchFamily="34" charset="0"/>
              </a:rPr>
              <a:t> W3C WoT</a:t>
            </a:r>
            <a:endParaRPr lang="en-US" sz="2000" kern="0" dirty="0">
              <a:latin typeface="+mn-lt"/>
              <a:cs typeface="Tahoma" pitchFamily="34" charset="0"/>
            </a:endParaRPr>
          </a:p>
        </p:txBody>
      </p:sp>
      <p:sp>
        <p:nvSpPr>
          <p:cNvPr id="24" name="TextBox 59"/>
          <p:cNvSpPr txBox="1">
            <a:spLocks noChangeArrowheads="1"/>
          </p:cNvSpPr>
          <p:nvPr/>
        </p:nvSpPr>
        <p:spPr bwMode="auto">
          <a:xfrm>
            <a:off x="-27985" y="2491173"/>
            <a:ext cx="360938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Management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GB" sz="1600" dirty="0"/>
              <a:t> M</a:t>
            </a:r>
            <a:r>
              <a:rPr lang="en-US" sz="1600" dirty="0"/>
              <a:t>2M Application &amp; Field Domain </a:t>
            </a:r>
          </a:p>
          <a:p>
            <a:pPr lvl="1">
              <a:defRPr/>
            </a:pPr>
            <a:r>
              <a:rPr lang="en-US" sz="1600" dirty="0"/>
              <a:t>   Component Configuration</a:t>
            </a:r>
            <a:endParaRPr lang="fr-FR" sz="1400" dirty="0"/>
          </a:p>
        </p:txBody>
      </p:sp>
      <p:sp>
        <p:nvSpPr>
          <p:cNvPr id="25" name="TextBox 59"/>
          <p:cNvSpPr txBox="1">
            <a:spLocks noChangeArrowheads="1"/>
          </p:cNvSpPr>
          <p:nvPr/>
        </p:nvSpPr>
        <p:spPr bwMode="auto">
          <a:xfrm>
            <a:off x="3749108" y="931245"/>
            <a:ext cx="5514384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fr-FR" sz="2000" kern="0" dirty="0">
                <a:solidFill>
                  <a:srgbClr val="C00000"/>
                </a:solidFill>
                <a:latin typeface="+mn-lt"/>
                <a:cs typeface="Tahoma" pitchFamily="34" charset="0"/>
              </a:rPr>
              <a:t>Home Domain Enablement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Home Appliance Information Models &amp; SDT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fr-FR" sz="1600" dirty="0"/>
              <a:t> Mapping to existing standards (OCF, ECHONET, GoTAPI...)</a:t>
            </a:r>
            <a:endParaRPr lang="fr-FR" kern="0" dirty="0">
              <a:solidFill>
                <a:srgbClr val="FF0000"/>
              </a:solidFill>
              <a:latin typeface="+mn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143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95" y="4336702"/>
            <a:ext cx="814465" cy="81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implementation base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type="body" sz="quarter" idx="4294967295"/>
          </p:nvPr>
        </p:nvSpPr>
        <p:spPr>
          <a:xfrm>
            <a:off x="398463" y="1108075"/>
            <a:ext cx="8745537" cy="5160963"/>
          </a:xfrm>
        </p:spPr>
        <p:txBody>
          <a:bodyPr/>
          <a:lstStyle/>
          <a:p>
            <a:pPr marL="233363" lvl="1" indent="-23336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GB" sz="100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b="1" u="sng" dirty="0">
                <a:solidFill>
                  <a:schemeClr val="tx1"/>
                </a:solidFill>
              </a:rPr>
              <a:t>Industry-driven Open source implementations</a:t>
            </a:r>
            <a:br>
              <a:rPr lang="en-GB" sz="2400" b="1" u="sng" dirty="0">
                <a:solidFill>
                  <a:schemeClr val="tx1"/>
                </a:solidFill>
              </a:rPr>
            </a:br>
            <a:endParaRPr lang="en-GB" sz="2400" b="1" u="sng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 b="1" u="sng" dirty="0">
                <a:solidFill>
                  <a:schemeClr val="tx1"/>
                </a:solidFill>
              </a:rPr>
              <a:t>Examples of Commercial implementations /demos</a:t>
            </a: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lang="en-GB" sz="2400" b="1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lang="en-GB" sz="2400" b="1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lang="en-GB" sz="1050" b="1" dirty="0">
              <a:solidFill>
                <a:schemeClr val="tx1"/>
              </a:solidFill>
            </a:endParaRP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 b="1" u="sng" dirty="0">
                <a:solidFill>
                  <a:schemeClr val="tx1"/>
                </a:solidFill>
              </a:rPr>
              <a:t>Release 1 interoperability event (Sept’ 2015)</a:t>
            </a:r>
          </a:p>
          <a:p>
            <a:pPr marL="0" lvl="1" indent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 b="1" u="sng" dirty="0">
                <a:solidFill>
                  <a:schemeClr val="tx1"/>
                </a:solidFill>
              </a:rPr>
              <a:t>Release 2 interoperability event (Nov’2016) – interworking &amp; smart city</a:t>
            </a:r>
          </a:p>
        </p:txBody>
      </p:sp>
      <p:grpSp>
        <p:nvGrpSpPr>
          <p:cNvPr id="14" name="Groupe 16"/>
          <p:cNvGrpSpPr/>
          <p:nvPr/>
        </p:nvGrpSpPr>
        <p:grpSpPr>
          <a:xfrm>
            <a:off x="325059" y="1922202"/>
            <a:ext cx="1910627" cy="1048096"/>
            <a:chOff x="665301" y="2343690"/>
            <a:chExt cx="1910627" cy="1048096"/>
          </a:xfrm>
        </p:grpSpPr>
        <p:pic>
          <p:nvPicPr>
            <p:cNvPr id="4" name="Imag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301" y="2802776"/>
              <a:ext cx="1910627" cy="58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360" y="2343690"/>
              <a:ext cx="1592507" cy="322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45" y="3576283"/>
            <a:ext cx="2086069" cy="64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3" y="4336702"/>
            <a:ext cx="654755" cy="656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73" y="4405640"/>
            <a:ext cx="1989629" cy="67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38" y="3607693"/>
            <a:ext cx="1262287" cy="61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373" y="3720916"/>
            <a:ext cx="1946087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2662130" y="1675659"/>
            <a:ext cx="2047181" cy="1374504"/>
            <a:chOff x="3287603" y="2017282"/>
            <a:chExt cx="2047181" cy="1374504"/>
          </a:xfrm>
        </p:grpSpPr>
        <p:pic>
          <p:nvPicPr>
            <p:cNvPr id="6" name="Imagen 8" descr="OpenMTC logo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3899" y="2764533"/>
              <a:ext cx="1854588" cy="627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603" y="2017282"/>
              <a:ext cx="2047181" cy="922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e 18"/>
          <p:cNvGrpSpPr/>
          <p:nvPr/>
        </p:nvGrpSpPr>
        <p:grpSpPr>
          <a:xfrm>
            <a:off x="5066121" y="1836150"/>
            <a:ext cx="1713741" cy="990611"/>
            <a:chOff x="5599375" y="2290896"/>
            <a:chExt cx="1713741" cy="99061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92" y="2290896"/>
              <a:ext cx="1208236" cy="5485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9375" y="2793567"/>
              <a:ext cx="1713741" cy="487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e 17"/>
          <p:cNvGrpSpPr/>
          <p:nvPr/>
        </p:nvGrpSpPr>
        <p:grpSpPr>
          <a:xfrm>
            <a:off x="7240180" y="1774271"/>
            <a:ext cx="1458060" cy="1228766"/>
            <a:chOff x="6690698" y="1558041"/>
            <a:chExt cx="1458060" cy="1228766"/>
          </a:xfrm>
        </p:grpSpPr>
        <p:grpSp>
          <p:nvGrpSpPr>
            <p:cNvPr id="19" name="Groupe 13"/>
            <p:cNvGrpSpPr/>
            <p:nvPr/>
          </p:nvGrpSpPr>
          <p:grpSpPr>
            <a:xfrm>
              <a:off x="6690698" y="2139078"/>
              <a:ext cx="1458060" cy="647729"/>
              <a:chOff x="6886233" y="3782823"/>
              <a:chExt cx="1879309" cy="954613"/>
            </a:xfrm>
          </p:grpSpPr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7893" y="3782823"/>
                <a:ext cx="1775991" cy="570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ZoneTexte 2"/>
              <p:cNvSpPr txBox="1"/>
              <p:nvPr/>
            </p:nvSpPr>
            <p:spPr>
              <a:xfrm>
                <a:off x="6886233" y="4193120"/>
                <a:ext cx="1879309" cy="544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800" b="1" dirty="0" err="1">
                    <a:solidFill>
                      <a:srgbClr val="000000"/>
                    </a:solidFill>
                    <a:latin typeface="Calibri" pitchFamily="34" charset="0"/>
                  </a:rPr>
                  <a:t>IotDM</a:t>
                </a:r>
                <a:endParaRPr lang="fr-FR" sz="1800" b="1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613" y="1558041"/>
              <a:ext cx="996232" cy="525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95" y="3559923"/>
            <a:ext cx="1037800" cy="78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429000" y="4191000"/>
            <a:ext cx="866775" cy="84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2C6E9A1D-E683-47CD-B5D8-98C491946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495" y="3712323"/>
            <a:ext cx="1037800" cy="78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9A90B5B8-F49E-44C3-A4BC-6236B1322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895" y="3864723"/>
            <a:ext cx="1037800" cy="78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546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/>
              <a:t>M2M/IoT – Updates: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  <a:ln>
            <a:noFill/>
          </a:ln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000" dirty="0"/>
              <a:t>DOT released M2M roadmap</a:t>
            </a:r>
          </a:p>
          <a:p>
            <a:pPr lvl="1">
              <a:spcBef>
                <a:spcPts val="600"/>
              </a:spcBef>
            </a:pPr>
            <a:r>
              <a:rPr lang="en-IN" sz="1800" dirty="0"/>
              <a:t>M2M communication standards, Numbering Plan, </a:t>
            </a:r>
            <a:r>
              <a:rPr lang="en-IN" sz="1800" dirty="0" err="1"/>
              <a:t>QoS</a:t>
            </a:r>
            <a:r>
              <a:rPr lang="en-IN" sz="1800" dirty="0"/>
              <a:t>, Roaming, M2M Service Provider (MSP) registration process, KYC, SIM transfer, Frequency Band, Pilots, Certification, capacity building and Innovation etc. </a:t>
            </a:r>
          </a:p>
          <a:p>
            <a:pPr>
              <a:spcBef>
                <a:spcPts val="600"/>
              </a:spcBef>
            </a:pPr>
            <a:r>
              <a:rPr lang="en-IN" sz="2000" dirty="0" err="1"/>
              <a:t>Meity</a:t>
            </a:r>
            <a:r>
              <a:rPr lang="en-IN" sz="2000" dirty="0"/>
              <a:t> released its IoT Policy</a:t>
            </a:r>
          </a:p>
          <a:p>
            <a:pPr>
              <a:spcBef>
                <a:spcPts val="600"/>
              </a:spcBef>
            </a:pPr>
            <a:r>
              <a:rPr lang="en-IN" sz="2000" dirty="0"/>
              <a:t>DoT released M2M Service Providers Registration Guidelines</a:t>
            </a:r>
          </a:p>
          <a:p>
            <a:pPr>
              <a:spcBef>
                <a:spcPts val="600"/>
              </a:spcBef>
            </a:pPr>
            <a:r>
              <a:rPr lang="en-IN" sz="2000" dirty="0"/>
              <a:t>TRAI CP on M2M</a:t>
            </a:r>
          </a:p>
          <a:p>
            <a:pPr lvl="1">
              <a:spcBef>
                <a:spcPts val="600"/>
              </a:spcBef>
            </a:pPr>
            <a:r>
              <a:rPr lang="en-IN" sz="1800" dirty="0"/>
              <a:t>Recommendation released</a:t>
            </a:r>
          </a:p>
          <a:p>
            <a:pPr>
              <a:spcBef>
                <a:spcPts val="600"/>
              </a:spcBef>
            </a:pPr>
            <a:r>
              <a:rPr lang="en-IN" sz="2000" dirty="0"/>
              <a:t>TEC work: Technical Reports</a:t>
            </a:r>
          </a:p>
          <a:p>
            <a:pPr lvl="1">
              <a:spcBef>
                <a:spcPts val="600"/>
              </a:spcBef>
            </a:pPr>
            <a:r>
              <a:rPr lang="en-IN" sz="1800" dirty="0"/>
              <a:t>M2M/ IoT Technical Reports covering Gateway &amp; Architecture, Power Sector, Automotive (Intelligent Transport System) Sector, Remote Health Management, Safety &amp; Surveillance Systems, ICT deployment and strategies for India’s Smart Cities: A Curtain Raiser, Number resource requirement &amp; options, V2V / V2I Radio communication and Embedded SIM, Spectrum requirements  for PLC and Low power RF communications, Smart Homes and </a:t>
            </a:r>
            <a:r>
              <a:rPr lang="fr-FR" sz="1800" dirty="0"/>
              <a:t>Communication Technologies</a:t>
            </a:r>
            <a:endParaRPr lang="en-IN" sz="1800" dirty="0"/>
          </a:p>
          <a:p>
            <a:pPr lvl="1">
              <a:spcBef>
                <a:spcPts val="600"/>
              </a:spcBef>
            </a:pPr>
            <a:endParaRPr lang="en-IN" sz="1800" dirty="0"/>
          </a:p>
          <a:p>
            <a:pPr>
              <a:spcBef>
                <a:spcPts val="600"/>
              </a:spcBef>
              <a:buNone/>
            </a:pPr>
            <a:endParaRPr lang="en-US" sz="1400" dirty="0"/>
          </a:p>
          <a:p>
            <a:pPr>
              <a:spcBef>
                <a:spcPts val="6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7881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/>
              <a:t>M2M/IoT - Updates: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IN" sz="2400" dirty="0"/>
              <a:t>IoT4SCTF working on Smart City RFP models/guidelines</a:t>
            </a:r>
          </a:p>
          <a:p>
            <a:r>
              <a:rPr lang="en-IN" sz="2400" dirty="0"/>
              <a:t>TSDSI work : Technical Reports &amp; Joined oneM2M Partnership Project &amp; 3GPP</a:t>
            </a:r>
          </a:p>
          <a:p>
            <a:pPr lvl="1"/>
            <a:r>
              <a:rPr lang="en-IN" sz="2200" dirty="0"/>
              <a:t>CDOT has developed oneM2M based Common Service Layer</a:t>
            </a:r>
          </a:p>
          <a:p>
            <a:r>
              <a:rPr lang="en-IN" sz="2400" dirty="0"/>
              <a:t>BIS Panel on ICT New &amp; Emerging Technology</a:t>
            </a:r>
          </a:p>
          <a:p>
            <a:pPr lvl="1"/>
            <a:r>
              <a:rPr lang="en-IN" sz="2200" dirty="0"/>
              <a:t>Panel 1: Title–Internet of Things (IoT) Monitoring work carried out at ISO/IEC/JTC1 WG10 covering Internet of Things, Big Data, Sensor network and Wearable devices. Panel work has now been transferred to LITD TC</a:t>
            </a:r>
          </a:p>
          <a:p>
            <a:r>
              <a:rPr lang="en-IN" sz="2400" dirty="0"/>
              <a:t>IET IoT Panel</a:t>
            </a:r>
          </a:p>
          <a:p>
            <a:pPr lvl="1"/>
            <a:r>
              <a:rPr lang="en-IN" sz="2200" dirty="0"/>
              <a:t>Global Advisory Board and Core Panel</a:t>
            </a:r>
          </a:p>
          <a:p>
            <a:pPr lvl="1"/>
            <a:r>
              <a:rPr lang="en-IN" sz="2200" dirty="0"/>
              <a:t>Horizontal: Standards, Legal &amp; Regulatory, Skill Development &amp; Social Impact</a:t>
            </a:r>
          </a:p>
          <a:p>
            <a:pPr lvl="1"/>
            <a:r>
              <a:rPr lang="en-IN" sz="2200" dirty="0"/>
              <a:t>Vertical: Telecom, Energy, Healthcare, Smart living, Smart Transportation and Ganga Rejuvenation</a:t>
            </a:r>
            <a:endParaRPr lang="en-US" sz="20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756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 idx="4294967295"/>
          </p:nvPr>
        </p:nvSpPr>
        <p:spPr>
          <a:xfrm>
            <a:off x="1716504" y="0"/>
            <a:ext cx="7427495" cy="863600"/>
          </a:xfrm>
          <a:noFill/>
          <a:ln>
            <a:noFill/>
          </a:ln>
          <a:ex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r>
              <a:rPr lang="en-US" altLang="en-US" sz="4000" kern="1200" dirty="0"/>
              <a:t>Conclusions</a:t>
            </a:r>
          </a:p>
        </p:txBody>
      </p:sp>
      <p:sp>
        <p:nvSpPr>
          <p:cNvPr id="91139" name="TextBox 18"/>
          <p:cNvSpPr txBox="1">
            <a:spLocks noChangeArrowheads="1"/>
          </p:cNvSpPr>
          <p:nvPr/>
        </p:nvSpPr>
        <p:spPr bwMode="auto">
          <a:xfrm>
            <a:off x="6242050" y="2971800"/>
            <a:ext cx="3825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30188" indent="-230188" eaLnBrk="0" hangingPunct="0"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q"/>
              <a:defRPr sz="26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Font typeface="Times New Roman" pitchFamily="18" charset="0"/>
              <a:buChar char="—"/>
              <a:defRPr sz="24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§"/>
              <a:defRPr sz="23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2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§"/>
            </a:pPr>
            <a:endParaRPr lang="en-US" altLang="en-US" sz="1200" dirty="0">
              <a:solidFill>
                <a:srgbClr val="FC0128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91140" name="TextBox 19"/>
          <p:cNvSpPr txBox="1">
            <a:spLocks noChangeArrowheads="1"/>
          </p:cNvSpPr>
          <p:nvPr/>
        </p:nvSpPr>
        <p:spPr bwMode="auto">
          <a:xfrm>
            <a:off x="293688" y="1037156"/>
            <a:ext cx="8401050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57200" indent="-457200" eaLnBrk="0" hangingPunct="0"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q"/>
              <a:defRPr sz="26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1025525" indent="-454025" eaLnBrk="0" hangingPunct="0">
              <a:spcBef>
                <a:spcPct val="20000"/>
              </a:spcBef>
              <a:buClr>
                <a:srgbClr val="006699"/>
              </a:buClr>
              <a:buFont typeface="Times New Roman" pitchFamily="18" charset="0"/>
              <a:buChar char="—"/>
              <a:defRPr sz="24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§"/>
              <a:defRPr sz="23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20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en-GB" altLang="en-US" sz="2400" dirty="0">
                <a:solidFill>
                  <a:srgbClr val="000000"/>
                </a:solidFill>
              </a:rPr>
              <a:t>ICT Standards need to be global considering the fact of interoperability </a:t>
            </a:r>
          </a:p>
          <a:p>
            <a:pPr>
              <a:spcBef>
                <a:spcPts val="1200"/>
              </a:spcBef>
            </a:pPr>
            <a:r>
              <a:rPr lang="en-IN" altLang="en-US" sz="2400" dirty="0">
                <a:solidFill>
                  <a:srgbClr val="000000"/>
                </a:solidFill>
              </a:rPr>
              <a:t>Avoid fragmentation, work together and develop together Specification for M2M/IoT/Smart City: </a:t>
            </a:r>
          </a:p>
          <a:p>
            <a:pPr lvl="1">
              <a:spcBef>
                <a:spcPts val="1200"/>
              </a:spcBef>
            </a:pPr>
            <a:r>
              <a:rPr lang="en-IN" altLang="en-US" dirty="0">
                <a:solidFill>
                  <a:srgbClr val="000000"/>
                </a:solidFill>
              </a:rPr>
              <a:t>OneM2M Partnership Project &amp; 3GPP</a:t>
            </a:r>
          </a:p>
          <a:p>
            <a:pPr>
              <a:spcBef>
                <a:spcPts val="1200"/>
              </a:spcBef>
            </a:pPr>
            <a:r>
              <a:rPr lang="en-IN" altLang="en-US" sz="2400" dirty="0">
                <a:solidFill>
                  <a:srgbClr val="000000"/>
                </a:solidFill>
              </a:rPr>
              <a:t>Common Service Layer is important and critical for its implementation as part of Smart Cities &amp; oneM2M is global and interoperable standard</a:t>
            </a:r>
          </a:p>
          <a:p>
            <a:pPr>
              <a:spcBef>
                <a:spcPts val="1200"/>
              </a:spcBef>
            </a:pPr>
            <a:r>
              <a:rPr lang="en-IN" altLang="en-US" sz="2400" dirty="0">
                <a:solidFill>
                  <a:srgbClr val="000000"/>
                </a:solidFill>
              </a:rPr>
              <a:t>Project SESEI is here and is available to work with all.</a:t>
            </a:r>
          </a:p>
          <a:p>
            <a:pPr lvl="1">
              <a:spcBef>
                <a:spcPts val="1200"/>
              </a:spcBef>
            </a:pPr>
            <a:r>
              <a:rPr lang="en-IN" altLang="en-US" sz="2200" dirty="0">
                <a:solidFill>
                  <a:srgbClr val="000000"/>
                </a:solidFill>
              </a:rPr>
              <a:t>DoT, </a:t>
            </a:r>
            <a:r>
              <a:rPr lang="en-IN" altLang="en-US" sz="2200" dirty="0" err="1">
                <a:solidFill>
                  <a:srgbClr val="000000"/>
                </a:solidFill>
              </a:rPr>
              <a:t>MeitY</a:t>
            </a:r>
            <a:r>
              <a:rPr lang="en-IN" altLang="en-US" sz="2200" dirty="0">
                <a:solidFill>
                  <a:srgbClr val="000000"/>
                </a:solidFill>
              </a:rPr>
              <a:t>, TEC, TSDSI, BIS, IOT4SCTF etc..</a:t>
            </a:r>
          </a:p>
          <a:p>
            <a:pPr marL="0" indent="0">
              <a:spcBef>
                <a:spcPts val="1200"/>
              </a:spcBef>
              <a:buNone/>
            </a:pPr>
            <a:endParaRPr lang="en-GB" altLang="en-US" sz="2400" dirty="0">
              <a:solidFill>
                <a:srgbClr val="00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altLang="en-US" sz="1600" dirty="0">
                <a:solidFill>
                  <a:srgbClr val="000000"/>
                </a:solidFill>
              </a:rPr>
              <a:t> </a:t>
            </a:r>
          </a:p>
          <a:p>
            <a:pPr lvl="1">
              <a:spcBef>
                <a:spcPts val="600"/>
              </a:spcBef>
            </a:pPr>
            <a:endParaRPr lang="en-GB" altLang="en-US" sz="1600" dirty="0">
              <a:solidFill>
                <a:srgbClr val="000000"/>
              </a:solidFill>
            </a:endParaRPr>
          </a:p>
          <a:p>
            <a:pPr marL="571500" lvl="1" indent="0">
              <a:spcBef>
                <a:spcPts val="1200"/>
              </a:spcBef>
              <a:buFont typeface="Times New Roman" pitchFamily="18" charset="0"/>
              <a:buNone/>
            </a:pPr>
            <a:r>
              <a:rPr lang="en-GB" altLang="en-US" sz="1600" dirty="0">
                <a:solidFill>
                  <a:srgbClr val="000000"/>
                </a:solidFill>
              </a:rPr>
              <a:t> </a:t>
            </a:r>
          </a:p>
          <a:p>
            <a:pPr lvl="1">
              <a:spcBef>
                <a:spcPts val="1200"/>
              </a:spcBef>
            </a:pPr>
            <a:endParaRPr lang="en-GB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6119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480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dirty="0">
                <a:solidFill>
                  <a:srgbClr val="006699"/>
                </a:solidFill>
              </a:rPr>
              <a:t>Contact Details: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b="1" dirty="0">
                <a:solidFill>
                  <a:srgbClr val="006699"/>
                </a:solidFill>
              </a:rPr>
              <a:t>Dinesh Chand Sharma</a:t>
            </a:r>
            <a:br>
              <a:rPr lang="en-US" altLang="en-US" dirty="0">
                <a:solidFill>
                  <a:srgbClr val="006699"/>
                </a:solidFill>
              </a:rPr>
            </a:br>
            <a:r>
              <a:rPr lang="en-US" altLang="en-US" dirty="0">
                <a:solidFill>
                  <a:srgbClr val="006699"/>
                </a:solidFill>
              </a:rPr>
              <a:t>(Seconded European Standardization Expert in India)</a:t>
            </a:r>
            <a:br>
              <a:rPr lang="en-US" altLang="en-US" dirty="0">
                <a:solidFill>
                  <a:srgbClr val="006699"/>
                </a:solidFill>
              </a:rPr>
            </a:br>
            <a:r>
              <a:rPr lang="en-US" altLang="en-US" dirty="0">
                <a:solidFill>
                  <a:srgbClr val="006699"/>
                </a:solidFill>
              </a:rPr>
              <a:t>Director – Standardization, Policy and Regulation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dirty="0">
                <a:solidFill>
                  <a:srgbClr val="006699"/>
                </a:solidFill>
              </a:rPr>
              <a:t>European Business Technology Centre, DLTA Complex, South Block, 1st Floor, 1,  Africa Avenue, New Delhi 110029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b="1" dirty="0">
                <a:solidFill>
                  <a:srgbClr val="006699"/>
                </a:solidFill>
              </a:rPr>
              <a:t>Mobile: </a:t>
            </a:r>
            <a:r>
              <a:rPr lang="en-US" altLang="en-US" dirty="0">
                <a:solidFill>
                  <a:srgbClr val="006699"/>
                </a:solidFill>
              </a:rPr>
              <a:t>+91 9810079461,</a:t>
            </a:r>
            <a:r>
              <a:rPr lang="en-US" altLang="en-US" b="1" dirty="0">
                <a:solidFill>
                  <a:srgbClr val="006699"/>
                </a:solidFill>
              </a:rPr>
              <a:t> Tel:</a:t>
            </a:r>
            <a:r>
              <a:rPr lang="en-US" altLang="en-US" dirty="0">
                <a:solidFill>
                  <a:srgbClr val="006699"/>
                </a:solidFill>
              </a:rPr>
              <a:t> +91 11 3352 1500, </a:t>
            </a:r>
            <a:r>
              <a:rPr lang="en-US" altLang="en-US" b="1" u="sng" dirty="0">
                <a:solidFill>
                  <a:srgbClr val="006699"/>
                </a:solidFill>
                <a:hlinkClick r:id="rId3"/>
              </a:rPr>
              <a:t>dinesh.chand.sharma@sesei.eu</a:t>
            </a:r>
            <a:r>
              <a:rPr lang="en-US" altLang="en-US" b="1" u="sng" dirty="0">
                <a:solidFill>
                  <a:srgbClr val="006699"/>
                </a:solidFill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b="1" u="sng" dirty="0">
                <a:solidFill>
                  <a:srgbClr val="006699"/>
                </a:solidFill>
                <a:hlinkClick r:id="rId4"/>
              </a:rPr>
              <a:t>www.sesei.eu</a:t>
            </a:r>
            <a:r>
              <a:rPr lang="en-US" altLang="en-US" b="1" u="sng" dirty="0">
                <a:solidFill>
                  <a:srgbClr val="006699"/>
                </a:solidFill>
              </a:rPr>
              <a:t> </a:t>
            </a:r>
            <a:endParaRPr lang="en-US" altLang="en-US" dirty="0">
              <a:solidFill>
                <a:srgbClr val="006699"/>
              </a:solidFill>
            </a:endParaRPr>
          </a:p>
          <a:p>
            <a:pPr algn="ctr">
              <a:buFontTx/>
              <a:buNone/>
            </a:pPr>
            <a:endParaRPr lang="he-IL" altLang="en-US" dirty="0"/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3308279" y="1"/>
            <a:ext cx="2054831" cy="933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000" b="1">
                <a:solidFill>
                  <a:srgbClr val="006699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pPr algn="l"/>
            <a:r>
              <a:rPr lang="en-US" altLang="en-US" sz="3200" b="0" dirty="0"/>
              <a:t>Thank you!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ansitemp">
  <a:themeElements>
    <a:clrScheme name="">
      <a:dk1>
        <a:srgbClr val="919191"/>
      </a:dk1>
      <a:lt1>
        <a:srgbClr val="CCFFCC"/>
      </a:lt1>
      <a:dk2>
        <a:srgbClr val="00279F"/>
      </a:dk2>
      <a:lt2>
        <a:srgbClr val="000000"/>
      </a:lt2>
      <a:accent1>
        <a:srgbClr val="618FFD"/>
      </a:accent1>
      <a:accent2>
        <a:srgbClr val="00AE00"/>
      </a:accent2>
      <a:accent3>
        <a:srgbClr val="AAACCD"/>
      </a:accent3>
      <a:accent4>
        <a:srgbClr val="AEDAAE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nsitemp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nsi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sitem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neM2M Content Theme">
  <a:themeElements>
    <a:clrScheme name="oneM2M">
      <a:dk1>
        <a:srgbClr val="000000"/>
      </a:dk1>
      <a:lt1>
        <a:sysClr val="window" lastClr="FFFFFF"/>
      </a:lt1>
      <a:dk2>
        <a:srgbClr val="505450"/>
      </a:dk2>
      <a:lt2>
        <a:srgbClr val="A0A0A3"/>
      </a:lt2>
      <a:accent1>
        <a:srgbClr val="B42025"/>
      </a:accent1>
      <a:accent2>
        <a:srgbClr val="F6921E"/>
      </a:accent2>
      <a:accent3>
        <a:srgbClr val="005480"/>
      </a:accent3>
      <a:accent4>
        <a:srgbClr val="668C97"/>
      </a:accent4>
      <a:accent5>
        <a:srgbClr val="716896"/>
      </a:accent5>
      <a:accent6>
        <a:srgbClr val="008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nsitemp">
  <a:themeElements>
    <a:clrScheme name="">
      <a:dk1>
        <a:srgbClr val="919191"/>
      </a:dk1>
      <a:lt1>
        <a:srgbClr val="CCFFCC"/>
      </a:lt1>
      <a:dk2>
        <a:srgbClr val="00279F"/>
      </a:dk2>
      <a:lt2>
        <a:srgbClr val="000000"/>
      </a:lt2>
      <a:accent1>
        <a:srgbClr val="618FFD"/>
      </a:accent1>
      <a:accent2>
        <a:srgbClr val="00AE00"/>
      </a:accent2>
      <a:accent3>
        <a:srgbClr val="AAACCD"/>
      </a:accent3>
      <a:accent4>
        <a:srgbClr val="AEDAAE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nsitemp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nsi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sitem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item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קלאסי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neM2M Content Them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neM2M Content Theme">
  <a:themeElements>
    <a:clrScheme name="oneM2M">
      <a:dk1>
        <a:srgbClr val="000000"/>
      </a:dk1>
      <a:lt1>
        <a:sysClr val="window" lastClr="FFFFFF"/>
      </a:lt1>
      <a:dk2>
        <a:srgbClr val="505450"/>
      </a:dk2>
      <a:lt2>
        <a:srgbClr val="A0A0A3"/>
      </a:lt2>
      <a:accent1>
        <a:srgbClr val="B42025"/>
      </a:accent1>
      <a:accent2>
        <a:srgbClr val="F6921E"/>
      </a:accent2>
      <a:accent3>
        <a:srgbClr val="005480"/>
      </a:accent3>
      <a:accent4>
        <a:srgbClr val="668C97"/>
      </a:accent4>
      <a:accent5>
        <a:srgbClr val="716896"/>
      </a:accent5>
      <a:accent6>
        <a:srgbClr val="008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46300300</TotalTime>
  <Pages>14</Pages>
  <Words>2537</Words>
  <Application>Microsoft Office PowerPoint</Application>
  <PresentationFormat>On-screen Show (4:3)</PresentationFormat>
  <Paragraphs>454</Paragraphs>
  <Slides>27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55" baseType="lpstr">
      <vt:lpstr>微软雅黑</vt:lpstr>
      <vt:lpstr>黑体</vt:lpstr>
      <vt:lpstr>宋体</vt:lpstr>
      <vt:lpstr>华文楷体</vt:lpstr>
      <vt:lpstr>华文细黑</vt:lpstr>
      <vt:lpstr>Arial</vt:lpstr>
      <vt:lpstr>Calibri</vt:lpstr>
      <vt:lpstr>Calibri Light</vt:lpstr>
      <vt:lpstr>Courier New</vt:lpstr>
      <vt:lpstr>FrutigerNext LT Medium</vt:lpstr>
      <vt:lpstr>FrutigerNext LT Regular</vt:lpstr>
      <vt:lpstr>Futura Bk</vt:lpstr>
      <vt:lpstr>Huawei Script Regular</vt:lpstr>
      <vt:lpstr>Myriad Pro</vt:lpstr>
      <vt:lpstr>Tahoma</vt:lpstr>
      <vt:lpstr>Times New Roman</vt:lpstr>
      <vt:lpstr>Verdana</vt:lpstr>
      <vt:lpstr>Wingdings</vt:lpstr>
      <vt:lpstr>Wingdings 2</vt:lpstr>
      <vt:lpstr>ansitemp</vt:lpstr>
      <vt:lpstr>oneM2M Content Theme</vt:lpstr>
      <vt:lpstr>1_ansitemp</vt:lpstr>
      <vt:lpstr>1_Blank</vt:lpstr>
      <vt:lpstr>1_oneM2M Content Theme</vt:lpstr>
      <vt:lpstr>2_oneM2M Content Theme</vt:lpstr>
      <vt:lpstr>4_Office Theme</vt:lpstr>
      <vt:lpstr>Office Theme</vt:lpstr>
      <vt:lpstr>Acrobat Document</vt:lpstr>
      <vt:lpstr>PowerPoint Presentation</vt:lpstr>
      <vt:lpstr>Content</vt:lpstr>
      <vt:lpstr>Project is a permanent presence in India</vt:lpstr>
      <vt:lpstr>The next step in internet evolution</vt:lpstr>
      <vt:lpstr>M2M/IoT – Projection</vt:lpstr>
      <vt:lpstr>LPWA IoT Market Analysis</vt:lpstr>
      <vt:lpstr>Diverse Applications</vt:lpstr>
      <vt:lpstr>PowerPoint Presentation</vt:lpstr>
      <vt:lpstr>PowerPoint Presentation</vt:lpstr>
      <vt:lpstr>AIOTI</vt:lpstr>
      <vt:lpstr>PowerPoint Presentation</vt:lpstr>
      <vt:lpstr>IoT in 3GPP</vt:lpstr>
      <vt:lpstr>Non-standard IoT v.s. Cellular IoT</vt:lpstr>
      <vt:lpstr>ETSI Specialist Tasks Force STF 505 - IoT</vt:lpstr>
      <vt:lpstr>ETSI TR 103375 and TR 103376 published</vt:lpstr>
      <vt:lpstr>ETSI TC M2M to SMARTM2M</vt:lpstr>
      <vt:lpstr>oneM2M Partnership Project </vt:lpstr>
      <vt:lpstr>200+ members organizations</vt:lpstr>
      <vt:lpstr>Nobody can do it alone</vt:lpstr>
      <vt:lpstr>M2M Common Service Layer in a nutshell</vt:lpstr>
      <vt:lpstr>oneM2M Architecture approach</vt:lpstr>
      <vt:lpstr>Summary of  Release 2/3 Features</vt:lpstr>
      <vt:lpstr>Strong implementation base</vt:lpstr>
      <vt:lpstr>M2M/IoT – Updates: India</vt:lpstr>
      <vt:lpstr>M2M/IoT - Updates: India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Audited Designation</dc:title>
  <dc:creator>ANSI</dc:creator>
  <cp:lastModifiedBy>Dinesh Sharma</cp:lastModifiedBy>
  <cp:revision>479</cp:revision>
  <cp:lastPrinted>2017-11-10T10:33:16Z</cp:lastPrinted>
  <dcterms:created xsi:type="dcterms:W3CDTF">1995-09-15T11:52:46Z</dcterms:created>
  <dcterms:modified xsi:type="dcterms:W3CDTF">2017-11-13T16:06:43Z</dcterms:modified>
</cp:coreProperties>
</file>